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7" r:id="rId3"/>
    <p:sldMasterId id="2147483725" r:id="rId4"/>
  </p:sldMasterIdLst>
  <p:notesMasterIdLst>
    <p:notesMasterId r:id="rId57"/>
  </p:notesMasterIdLst>
  <p:handoutMasterIdLst>
    <p:handoutMasterId r:id="rId58"/>
  </p:handoutMasterIdLst>
  <p:sldIdLst>
    <p:sldId id="311" r:id="rId5"/>
    <p:sldId id="423" r:id="rId6"/>
    <p:sldId id="424" r:id="rId7"/>
    <p:sldId id="279" r:id="rId8"/>
    <p:sldId id="281" r:id="rId9"/>
    <p:sldId id="285" r:id="rId10"/>
    <p:sldId id="286" r:id="rId11"/>
    <p:sldId id="392" r:id="rId12"/>
    <p:sldId id="414" r:id="rId13"/>
    <p:sldId id="283" r:id="rId14"/>
    <p:sldId id="284" r:id="rId15"/>
    <p:sldId id="293" r:id="rId16"/>
    <p:sldId id="426" r:id="rId17"/>
    <p:sldId id="427" r:id="rId18"/>
    <p:sldId id="428" r:id="rId19"/>
    <p:sldId id="405" r:id="rId20"/>
    <p:sldId id="445" r:id="rId21"/>
    <p:sldId id="291" r:id="rId22"/>
    <p:sldId id="430" r:id="rId23"/>
    <p:sldId id="429"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393" r:id="rId37"/>
    <p:sldId id="446" r:id="rId38"/>
    <p:sldId id="447" r:id="rId39"/>
    <p:sldId id="448" r:id="rId40"/>
    <p:sldId id="415" r:id="rId41"/>
    <p:sldId id="416" r:id="rId42"/>
    <p:sldId id="417" r:id="rId43"/>
    <p:sldId id="418" r:id="rId44"/>
    <p:sldId id="419" r:id="rId45"/>
    <p:sldId id="420" r:id="rId46"/>
    <p:sldId id="421" r:id="rId47"/>
    <p:sldId id="401" r:id="rId48"/>
    <p:sldId id="402" r:id="rId49"/>
    <p:sldId id="403" r:id="rId50"/>
    <p:sldId id="442" r:id="rId51"/>
    <p:sldId id="444" r:id="rId52"/>
    <p:sldId id="412" r:id="rId53"/>
    <p:sldId id="411" r:id="rId54"/>
    <p:sldId id="413" r:id="rId55"/>
    <p:sldId id="408" r:id="rId56"/>
  </p:sldIdLst>
  <p:sldSz cx="9144000" cy="6858000" type="screen4x3"/>
  <p:notesSz cx="6881813" cy="9296400"/>
  <p:defaultTextStyle>
    <a:defPPr>
      <a:defRPr lang="en-US"/>
    </a:defPPr>
    <a:lvl1pPr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5pPr>
    <a:lvl6pPr marL="2286000" algn="l" defTabSz="914400" rtl="0" eaLnBrk="1" latinLnBrk="0" hangingPunct="1">
      <a:defRPr sz="900" kern="1200">
        <a:solidFill>
          <a:schemeClr val="tx1"/>
        </a:solidFill>
        <a:latin typeface="Arial" panose="020B0604020202020204" pitchFamily="34" charset="0"/>
        <a:ea typeface="+mn-ea"/>
        <a:cs typeface="+mn-cs"/>
      </a:defRPr>
    </a:lvl6pPr>
    <a:lvl7pPr marL="2743200" algn="l" defTabSz="914400" rtl="0" eaLnBrk="1" latinLnBrk="0" hangingPunct="1">
      <a:defRPr sz="900" kern="1200">
        <a:solidFill>
          <a:schemeClr val="tx1"/>
        </a:solidFill>
        <a:latin typeface="Arial" panose="020B0604020202020204" pitchFamily="34" charset="0"/>
        <a:ea typeface="+mn-ea"/>
        <a:cs typeface="+mn-cs"/>
      </a:defRPr>
    </a:lvl7pPr>
    <a:lvl8pPr marL="3200400" algn="l" defTabSz="914400" rtl="0" eaLnBrk="1" latinLnBrk="0" hangingPunct="1">
      <a:defRPr sz="900" kern="1200">
        <a:solidFill>
          <a:schemeClr val="tx1"/>
        </a:solidFill>
        <a:latin typeface="Arial" panose="020B0604020202020204" pitchFamily="34" charset="0"/>
        <a:ea typeface="+mn-ea"/>
        <a:cs typeface="+mn-cs"/>
      </a:defRPr>
    </a:lvl8pPr>
    <a:lvl9pPr marL="3657600" algn="l" defTabSz="914400" rtl="0" eaLnBrk="1" latinLnBrk="0" hangingPunct="1">
      <a:defRPr sz="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12">
          <p15:clr>
            <a:srgbClr val="A4A3A4"/>
          </p15:clr>
        </p15:guide>
        <p15:guide id="2" orient="horz" pos="3128">
          <p15:clr>
            <a:srgbClr val="A4A3A4"/>
          </p15:clr>
        </p15:guide>
        <p15:guide id="3" pos="5577">
          <p15:clr>
            <a:srgbClr val="A4A3A4"/>
          </p15:clr>
        </p15:guide>
        <p15:guide id="4" pos="2880">
          <p15:clr>
            <a:srgbClr val="A4A3A4"/>
          </p15:clr>
        </p15:guide>
        <p15:guide id="5" pos="5759">
          <p15:clr>
            <a:srgbClr val="A4A3A4"/>
          </p15:clr>
        </p15:guide>
        <p15:guide id="6" pos="5574">
          <p15:clr>
            <a:srgbClr val="A4A3A4"/>
          </p15:clr>
        </p15:guide>
        <p15:guide id="7" pos="4704">
          <p15:clr>
            <a:srgbClr val="A4A3A4"/>
          </p15:clr>
        </p15:guide>
        <p15:guide id="8" pos="1835">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000000"/>
    <a:srgbClr val="ED181E"/>
    <a:srgbClr val="D9D8DD"/>
    <a:srgbClr val="FFFFFF"/>
    <a:srgbClr val="28FF8D"/>
    <a:srgbClr val="EEEEE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701" autoAdjust="0"/>
    <p:restoredTop sz="94767" autoAdjust="0"/>
  </p:normalViewPr>
  <p:slideViewPr>
    <p:cSldViewPr>
      <p:cViewPr varScale="1">
        <p:scale>
          <a:sx n="67" d="100"/>
          <a:sy n="67" d="100"/>
        </p:scale>
        <p:origin x="1332" y="72"/>
      </p:cViewPr>
      <p:guideLst>
        <p:guide orient="horz" pos="712"/>
        <p:guide orient="horz" pos="3128"/>
        <p:guide pos="5577"/>
        <p:guide pos="2880"/>
        <p:guide pos="5759"/>
        <p:guide pos="5574"/>
        <p:guide pos="4704"/>
        <p:guide pos="1835"/>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3894"/>
    </p:cViewPr>
  </p:sorterViewPr>
  <p:notesViewPr>
    <p:cSldViewPr>
      <p:cViewPr varScale="1">
        <p:scale>
          <a:sx n="87" d="100"/>
          <a:sy n="87" d="100"/>
        </p:scale>
        <p:origin x="-1824"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n-US"/>
          </a:p>
        </p:txBody>
      </p:sp>
      <p:sp>
        <p:nvSpPr>
          <p:cNvPr id="285699"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n-US"/>
          </a:p>
        </p:txBody>
      </p:sp>
      <p:sp>
        <p:nvSpPr>
          <p:cNvPr id="285700"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n-US"/>
          </a:p>
        </p:txBody>
      </p:sp>
      <p:sp>
        <p:nvSpPr>
          <p:cNvPr id="285701"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smtClean="0"/>
            </a:lvl1pPr>
          </a:lstStyle>
          <a:p>
            <a:pPr>
              <a:defRPr/>
            </a:pPr>
            <a:fld id="{22644D2A-A431-4574-B2AA-A67C022603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smtClean="0"/>
            </a:lvl1pPr>
          </a:lstStyle>
          <a:p>
            <a:pPr>
              <a:defRPr/>
            </a:pPr>
            <a:fld id="{AE463404-E5A4-40DF-893E-A81958028F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Lilienfeld, Max Planc’s student. It had to take another two decades. In the mean time, we had to deal with vacuum tube based computing.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C9044B7A-468D-4DF1-9B49-1B6ED931263E}" type="slidenum">
              <a:rPr lang="en-US" altLang="en-US" sz="1200">
                <a:solidFill>
                  <a:srgbClr val="000000"/>
                </a:solidFill>
                <a:latin typeface="Calibri" panose="020F0502020204030204" pitchFamily="34" charset="0"/>
              </a:rPr>
              <a:pPr eaLnBrk="1" hangingPunct="1"/>
              <a:t>15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Mixed-signal circuits, if we exclude the pure memory circuits, it is 66% of the semiconductor market is mixed-signal circuits. The nature of the problem has changed.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EAEA46A9-7A40-436B-88D2-16382B3D7446}" type="slidenum">
              <a:rPr lang="en-US" altLang="en-US" sz="1200">
                <a:solidFill>
                  <a:srgbClr val="000000"/>
                </a:solidFill>
                <a:latin typeface="Calibri" panose="020F0502020204030204" pitchFamily="34" charset="0"/>
              </a:rPr>
              <a:pPr eaLnBrk="1" hangingPunct="1"/>
              <a:t>27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rPr>
              <a:t>Refer to physical design conference. I have already shown how interdependence helps in reducing delay uncertainty. Make sure to continue publishing and pushing papers out. Natural extension of my work. We can improve not only signal integrity but also the performance of the circuit or reduce power dissipation. I have showed an example how considering the interdependence in timing constraints reduced pessimism and delay uncertainty with a more robust circuit. Here is another example of considering codependence.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DF5398E1-34DB-41EB-8F41-EEB3981EBC6F}" type="slidenum">
              <a:rPr lang="en-US" altLang="en-US" sz="1200">
                <a:solidFill>
                  <a:srgbClr val="000000"/>
                </a:solidFill>
                <a:latin typeface="Calibri" panose="020F0502020204030204" pitchFamily="34" charset="0"/>
              </a:rPr>
              <a:pPr eaLnBrk="1" hangingPunct="1"/>
              <a:t>28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Trend for a higher abstraction level to handle complexity and increase productivity. I am not going to develop that abstraction level, but from my perspective, there is an issue here.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BBFF7C6E-C233-41B2-9962-5589B28A72FD}" type="slidenum">
              <a:rPr lang="en-US" altLang="en-US" sz="1200">
                <a:solidFill>
                  <a:srgbClr val="000000"/>
                </a:solidFill>
                <a:latin typeface="Calibri" panose="020F0502020204030204" pitchFamily="34" charset="0"/>
              </a:rPr>
              <a:pPr eaLnBrk="1" hangingPunct="1"/>
              <a:t>29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There is always this tension between a design engineer and process engineer, although they don’t typically see each other, design engineer wants more relaxed rules, but the process engineer says you cannot do that. Maybe not this bad, but there is definitely a tension. And especially with the manufacturability being a primary design objective. How can we make physical design more technology aware.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8AADE467-7EA2-4B7C-9D51-D2D9AF8D9AF6}" type="slidenum">
              <a:rPr lang="en-US" altLang="en-US" sz="1200">
                <a:solidFill>
                  <a:srgbClr val="000000"/>
                </a:solidFill>
                <a:latin typeface="Calibri" panose="020F0502020204030204" pitchFamily="34" charset="0"/>
              </a:rPr>
              <a:pPr eaLnBrk="1" hangingPunct="1"/>
              <a:t>30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B3B56030-D496-44D2-9075-D78671C334FE}" type="slidenum">
              <a:rPr lang="en-US" altLang="en-US" sz="1200">
                <a:solidFill>
                  <a:srgbClr val="000000"/>
                </a:solidFill>
                <a:latin typeface="Calibri" panose="020F0502020204030204" pitchFamily="34" charset="0"/>
              </a:rPr>
              <a:pPr eaLnBrk="1" hangingPunct="1"/>
              <a:t>31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 these technologies and devices get more mature, the bottleneck shifts from manufacturing to design, and we cannot wait to develop design methodologies and circuit challenges until it matures.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7FEBF3A6-004D-4E1D-B36D-94E62D97A0ED}" type="slidenum">
              <a:rPr lang="en-US" altLang="en-US" sz="1200">
                <a:solidFill>
                  <a:srgbClr val="000000"/>
                </a:solidFill>
                <a:latin typeface="Calibri" panose="020F0502020204030204" pitchFamily="34" charset="0"/>
              </a:rPr>
              <a:pPr eaLnBrk="1" hangingPunct="1"/>
              <a:t>32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C64A0748-1B88-4335-9D1A-A7B637A799BD}" type="slidenum">
              <a:rPr lang="en-US" altLang="en-US" sz="1200">
                <a:ea typeface="ＭＳ Ｐゴシック" panose="020B0600070205080204" pitchFamily="34" charset="-128"/>
              </a:rPr>
              <a:pPr algn="r"/>
              <a:t>37</a:t>
            </a:fld>
            <a:endParaRPr lang="en-US" altLang="en-US" sz="1200">
              <a:ea typeface="ＭＳ Ｐゴシック" panose="020B0600070205080204" pitchFamily="34" charset="-128"/>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F7FA78C8-CCFA-441E-9838-07F8F2BE41A3}" type="slidenum">
              <a:rPr lang="en-US" altLang="en-US" sz="1200">
                <a:ea typeface="ＭＳ Ｐゴシック" panose="020B0600070205080204" pitchFamily="34" charset="-128"/>
              </a:rPr>
              <a:pPr algn="r"/>
              <a:t>38</a:t>
            </a:fld>
            <a:endParaRPr lang="en-US" altLang="en-US" sz="1200">
              <a:ea typeface="ＭＳ Ｐゴシック" panose="020B0600070205080204" pitchFamily="34" charset="-128"/>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2C9C429F-985B-4B15-A222-5E8277BD3339}" type="slidenum">
              <a:rPr lang="en-US" altLang="en-US" sz="1200">
                <a:ea typeface="ＭＳ Ｐゴシック" panose="020B0600070205080204" pitchFamily="34" charset="-128"/>
              </a:rPr>
              <a:pPr algn="r"/>
              <a:t>39</a:t>
            </a:fld>
            <a:endParaRPr lang="en-US" altLang="en-US" sz="1200">
              <a:ea typeface="ＭＳ Ｐゴシック" panose="020B0600070205080204" pitchFamily="34" charset="-128"/>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CAACEEE9-0A0E-4E18-BDC5-B116F20A4B60}" type="slidenum">
              <a:rPr lang="en-US" altLang="en-US" sz="1200">
                <a:ea typeface="ＭＳ Ｐゴシック" panose="020B0600070205080204" pitchFamily="34" charset="-128"/>
              </a:rPr>
              <a:pPr algn="r"/>
              <a:t>40</a:t>
            </a:fld>
            <a:endParaRPr lang="en-US" altLang="en-US" sz="1200">
              <a:ea typeface="ＭＳ Ｐゴシック" panose="020B0600070205080204" pitchFamily="34" charset="-128"/>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smtClean="0">
                <a:latin typeface="Arial" panose="020B0604020202020204" pitchFamily="34" charset="0"/>
              </a:rPr>
              <a:t>Fairchild IC: 4 transistors, one metal layer</a:t>
            </a:r>
          </a:p>
          <a:p>
            <a:pPr marL="223838" indent="-223838"/>
            <a:r>
              <a:rPr lang="en-US" altLang="en-US" smtClean="0">
                <a:latin typeface="Arial" panose="020B0604020202020204" pitchFamily="34" charset="0"/>
              </a:rPr>
              <a:t>Infineon IC: SiP for GSM/EDGE</a:t>
            </a:r>
          </a:p>
          <a:p>
            <a:pPr marL="223838" indent="-223838"/>
            <a:r>
              <a:rPr lang="en-US" altLang="en-US" smtClean="0">
                <a:latin typeface="Arial" panose="020B0604020202020204" pitchFamily="34" charset="0"/>
              </a:rPr>
              <a:t>60s, metal to polycrystalline and self aligned process (http://www.computerhistory.org/semiconductor/timeline/1968-SGT.html)</a:t>
            </a:r>
          </a:p>
          <a:p>
            <a:pPr marL="223838" indent="-223838"/>
            <a:r>
              <a:rPr lang="en-US" altLang="en-US" smtClean="0">
                <a:latin typeface="Arial" panose="020B0604020202020204" pitchFamily="34" charset="0"/>
              </a:rPr>
              <a:t>1963, cmos invented, but not adopted due to performance limit. (http://www.computerhistory.org/semiconductor/timeline/1963-CMOS.html)</a:t>
            </a:r>
          </a:p>
          <a:p>
            <a:pPr marL="223838" indent="-223838"/>
            <a:r>
              <a:rPr lang="en-US" altLang="en-US" smtClean="0">
                <a:latin typeface="Arial" panose="020B0604020202020204" pitchFamily="34" charset="0"/>
              </a:rPr>
              <a:t>Sub threshold mode logic</a:t>
            </a:r>
          </a:p>
          <a:p>
            <a:pPr marL="223838" indent="-223838"/>
            <a:r>
              <a:rPr lang="en-US" altLang="en-US" smtClean="0">
                <a:latin typeface="Arial" panose="020B0604020202020204" pitchFamily="34" charset="0"/>
              </a:rPr>
              <a:t>Dynamic logic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788BA222-08AF-47DC-8C02-FD5FA1FA1B94}" type="slidenum">
              <a:rPr lang="en-US" altLang="en-US" sz="1200">
                <a:ea typeface="ＭＳ Ｐゴシック" panose="020B0600070205080204" pitchFamily="34" charset="-128"/>
              </a:rPr>
              <a:pPr algn="r"/>
              <a:t>41</a:t>
            </a:fld>
            <a:endParaRPr lang="en-US" altLang="en-US" sz="1200">
              <a:ea typeface="ＭＳ Ｐゴシック" panose="020B0600070205080204" pitchFamily="34" charset="-128"/>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23311DE9-BF97-45A8-A9AD-0B1C68A03204}" type="slidenum">
              <a:rPr lang="en-US" altLang="en-US" sz="1200">
                <a:ea typeface="ＭＳ Ｐゴシック" panose="020B0600070205080204" pitchFamily="34" charset="-128"/>
              </a:rPr>
              <a:pPr algn="r"/>
              <a:t>42</a:t>
            </a:fld>
            <a:endParaRPr lang="en-US" altLang="en-US" sz="1200">
              <a:ea typeface="ＭＳ Ｐゴシック" panose="020B0600070205080204" pitchFamily="34" charset="-128"/>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r"/>
            <a:fld id="{A4371081-79AC-43B1-BB07-FF0F2F9BFEE2}" type="slidenum">
              <a:rPr lang="en-US" altLang="en-US" sz="1200">
                <a:ea typeface="ＭＳ Ｐゴシック" panose="020B0600070205080204" pitchFamily="34" charset="-128"/>
              </a:rPr>
              <a:pPr algn="r"/>
              <a:t>43</a:t>
            </a:fld>
            <a:endParaRPr lang="en-US" altLang="en-US" sz="1200">
              <a:ea typeface="ＭＳ Ｐゴシック" panose="020B0600070205080204" pitchFamily="34" charset="-128"/>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50888" indent="-287338">
              <a:defRPr sz="900">
                <a:solidFill>
                  <a:schemeClr val="tx1"/>
                </a:solidFill>
                <a:latin typeface="Arial" panose="020B0604020202020204" pitchFamily="34" charset="0"/>
              </a:defRPr>
            </a:lvl2pPr>
            <a:lvl3pPr marL="1154113" indent="-230188">
              <a:defRPr sz="900">
                <a:solidFill>
                  <a:schemeClr val="tx1"/>
                </a:solidFill>
                <a:latin typeface="Arial" panose="020B0604020202020204" pitchFamily="34" charset="0"/>
              </a:defRPr>
            </a:lvl3pPr>
            <a:lvl4pPr marL="1617663" indent="-230188">
              <a:defRPr sz="900">
                <a:solidFill>
                  <a:schemeClr val="tx1"/>
                </a:solidFill>
                <a:latin typeface="Arial" panose="020B0604020202020204" pitchFamily="34" charset="0"/>
              </a:defRPr>
            </a:lvl4pPr>
            <a:lvl5pPr marL="2079625" indent="-230188">
              <a:defRPr sz="900">
                <a:solidFill>
                  <a:schemeClr val="tx1"/>
                </a:solidFill>
                <a:latin typeface="Arial" panose="020B0604020202020204" pitchFamily="34" charset="0"/>
              </a:defRPr>
            </a:lvl5pPr>
            <a:lvl6pPr marL="2536825" indent="-230188" eaLnBrk="0" fontAlgn="base" hangingPunct="0">
              <a:spcBef>
                <a:spcPct val="0"/>
              </a:spcBef>
              <a:spcAft>
                <a:spcPct val="0"/>
              </a:spcAft>
              <a:defRPr sz="900">
                <a:solidFill>
                  <a:schemeClr val="tx1"/>
                </a:solidFill>
                <a:latin typeface="Arial" panose="020B0604020202020204" pitchFamily="34" charset="0"/>
              </a:defRPr>
            </a:lvl6pPr>
            <a:lvl7pPr marL="2994025" indent="-230188" eaLnBrk="0" fontAlgn="base" hangingPunct="0">
              <a:spcBef>
                <a:spcPct val="0"/>
              </a:spcBef>
              <a:spcAft>
                <a:spcPct val="0"/>
              </a:spcAft>
              <a:defRPr sz="900">
                <a:solidFill>
                  <a:schemeClr val="tx1"/>
                </a:solidFill>
                <a:latin typeface="Arial" panose="020B0604020202020204" pitchFamily="34" charset="0"/>
              </a:defRPr>
            </a:lvl7pPr>
            <a:lvl8pPr marL="3451225" indent="-230188" eaLnBrk="0" fontAlgn="base" hangingPunct="0">
              <a:spcBef>
                <a:spcPct val="0"/>
              </a:spcBef>
              <a:spcAft>
                <a:spcPct val="0"/>
              </a:spcAft>
              <a:defRPr sz="900">
                <a:solidFill>
                  <a:schemeClr val="tx1"/>
                </a:solidFill>
                <a:latin typeface="Arial" panose="020B0604020202020204" pitchFamily="34" charset="0"/>
              </a:defRPr>
            </a:lvl8pPr>
            <a:lvl9pPr marL="3908425" indent="-230188" eaLnBrk="0" fontAlgn="base" hangingPunct="0">
              <a:spcBef>
                <a:spcPct val="0"/>
              </a:spcBef>
              <a:spcAft>
                <a:spcPct val="0"/>
              </a:spcAft>
              <a:defRPr sz="900">
                <a:solidFill>
                  <a:schemeClr val="tx1"/>
                </a:solidFill>
                <a:latin typeface="Arial" panose="020B0604020202020204" pitchFamily="34" charset="0"/>
              </a:defRPr>
            </a:lvl9pPr>
          </a:lstStyle>
          <a:p>
            <a:fld id="{28E626D9-33DB-4B18-9BAE-A579925F4054}" type="slidenum">
              <a:rPr lang="en-US" altLang="en-US" sz="1200"/>
              <a:pPr/>
              <a:t>44</a:t>
            </a:fld>
            <a:endParaRPr lang="en-US" altLang="en-US"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50888" indent="-287338">
              <a:defRPr sz="900">
                <a:solidFill>
                  <a:schemeClr val="tx1"/>
                </a:solidFill>
                <a:latin typeface="Arial" panose="020B0604020202020204" pitchFamily="34" charset="0"/>
              </a:defRPr>
            </a:lvl2pPr>
            <a:lvl3pPr marL="1154113" indent="-230188">
              <a:defRPr sz="900">
                <a:solidFill>
                  <a:schemeClr val="tx1"/>
                </a:solidFill>
                <a:latin typeface="Arial" panose="020B0604020202020204" pitchFamily="34" charset="0"/>
              </a:defRPr>
            </a:lvl3pPr>
            <a:lvl4pPr marL="1617663" indent="-230188">
              <a:defRPr sz="900">
                <a:solidFill>
                  <a:schemeClr val="tx1"/>
                </a:solidFill>
                <a:latin typeface="Arial" panose="020B0604020202020204" pitchFamily="34" charset="0"/>
              </a:defRPr>
            </a:lvl4pPr>
            <a:lvl5pPr marL="2079625" indent="-230188">
              <a:defRPr sz="900">
                <a:solidFill>
                  <a:schemeClr val="tx1"/>
                </a:solidFill>
                <a:latin typeface="Arial" panose="020B0604020202020204" pitchFamily="34" charset="0"/>
              </a:defRPr>
            </a:lvl5pPr>
            <a:lvl6pPr marL="2536825" indent="-230188" eaLnBrk="0" fontAlgn="base" hangingPunct="0">
              <a:spcBef>
                <a:spcPct val="0"/>
              </a:spcBef>
              <a:spcAft>
                <a:spcPct val="0"/>
              </a:spcAft>
              <a:defRPr sz="900">
                <a:solidFill>
                  <a:schemeClr val="tx1"/>
                </a:solidFill>
                <a:latin typeface="Arial" panose="020B0604020202020204" pitchFamily="34" charset="0"/>
              </a:defRPr>
            </a:lvl6pPr>
            <a:lvl7pPr marL="2994025" indent="-230188" eaLnBrk="0" fontAlgn="base" hangingPunct="0">
              <a:spcBef>
                <a:spcPct val="0"/>
              </a:spcBef>
              <a:spcAft>
                <a:spcPct val="0"/>
              </a:spcAft>
              <a:defRPr sz="900">
                <a:solidFill>
                  <a:schemeClr val="tx1"/>
                </a:solidFill>
                <a:latin typeface="Arial" panose="020B0604020202020204" pitchFamily="34" charset="0"/>
              </a:defRPr>
            </a:lvl7pPr>
            <a:lvl8pPr marL="3451225" indent="-230188" eaLnBrk="0" fontAlgn="base" hangingPunct="0">
              <a:spcBef>
                <a:spcPct val="0"/>
              </a:spcBef>
              <a:spcAft>
                <a:spcPct val="0"/>
              </a:spcAft>
              <a:defRPr sz="900">
                <a:solidFill>
                  <a:schemeClr val="tx1"/>
                </a:solidFill>
                <a:latin typeface="Arial" panose="020B0604020202020204" pitchFamily="34" charset="0"/>
              </a:defRPr>
            </a:lvl8pPr>
            <a:lvl9pPr marL="3908425" indent="-230188" eaLnBrk="0" fontAlgn="base" hangingPunct="0">
              <a:spcBef>
                <a:spcPct val="0"/>
              </a:spcBef>
              <a:spcAft>
                <a:spcPct val="0"/>
              </a:spcAft>
              <a:defRPr sz="900">
                <a:solidFill>
                  <a:schemeClr val="tx1"/>
                </a:solidFill>
                <a:latin typeface="Arial" panose="020B0604020202020204" pitchFamily="34" charset="0"/>
              </a:defRPr>
            </a:lvl9pPr>
          </a:lstStyle>
          <a:p>
            <a:fld id="{AFB8C19B-7E1C-4162-976C-F7DDF1664FC9}" type="slidenum">
              <a:rPr lang="en-US" altLang="en-US" sz="1200"/>
              <a:pPr/>
              <a:t>45</a:t>
            </a:fld>
            <a:endParaRPr lang="en-US" alt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50888" indent="-287338">
              <a:defRPr sz="900">
                <a:solidFill>
                  <a:schemeClr val="tx1"/>
                </a:solidFill>
                <a:latin typeface="Arial" panose="020B0604020202020204" pitchFamily="34" charset="0"/>
              </a:defRPr>
            </a:lvl2pPr>
            <a:lvl3pPr marL="1154113" indent="-230188">
              <a:defRPr sz="900">
                <a:solidFill>
                  <a:schemeClr val="tx1"/>
                </a:solidFill>
                <a:latin typeface="Arial" panose="020B0604020202020204" pitchFamily="34" charset="0"/>
              </a:defRPr>
            </a:lvl3pPr>
            <a:lvl4pPr marL="1617663" indent="-230188">
              <a:defRPr sz="900">
                <a:solidFill>
                  <a:schemeClr val="tx1"/>
                </a:solidFill>
                <a:latin typeface="Arial" panose="020B0604020202020204" pitchFamily="34" charset="0"/>
              </a:defRPr>
            </a:lvl4pPr>
            <a:lvl5pPr marL="2079625" indent="-230188">
              <a:defRPr sz="900">
                <a:solidFill>
                  <a:schemeClr val="tx1"/>
                </a:solidFill>
                <a:latin typeface="Arial" panose="020B0604020202020204" pitchFamily="34" charset="0"/>
              </a:defRPr>
            </a:lvl5pPr>
            <a:lvl6pPr marL="2536825" indent="-230188" eaLnBrk="0" fontAlgn="base" hangingPunct="0">
              <a:spcBef>
                <a:spcPct val="0"/>
              </a:spcBef>
              <a:spcAft>
                <a:spcPct val="0"/>
              </a:spcAft>
              <a:defRPr sz="900">
                <a:solidFill>
                  <a:schemeClr val="tx1"/>
                </a:solidFill>
                <a:latin typeface="Arial" panose="020B0604020202020204" pitchFamily="34" charset="0"/>
              </a:defRPr>
            </a:lvl6pPr>
            <a:lvl7pPr marL="2994025" indent="-230188" eaLnBrk="0" fontAlgn="base" hangingPunct="0">
              <a:spcBef>
                <a:spcPct val="0"/>
              </a:spcBef>
              <a:spcAft>
                <a:spcPct val="0"/>
              </a:spcAft>
              <a:defRPr sz="900">
                <a:solidFill>
                  <a:schemeClr val="tx1"/>
                </a:solidFill>
                <a:latin typeface="Arial" panose="020B0604020202020204" pitchFamily="34" charset="0"/>
              </a:defRPr>
            </a:lvl7pPr>
            <a:lvl8pPr marL="3451225" indent="-230188" eaLnBrk="0" fontAlgn="base" hangingPunct="0">
              <a:spcBef>
                <a:spcPct val="0"/>
              </a:spcBef>
              <a:spcAft>
                <a:spcPct val="0"/>
              </a:spcAft>
              <a:defRPr sz="900">
                <a:solidFill>
                  <a:schemeClr val="tx1"/>
                </a:solidFill>
                <a:latin typeface="Arial" panose="020B0604020202020204" pitchFamily="34" charset="0"/>
              </a:defRPr>
            </a:lvl8pPr>
            <a:lvl9pPr marL="3908425" indent="-230188" eaLnBrk="0" fontAlgn="base" hangingPunct="0">
              <a:spcBef>
                <a:spcPct val="0"/>
              </a:spcBef>
              <a:spcAft>
                <a:spcPct val="0"/>
              </a:spcAft>
              <a:defRPr sz="900">
                <a:solidFill>
                  <a:schemeClr val="tx1"/>
                </a:solidFill>
                <a:latin typeface="Arial" panose="020B0604020202020204" pitchFamily="34" charset="0"/>
              </a:defRPr>
            </a:lvl9pPr>
          </a:lstStyle>
          <a:p>
            <a:fld id="{8312D724-0E79-4372-A219-96DD218F5930}" type="slidenum">
              <a:rPr lang="en-US" altLang="en-US" sz="1200"/>
              <a:pPr/>
              <a:t>46</a:t>
            </a:fld>
            <a:endParaRPr lang="en-US" alt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ndalus" pitchFamily="18" charset="-78"/>
              </a:rPr>
              <a:t>From my perspective, the circuit and physical level challenges of these emerging devices and technologies is important. Scaling is expected to continue for another decade, but there are also emerging devices and techs. I will be interested in the circuit and physical level challenges of these new devices and technologies.  of the Benefits of scaling is likely to end. Alternative opportunities. Gap further increases with the introduction of 3D, SiP, and other emerging opportunities… </a:t>
            </a:r>
          </a:p>
          <a:p>
            <a:r>
              <a:rPr lang="en-US" altLang="en-US" smtClean="0">
                <a:latin typeface="Andalus" pitchFamily="18" charset="-78"/>
              </a:rPr>
              <a:t>Mention some 3d physical design challenges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B29D7D26-E4D6-4D4D-8C78-86F7E011C674}" type="slidenum">
              <a:rPr lang="en-US" altLang="en-US" sz="1200">
                <a:solidFill>
                  <a:srgbClr val="000000"/>
                </a:solidFill>
                <a:latin typeface="Calibri" panose="020F0502020204030204" pitchFamily="34" charset="0"/>
              </a:rPr>
              <a:pPr eaLnBrk="1" hangingPunct="1"/>
              <a:t>47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summarized some of the challenges in the physical design, especially with the emergence of new design constraints. I presented some of our research results related to increasing the robustness and efficiently estimating substrate coupling noise which is important for improving signal integrity. Finally, I proposed a framework for future research which has three domains. 1, 2, and 3, for heterogeneous embedded systems.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E7B7830-0591-4D94-B110-E4E6B1E6E9D3}" type="slidenum">
              <a:rPr lang="en-US" altLang="en-US" sz="1200">
                <a:solidFill>
                  <a:srgbClr val="000000"/>
                </a:solidFill>
                <a:latin typeface="Calibri" panose="020F0502020204030204" pitchFamily="34" charset="0"/>
              </a:rPr>
              <a:pPr eaLnBrk="1" hangingPunct="1"/>
              <a:t>48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50888" indent="-287338">
              <a:defRPr sz="900">
                <a:solidFill>
                  <a:schemeClr val="tx1"/>
                </a:solidFill>
                <a:latin typeface="Arial" panose="020B0604020202020204" pitchFamily="34" charset="0"/>
              </a:defRPr>
            </a:lvl2pPr>
            <a:lvl3pPr marL="1154113" indent="-230188">
              <a:defRPr sz="900">
                <a:solidFill>
                  <a:schemeClr val="tx1"/>
                </a:solidFill>
                <a:latin typeface="Arial" panose="020B0604020202020204" pitchFamily="34" charset="0"/>
              </a:defRPr>
            </a:lvl3pPr>
            <a:lvl4pPr marL="1617663" indent="-230188">
              <a:defRPr sz="900">
                <a:solidFill>
                  <a:schemeClr val="tx1"/>
                </a:solidFill>
                <a:latin typeface="Arial" panose="020B0604020202020204" pitchFamily="34" charset="0"/>
              </a:defRPr>
            </a:lvl4pPr>
            <a:lvl5pPr marL="2079625" indent="-230188">
              <a:defRPr sz="900">
                <a:solidFill>
                  <a:schemeClr val="tx1"/>
                </a:solidFill>
                <a:latin typeface="Arial" panose="020B0604020202020204" pitchFamily="34" charset="0"/>
              </a:defRPr>
            </a:lvl5pPr>
            <a:lvl6pPr marL="2536825" indent="-230188" eaLnBrk="0" fontAlgn="base" hangingPunct="0">
              <a:spcBef>
                <a:spcPct val="0"/>
              </a:spcBef>
              <a:spcAft>
                <a:spcPct val="0"/>
              </a:spcAft>
              <a:defRPr sz="900">
                <a:solidFill>
                  <a:schemeClr val="tx1"/>
                </a:solidFill>
                <a:latin typeface="Arial" panose="020B0604020202020204" pitchFamily="34" charset="0"/>
              </a:defRPr>
            </a:lvl6pPr>
            <a:lvl7pPr marL="2994025" indent="-230188" eaLnBrk="0" fontAlgn="base" hangingPunct="0">
              <a:spcBef>
                <a:spcPct val="0"/>
              </a:spcBef>
              <a:spcAft>
                <a:spcPct val="0"/>
              </a:spcAft>
              <a:defRPr sz="900">
                <a:solidFill>
                  <a:schemeClr val="tx1"/>
                </a:solidFill>
                <a:latin typeface="Arial" panose="020B0604020202020204" pitchFamily="34" charset="0"/>
              </a:defRPr>
            </a:lvl7pPr>
            <a:lvl8pPr marL="3451225" indent="-230188" eaLnBrk="0" fontAlgn="base" hangingPunct="0">
              <a:spcBef>
                <a:spcPct val="0"/>
              </a:spcBef>
              <a:spcAft>
                <a:spcPct val="0"/>
              </a:spcAft>
              <a:defRPr sz="900">
                <a:solidFill>
                  <a:schemeClr val="tx1"/>
                </a:solidFill>
                <a:latin typeface="Arial" panose="020B0604020202020204" pitchFamily="34" charset="0"/>
              </a:defRPr>
            </a:lvl8pPr>
            <a:lvl9pPr marL="3908425" indent="-230188" eaLnBrk="0" fontAlgn="base" hangingPunct="0">
              <a:spcBef>
                <a:spcPct val="0"/>
              </a:spcBef>
              <a:spcAft>
                <a:spcPct val="0"/>
              </a:spcAft>
              <a:defRPr sz="900">
                <a:solidFill>
                  <a:schemeClr val="tx1"/>
                </a:solidFill>
                <a:latin typeface="Arial" panose="020B0604020202020204" pitchFamily="34" charset="0"/>
              </a:defRPr>
            </a:lvl9pPr>
          </a:lstStyle>
          <a:p>
            <a:fld id="{7B037CB0-BFD3-4899-A3D1-0694D3230AE3}" type="slidenum">
              <a:rPr lang="en-US" altLang="en-US" sz="1200"/>
              <a:pPr/>
              <a:t>49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buFontTx/>
              <a:buAutoNum type="arabicParenR"/>
            </a:pPr>
            <a:r>
              <a:rPr lang="en-US" altLang="en-US" smtClean="0">
                <a:latin typeface="Arial" panose="020B0604020202020204" pitchFamily="34" charset="0"/>
              </a:rPr>
              <a:t>Advances in the fabrication technology 2) emergence of new applications</a:t>
            </a:r>
          </a:p>
          <a:p>
            <a:pPr marL="230188" indent="-230188" eaLnBrk="1" hangingPunct="1"/>
            <a:r>
              <a:rPr lang="en-US" altLang="en-US" smtClean="0">
                <a:latin typeface="Arial" panose="020B0604020202020204" pitchFamily="34" charset="0"/>
              </a:rPr>
              <a:t>60s and 70s: Yield concern is the primary limitation to integration density. Therefore, circuit compactness and area were the primary design objectives. Due to limited integration density, a typical system was composed of many small integrated circuits where the performance was limited by the inter-chip communication. </a:t>
            </a:r>
          </a:p>
          <a:p>
            <a:pPr marL="230188" indent="-230188" eaLnBrk="1" hangingPunct="1"/>
            <a:r>
              <a:rPr lang="en-US" altLang="en-US" smtClean="0">
                <a:latin typeface="Arial" panose="020B0604020202020204" pitchFamily="34" charset="0"/>
              </a:rPr>
              <a:t>Due to the advances in the fabrication technology, system speed became a stronger function of the single ICs. Therefore, in 80s, </a:t>
            </a:r>
          </a:p>
          <a:p>
            <a:pPr marL="230188" indent="-230188" eaLnBrk="1" hangingPunct="1"/>
            <a:r>
              <a:rPr lang="en-US" altLang="en-US" smtClean="0">
                <a:latin typeface="Arial" panose="020B0604020202020204" pitchFamily="34" charset="0"/>
              </a:rPr>
              <a:t>Speed gained a very high priority as a design objective. At the same time, a new set of applications emerged where power also became very important. These applications include digital wrist watches, handheld calculators, and some satellite electronics. </a:t>
            </a:r>
          </a:p>
          <a:p>
            <a:pPr marL="230188" indent="-230188" eaLnBrk="1" hangingPunct="1"/>
            <a:r>
              <a:rPr lang="en-US" altLang="en-US" smtClean="0">
                <a:latin typeface="Arial" panose="020B0604020202020204" pitchFamily="34" charset="0"/>
              </a:rPr>
              <a:t>Later in 90s, with even higher integration, speed and power had to be considered at the same time, resulting in three different paths of design objectives. Ultralow power where speed is not important. Very high speed applications where power is tolerated and those applications where speed and power are optimized at the same time. </a:t>
            </a:r>
          </a:p>
          <a:p>
            <a:pPr marL="230188" indent="-230188" eaLnBrk="1" hangingPunct="1"/>
            <a:r>
              <a:rPr lang="en-US" altLang="en-US" smtClean="0">
                <a:latin typeface="Arial" panose="020B0604020202020204" pitchFamily="34" charset="0"/>
              </a:rPr>
              <a:t>Starting 2000, the primary trend was to integrate different functions on the same die such as analog, RF, and digital to reduce the overall cost. A new design metric emerged which was noise.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a:r>
              <a:rPr lang="en-US" altLang="en-US" smtClean="0">
                <a:latin typeface="Arial" panose="020B0604020202020204" pitchFamily="34" charset="0"/>
              </a:rPr>
              <a:t>Fairchild IC: 4 transistors, one metal layer</a:t>
            </a:r>
          </a:p>
          <a:p>
            <a:pPr marL="225425" indent="-225425"/>
            <a:r>
              <a:rPr lang="en-US" altLang="en-US" dirty="0" smtClean="0">
                <a:latin typeface="Arial" panose="020B0604020202020204" pitchFamily="34" charset="0"/>
              </a:rPr>
              <a:t>Infineon IC: </a:t>
            </a:r>
            <a:r>
              <a:rPr lang="en-US" altLang="en-US" dirty="0" err="1" smtClean="0">
                <a:latin typeface="Arial" panose="020B0604020202020204" pitchFamily="34" charset="0"/>
              </a:rPr>
              <a:t>SiP</a:t>
            </a:r>
            <a:r>
              <a:rPr lang="en-US" altLang="en-US" dirty="0" smtClean="0">
                <a:latin typeface="Arial" panose="020B0604020202020204" pitchFamily="34" charset="0"/>
              </a:rPr>
              <a:t> for GSM/EDGE</a:t>
            </a:r>
          </a:p>
          <a:p>
            <a:pPr marL="225425" indent="-225425"/>
            <a:r>
              <a:rPr lang="en-US" altLang="en-US" dirty="0" smtClean="0">
                <a:latin typeface="Arial" panose="020B0604020202020204" pitchFamily="34" charset="0"/>
              </a:rPr>
              <a:t>60s, metal to polycrystalline and self aligned process (http://www.computerhistory.org/semiconductor/timeline/1968-SGT.html)</a:t>
            </a:r>
          </a:p>
          <a:p>
            <a:pPr marL="225425" indent="-225425"/>
            <a:r>
              <a:rPr lang="en-US" altLang="en-US" dirty="0" smtClean="0">
                <a:latin typeface="Arial" panose="020B0604020202020204" pitchFamily="34" charset="0"/>
              </a:rPr>
              <a:t>1963, </a:t>
            </a:r>
            <a:r>
              <a:rPr lang="en-US" altLang="en-US" dirty="0" err="1" smtClean="0">
                <a:latin typeface="Arial" panose="020B0604020202020204" pitchFamily="34" charset="0"/>
              </a:rPr>
              <a:t>cmos</a:t>
            </a:r>
            <a:r>
              <a:rPr lang="en-US" altLang="en-US" dirty="0" smtClean="0">
                <a:latin typeface="Arial" panose="020B0604020202020204" pitchFamily="34" charset="0"/>
              </a:rPr>
              <a:t> invented, but not adopted due to performance limit. (http://www.computerhistory.org/semiconductor/timeline/1963-CMOS.html)</a:t>
            </a:r>
          </a:p>
          <a:p>
            <a:pPr marL="225425" indent="-225425"/>
            <a:r>
              <a:rPr lang="en-US" altLang="en-US" dirty="0" smtClean="0">
                <a:latin typeface="Arial" panose="020B0604020202020204" pitchFamily="34" charset="0"/>
              </a:rPr>
              <a:t>Sub threshold mode logic</a:t>
            </a:r>
          </a:p>
          <a:p>
            <a:pPr marL="225425" indent="-225425"/>
            <a:r>
              <a:rPr lang="en-US" altLang="en-US" dirty="0" smtClean="0">
                <a:latin typeface="Arial" panose="020B0604020202020204" pitchFamily="34" charset="0"/>
              </a:rPr>
              <a:t>Dynamic logic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EMPHASIS HERE NOISE, AND GO TO HETEROG. SYSTEMS TO MOTIVATE NOISE Important to put the design process into perspective. Starts to behave like pure analog circuits where any two parameters trade with each other. Not surprisingly, the design time has increased. Design productivity.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8D981A0-039C-406F-85E9-4B83590894E4}" type="slidenum">
              <a:rPr lang="en-US" altLang="en-US" sz="1200">
                <a:solidFill>
                  <a:srgbClr val="000000"/>
                </a:solidFill>
                <a:latin typeface="Calibri" panose="020F0502020204030204" pitchFamily="34" charset="0"/>
              </a:rPr>
              <a:pPr eaLnBrk="1" hangingPunct="1"/>
              <a:t>20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device is smaller, much more reliable, but the connectivity problem is still there. That’s one of the most fundamental issues in the physical design, also referred to as interconnect problem. Depending upon our research focus, we see different aspects of these circuits. Assuming it is a synchronous system.</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fld id="{648C4369-130C-447B-A579-B5C61AEC8E30}" type="slidenum">
              <a:rPr lang="en-US" altLang="en-US" sz="1200"/>
              <a:pPr/>
              <a:t>21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C4EA1503-F215-44F6-B32C-E39ADBC1B6EF}" type="slidenum">
              <a:rPr lang="en-US" altLang="en-US" sz="1200">
                <a:solidFill>
                  <a:srgbClr val="000000"/>
                </a:solidFill>
                <a:latin typeface="Calibri" panose="020F0502020204030204" pitchFamily="34" charset="0"/>
              </a:rPr>
              <a:pPr eaLnBrk="1" hangingPunct="1"/>
              <a:t>22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F0F31825-38A4-479D-9702-762BCDB38402}" type="slidenum">
              <a:rPr lang="en-US" altLang="en-US" sz="1200">
                <a:solidFill>
                  <a:srgbClr val="000000"/>
                </a:solidFill>
                <a:latin typeface="Calibri" panose="020F0502020204030204" pitchFamily="34" charset="0"/>
              </a:rPr>
              <a:pPr eaLnBrk="1" hangingPunct="1"/>
              <a:t>23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perception of noise is quite different depending upon the type of circuit. In digital synchronous circuits, when we say noise, we primarily refer to switching noise. In mixed-signal circuits, where we have both digital and analog/RF circuits, coupling from digital to analog/RF becomes crictical. Mixed-signal circuits, 66% of the market today. Since switching noise is one of the primary constraints for physical design, I would like to give some more general background on physical design, and then come back to these problems.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128F99A-9E06-4A31-BF19-50861FF67EAF}" type="slidenum">
              <a:rPr lang="en-US" altLang="en-US" sz="1200">
                <a:solidFill>
                  <a:srgbClr val="000000"/>
                </a:solidFill>
                <a:latin typeface="Calibri" panose="020F0502020204030204" pitchFamily="34" charset="0"/>
              </a:rPr>
              <a:pPr eaLnBrk="1" hangingPunct="1"/>
              <a:t>24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Traditionally area and electromigration, now noise and impedance</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075877AA-0E8B-4777-A6F2-E7914127E8FB}" type="slidenum">
              <a:rPr lang="en-US" altLang="en-US" sz="1200">
                <a:solidFill>
                  <a:srgbClr val="000000"/>
                </a:solidFill>
                <a:latin typeface="Calibri" panose="020F0502020204030204" pitchFamily="34" charset="0"/>
              </a:rPr>
              <a:pPr eaLnBrk="1" hangingPunct="1"/>
              <a:t>25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Larger die area, higher transmission rates, signal integrity. To transfer signal from one signal block to another. Can be on-chip or off-chip. Traditionally, power, speed, still important, but now also noise, noise coupling.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50926DDA-86A6-4D96-9F7C-943FDB15D2CB}" type="slidenum">
              <a:rPr lang="en-US" altLang="en-US" sz="1200">
                <a:solidFill>
                  <a:srgbClr val="000000"/>
                </a:solidFill>
                <a:latin typeface="Calibri" panose="020F0502020204030204" pitchFamily="34" charset="0"/>
              </a:rPr>
              <a:pPr eaLnBrk="1" hangingPunct="1"/>
              <a:t>26</a:t>
            </a:fld>
            <a:endParaRPr lang="en-US"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70970-C0FB-4101-8B30-3193B1420455}" type="slidenum">
              <a:rPr lang="en-US" altLang="en-US"/>
              <a:pPr>
                <a:defRPr/>
              </a:pPr>
              <a:t>‹#›</a:t>
            </a:fld>
            <a:endParaRPr lang="en-US" altLang="en-US"/>
          </a:p>
        </p:txBody>
      </p:sp>
    </p:spTree>
    <p:extLst>
      <p:ext uri="{BB962C8B-B14F-4D97-AF65-F5344CB8AC3E}">
        <p14:creationId xmlns:p14="http://schemas.microsoft.com/office/powerpoint/2010/main" val="245331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A609-050C-403E-98EB-7DD52E62A252}" type="slidenum">
              <a:rPr lang="en-US" altLang="en-US"/>
              <a:pPr>
                <a:defRPr/>
              </a:pPr>
              <a:t>‹#›</a:t>
            </a:fld>
            <a:endParaRPr lang="en-US" altLang="en-US"/>
          </a:p>
        </p:txBody>
      </p:sp>
    </p:spTree>
    <p:extLst>
      <p:ext uri="{BB962C8B-B14F-4D97-AF65-F5344CB8AC3E}">
        <p14:creationId xmlns:p14="http://schemas.microsoft.com/office/powerpoint/2010/main" val="95686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79DE3-AE8F-4A8C-BB52-26CC4C533209}" type="slidenum">
              <a:rPr lang="en-US" altLang="en-US"/>
              <a:pPr>
                <a:defRPr/>
              </a:pPr>
              <a:t>‹#›</a:t>
            </a:fld>
            <a:endParaRPr lang="en-US" altLang="en-US"/>
          </a:p>
        </p:txBody>
      </p:sp>
    </p:spTree>
    <p:extLst>
      <p:ext uri="{BB962C8B-B14F-4D97-AF65-F5344CB8AC3E}">
        <p14:creationId xmlns:p14="http://schemas.microsoft.com/office/powerpoint/2010/main" val="240016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0895C5-795C-410C-98C6-447824A95629}" type="slidenum">
              <a:rPr lang="en-US" altLang="en-US"/>
              <a:pPr>
                <a:defRPr/>
              </a:pPr>
              <a:t>‹#›</a:t>
            </a:fld>
            <a:endParaRPr lang="en-US" altLang="en-US"/>
          </a:p>
        </p:txBody>
      </p:sp>
    </p:spTree>
    <p:extLst>
      <p:ext uri="{BB962C8B-B14F-4D97-AF65-F5344CB8AC3E}">
        <p14:creationId xmlns:p14="http://schemas.microsoft.com/office/powerpoint/2010/main" val="265402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822BB-E694-4825-948E-5492B9156758}" type="slidenum">
              <a:rPr lang="en-US" altLang="en-US"/>
              <a:pPr>
                <a:defRPr/>
              </a:pPr>
              <a:t>‹#›</a:t>
            </a:fld>
            <a:endParaRPr lang="en-US" altLang="en-US"/>
          </a:p>
        </p:txBody>
      </p:sp>
    </p:spTree>
    <p:extLst>
      <p:ext uri="{BB962C8B-B14F-4D97-AF65-F5344CB8AC3E}">
        <p14:creationId xmlns:p14="http://schemas.microsoft.com/office/powerpoint/2010/main" val="419843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A63AD-C31F-4E22-AEAD-E3109972A5BF}" type="slidenum">
              <a:rPr lang="en-US" altLang="en-US"/>
              <a:pPr>
                <a:defRPr/>
              </a:pPr>
              <a:t>‹#›</a:t>
            </a:fld>
            <a:endParaRPr lang="en-US" altLang="en-US"/>
          </a:p>
        </p:txBody>
      </p:sp>
    </p:spTree>
    <p:extLst>
      <p:ext uri="{BB962C8B-B14F-4D97-AF65-F5344CB8AC3E}">
        <p14:creationId xmlns:p14="http://schemas.microsoft.com/office/powerpoint/2010/main" val="376890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A88425-9308-4958-B3EB-607E3293F823}" type="slidenum">
              <a:rPr lang="en-US" altLang="en-US"/>
              <a:pPr>
                <a:defRPr/>
              </a:pPr>
              <a:t>‹#›</a:t>
            </a:fld>
            <a:endParaRPr lang="en-US" altLang="en-US"/>
          </a:p>
        </p:txBody>
      </p:sp>
    </p:spTree>
    <p:extLst>
      <p:ext uri="{BB962C8B-B14F-4D97-AF65-F5344CB8AC3E}">
        <p14:creationId xmlns:p14="http://schemas.microsoft.com/office/powerpoint/2010/main" val="28357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328BD1-D13B-48A2-BE5C-55C1F4FA538E}" type="slidenum">
              <a:rPr lang="en-US" altLang="en-US"/>
              <a:pPr>
                <a:defRPr/>
              </a:pPr>
              <a:t>‹#›</a:t>
            </a:fld>
            <a:endParaRPr lang="en-US" altLang="en-US"/>
          </a:p>
        </p:txBody>
      </p:sp>
    </p:spTree>
    <p:extLst>
      <p:ext uri="{BB962C8B-B14F-4D97-AF65-F5344CB8AC3E}">
        <p14:creationId xmlns:p14="http://schemas.microsoft.com/office/powerpoint/2010/main" val="235081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751695-4AB5-48A2-9CD8-1C888DC1E26F}" type="slidenum">
              <a:rPr lang="en-US" altLang="en-US"/>
              <a:pPr>
                <a:defRPr/>
              </a:pPr>
              <a:t>‹#›</a:t>
            </a:fld>
            <a:endParaRPr lang="en-US" altLang="en-US"/>
          </a:p>
        </p:txBody>
      </p:sp>
    </p:spTree>
    <p:extLst>
      <p:ext uri="{BB962C8B-B14F-4D97-AF65-F5344CB8AC3E}">
        <p14:creationId xmlns:p14="http://schemas.microsoft.com/office/powerpoint/2010/main" val="2717165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904152-D620-4E56-B1EA-B197D891D302}" type="slidenum">
              <a:rPr lang="en-US" altLang="en-US"/>
              <a:pPr>
                <a:defRPr/>
              </a:pPr>
              <a:t>‹#›</a:t>
            </a:fld>
            <a:endParaRPr lang="en-US" altLang="en-US"/>
          </a:p>
        </p:txBody>
      </p:sp>
    </p:spTree>
    <p:extLst>
      <p:ext uri="{BB962C8B-B14F-4D97-AF65-F5344CB8AC3E}">
        <p14:creationId xmlns:p14="http://schemas.microsoft.com/office/powerpoint/2010/main" val="2827608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A18E7B-2B66-4C7F-8D0C-D57147A3DE52}" type="slidenum">
              <a:rPr lang="en-US" altLang="en-US"/>
              <a:pPr>
                <a:defRPr/>
              </a:pPr>
              <a:t>‹#›</a:t>
            </a:fld>
            <a:endParaRPr lang="en-US" altLang="en-US"/>
          </a:p>
        </p:txBody>
      </p:sp>
    </p:spTree>
    <p:extLst>
      <p:ext uri="{BB962C8B-B14F-4D97-AF65-F5344CB8AC3E}">
        <p14:creationId xmlns:p14="http://schemas.microsoft.com/office/powerpoint/2010/main" val="8294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9A571-A6A9-499E-84AB-AF8646406C2E}" type="slidenum">
              <a:rPr lang="en-US" altLang="en-US"/>
              <a:pPr>
                <a:defRPr/>
              </a:pPr>
              <a:t>‹#›</a:t>
            </a:fld>
            <a:endParaRPr lang="en-US" altLang="en-US"/>
          </a:p>
        </p:txBody>
      </p:sp>
    </p:spTree>
    <p:extLst>
      <p:ext uri="{BB962C8B-B14F-4D97-AF65-F5344CB8AC3E}">
        <p14:creationId xmlns:p14="http://schemas.microsoft.com/office/powerpoint/2010/main" val="1384935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C8EAE-E402-42CB-B933-3CF2F3CCCEA8}" type="slidenum">
              <a:rPr lang="en-US" altLang="en-US"/>
              <a:pPr>
                <a:defRPr/>
              </a:pPr>
              <a:t>‹#›</a:t>
            </a:fld>
            <a:endParaRPr lang="en-US" altLang="en-US"/>
          </a:p>
        </p:txBody>
      </p:sp>
    </p:spTree>
    <p:extLst>
      <p:ext uri="{BB962C8B-B14F-4D97-AF65-F5344CB8AC3E}">
        <p14:creationId xmlns:p14="http://schemas.microsoft.com/office/powerpoint/2010/main" val="4112526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AC861-EFAA-402B-91DE-48E086B71D07}" type="slidenum">
              <a:rPr lang="en-US" altLang="en-US"/>
              <a:pPr>
                <a:defRPr/>
              </a:pPr>
              <a:t>‹#›</a:t>
            </a:fld>
            <a:endParaRPr lang="en-US" altLang="en-US"/>
          </a:p>
        </p:txBody>
      </p:sp>
    </p:spTree>
    <p:extLst>
      <p:ext uri="{BB962C8B-B14F-4D97-AF65-F5344CB8AC3E}">
        <p14:creationId xmlns:p14="http://schemas.microsoft.com/office/powerpoint/2010/main" val="174190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CEAEA-0A6D-4D23-A272-A554BCD5E8B9}" type="slidenum">
              <a:rPr lang="en-US" altLang="en-US"/>
              <a:pPr>
                <a:defRPr/>
              </a:pPr>
              <a:t>‹#›</a:t>
            </a:fld>
            <a:endParaRPr lang="en-US" altLang="en-US"/>
          </a:p>
        </p:txBody>
      </p:sp>
    </p:spTree>
    <p:extLst>
      <p:ext uri="{BB962C8B-B14F-4D97-AF65-F5344CB8AC3E}">
        <p14:creationId xmlns:p14="http://schemas.microsoft.com/office/powerpoint/2010/main" val="140261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AE3FFC5-DB98-4935-9EDE-F14C7F9B2781}" type="slidenum">
              <a:rPr lang="en-US" altLang="en-US"/>
              <a:pPr>
                <a:defRPr/>
              </a:pPr>
              <a:t>‹#›</a:t>
            </a:fld>
            <a:endParaRPr lang="en-US" altLang="en-US"/>
          </a:p>
        </p:txBody>
      </p:sp>
    </p:spTree>
    <p:extLst>
      <p:ext uri="{BB962C8B-B14F-4D97-AF65-F5344CB8AC3E}">
        <p14:creationId xmlns:p14="http://schemas.microsoft.com/office/powerpoint/2010/main" val="94236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6C9F08-5E49-4EFD-AB93-B7A8C116DCB4}" type="slidenum">
              <a:rPr lang="en-US" altLang="en-US"/>
              <a:pPr>
                <a:defRPr/>
              </a:pPr>
              <a:t>‹#›</a:t>
            </a:fld>
            <a:endParaRPr lang="en-US" altLang="en-US"/>
          </a:p>
        </p:txBody>
      </p:sp>
    </p:spTree>
    <p:extLst>
      <p:ext uri="{BB962C8B-B14F-4D97-AF65-F5344CB8AC3E}">
        <p14:creationId xmlns:p14="http://schemas.microsoft.com/office/powerpoint/2010/main" val="189518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D7CE9C5-B3D5-4ECD-8481-354D9DE90DAE}" type="slidenum">
              <a:rPr lang="en-US" altLang="en-US"/>
              <a:pPr>
                <a:defRPr/>
              </a:pPr>
              <a:t>‹#›</a:t>
            </a:fld>
            <a:endParaRPr lang="en-US" altLang="en-US"/>
          </a:p>
        </p:txBody>
      </p:sp>
    </p:spTree>
    <p:extLst>
      <p:ext uri="{BB962C8B-B14F-4D97-AF65-F5344CB8AC3E}">
        <p14:creationId xmlns:p14="http://schemas.microsoft.com/office/powerpoint/2010/main" val="742634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F3706-588E-4917-8000-1B010D10289C}" type="slidenum">
              <a:rPr lang="en-US" altLang="en-US"/>
              <a:pPr>
                <a:defRPr/>
              </a:pPr>
              <a:t>‹#›</a:t>
            </a:fld>
            <a:endParaRPr lang="en-US" altLang="en-US"/>
          </a:p>
        </p:txBody>
      </p:sp>
    </p:spTree>
    <p:extLst>
      <p:ext uri="{BB962C8B-B14F-4D97-AF65-F5344CB8AC3E}">
        <p14:creationId xmlns:p14="http://schemas.microsoft.com/office/powerpoint/2010/main" val="4259756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dt" sz="quarter" idx="10"/>
          </p:nvPr>
        </p:nvSpPr>
        <p:spPr>
          <a:ln/>
        </p:spPr>
        <p:txBody>
          <a:bodyPr/>
          <a:lstStyle>
            <a:lvl1pPr>
              <a:defRPr/>
            </a:lvl1pPr>
          </a:lstStyle>
          <a:p>
            <a:pPr>
              <a:defRPr/>
            </a:pPr>
            <a:fld id="{E5D16941-23BE-4535-839B-729689B4EAD0}" type="datetime1">
              <a:rPr lang="en-US"/>
              <a:pPr>
                <a:defRPr/>
              </a:pPr>
              <a:t>4/7/2017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A26C7944-B04F-48E5-B1AE-E7E734567210}" type="slidenum">
              <a:rPr lang="en-US" altLang="en-US"/>
              <a:pPr>
                <a:defRPr/>
              </a:pPr>
              <a:t>‹#›</a:t>
            </a:fld>
            <a:endParaRPr lang="en-US" altLang="en-US"/>
          </a:p>
        </p:txBody>
      </p:sp>
    </p:spTree>
    <p:extLst>
      <p:ext uri="{BB962C8B-B14F-4D97-AF65-F5344CB8AC3E}">
        <p14:creationId xmlns:p14="http://schemas.microsoft.com/office/powerpoint/2010/main" val="41511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quarter" idx="10"/>
          </p:nvPr>
        </p:nvSpPr>
        <p:spPr>
          <a:ln/>
        </p:spPr>
        <p:txBody>
          <a:bodyPr/>
          <a:lstStyle>
            <a:lvl1pPr>
              <a:defRPr/>
            </a:lvl1pPr>
          </a:lstStyle>
          <a:p>
            <a:pPr>
              <a:defRPr/>
            </a:pPr>
            <a:fld id="{83193D0C-F41C-45E5-B7E9-3B9135867074}" type="datetime1">
              <a:rPr lang="en-US"/>
              <a:pPr>
                <a:defRPr/>
              </a:pPr>
              <a:t>4/7/2017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D3B4162C-3A99-44D4-9BEF-B528DA6362BF}" type="slidenum">
              <a:rPr lang="en-US" altLang="en-US"/>
              <a:pPr>
                <a:defRPr/>
              </a:pPr>
              <a:t>‹#›</a:t>
            </a:fld>
            <a:endParaRPr lang="en-US" altLang="en-US"/>
          </a:p>
        </p:txBody>
      </p:sp>
    </p:spTree>
    <p:extLst>
      <p:ext uri="{BB962C8B-B14F-4D97-AF65-F5344CB8AC3E}">
        <p14:creationId xmlns:p14="http://schemas.microsoft.com/office/powerpoint/2010/main" val="939875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quarter" idx="10"/>
          </p:nvPr>
        </p:nvSpPr>
        <p:spPr>
          <a:ln/>
        </p:spPr>
        <p:txBody>
          <a:bodyPr/>
          <a:lstStyle>
            <a:lvl1pPr>
              <a:defRPr/>
            </a:lvl1pPr>
          </a:lstStyle>
          <a:p>
            <a:pPr>
              <a:defRPr/>
            </a:pPr>
            <a:fld id="{FE42BF3F-DCD7-43CD-8069-46DC98580DF1}" type="datetime1">
              <a:rPr lang="en-US"/>
              <a:pPr>
                <a:defRPr/>
              </a:pPr>
              <a:t>4/7/2017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5AD7E930-3277-4D27-BD5C-DE0C6A205162}" type="slidenum">
              <a:rPr lang="en-US" altLang="en-US"/>
              <a:pPr>
                <a:defRPr/>
              </a:pPr>
              <a:t>‹#›</a:t>
            </a:fld>
            <a:endParaRPr lang="en-US" altLang="en-US"/>
          </a:p>
        </p:txBody>
      </p:sp>
    </p:spTree>
    <p:extLst>
      <p:ext uri="{BB962C8B-B14F-4D97-AF65-F5344CB8AC3E}">
        <p14:creationId xmlns:p14="http://schemas.microsoft.com/office/powerpoint/2010/main" val="244160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AED54A-C947-4C62-9F20-D44362E6D06A}" type="slidenum">
              <a:rPr lang="en-US" altLang="en-US"/>
              <a:pPr>
                <a:defRPr/>
              </a:pPr>
              <a:t>‹#›</a:t>
            </a:fld>
            <a:endParaRPr lang="en-US" altLang="en-US"/>
          </a:p>
        </p:txBody>
      </p:sp>
    </p:spTree>
    <p:extLst>
      <p:ext uri="{BB962C8B-B14F-4D97-AF65-F5344CB8AC3E}">
        <p14:creationId xmlns:p14="http://schemas.microsoft.com/office/powerpoint/2010/main" val="3752834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quarter" idx="10"/>
          </p:nvPr>
        </p:nvSpPr>
        <p:spPr>
          <a:ln/>
        </p:spPr>
        <p:txBody>
          <a:bodyPr/>
          <a:lstStyle>
            <a:lvl1pPr>
              <a:defRPr/>
            </a:lvl1pPr>
          </a:lstStyle>
          <a:p>
            <a:pPr>
              <a:defRPr/>
            </a:pPr>
            <a:fld id="{EBD99478-779D-4CC0-8B47-F4C1DFE92AE0}" type="datetime1">
              <a:rPr lang="en-US"/>
              <a:pPr>
                <a:defRPr/>
              </a:pPr>
              <a:t>4/7/2017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41CC58BD-277F-4B34-B115-8F492496C148}" type="slidenum">
              <a:rPr lang="en-US" altLang="en-US"/>
              <a:pPr>
                <a:defRPr/>
              </a:pPr>
              <a:t>‹#›</a:t>
            </a:fld>
            <a:endParaRPr lang="en-US" altLang="en-US"/>
          </a:p>
        </p:txBody>
      </p:sp>
    </p:spTree>
    <p:extLst>
      <p:ext uri="{BB962C8B-B14F-4D97-AF65-F5344CB8AC3E}">
        <p14:creationId xmlns:p14="http://schemas.microsoft.com/office/powerpoint/2010/main" val="2302405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quarter" idx="10"/>
          </p:nvPr>
        </p:nvSpPr>
        <p:spPr>
          <a:ln/>
        </p:spPr>
        <p:txBody>
          <a:bodyPr/>
          <a:lstStyle>
            <a:lvl1pPr>
              <a:defRPr/>
            </a:lvl1pPr>
          </a:lstStyle>
          <a:p>
            <a:pPr>
              <a:defRPr/>
            </a:pPr>
            <a:fld id="{F9AE6D66-781B-41C6-B48B-502645FFC54B}" type="datetime1">
              <a:rPr lang="en-US"/>
              <a:pPr>
                <a:defRPr/>
              </a:pPr>
              <a:t>4/7/2017</a:t>
            </a:fld>
            <a:endParaRPr lang="en-US"/>
          </a:p>
        </p:txBody>
      </p:sp>
      <p:sp>
        <p:nvSpPr>
          <p:cNvPr id="8" name="Rectangle 17"/>
          <p:cNvSpPr>
            <a:spLocks noGrp="1" noChangeArrowheads="1"/>
          </p:cNvSpPr>
          <p:nvPr>
            <p:ph type="ftr" sz="quarter" idx="11"/>
          </p:nvPr>
        </p:nvSpPr>
        <p:spPr>
          <a:ln/>
        </p:spPr>
        <p:txBody>
          <a:bodyPr/>
          <a:lstStyle>
            <a:lvl1pPr>
              <a:defRPr/>
            </a:lvl1pPr>
          </a:lstStyle>
          <a:p>
            <a:pPr>
              <a:defRPr/>
            </a:pPr>
            <a:endParaRPr lang="en-US"/>
          </a:p>
        </p:txBody>
      </p:sp>
      <p:sp>
        <p:nvSpPr>
          <p:cNvPr id="9" name="Rectangle 18"/>
          <p:cNvSpPr>
            <a:spLocks noGrp="1" noChangeArrowheads="1"/>
          </p:cNvSpPr>
          <p:nvPr>
            <p:ph type="sldNum" sz="quarter" idx="12"/>
          </p:nvPr>
        </p:nvSpPr>
        <p:spPr>
          <a:ln/>
        </p:spPr>
        <p:txBody>
          <a:bodyPr/>
          <a:lstStyle>
            <a:lvl1pPr>
              <a:defRPr/>
            </a:lvl1pPr>
          </a:lstStyle>
          <a:p>
            <a:pPr>
              <a:defRPr/>
            </a:pPr>
            <a:fld id="{EFEF5199-0F12-408E-915F-9A2E7BB8FCFF}" type="slidenum">
              <a:rPr lang="en-US" altLang="en-US"/>
              <a:pPr>
                <a:defRPr/>
              </a:pPr>
              <a:t>‹#›</a:t>
            </a:fld>
            <a:endParaRPr lang="en-US" altLang="en-US"/>
          </a:p>
        </p:txBody>
      </p:sp>
    </p:spTree>
    <p:extLst>
      <p:ext uri="{BB962C8B-B14F-4D97-AF65-F5344CB8AC3E}">
        <p14:creationId xmlns:p14="http://schemas.microsoft.com/office/powerpoint/2010/main" val="3785736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quarter" idx="10"/>
          </p:nvPr>
        </p:nvSpPr>
        <p:spPr>
          <a:ln/>
        </p:spPr>
        <p:txBody>
          <a:bodyPr/>
          <a:lstStyle>
            <a:lvl1pPr>
              <a:defRPr/>
            </a:lvl1pPr>
          </a:lstStyle>
          <a:p>
            <a:pPr>
              <a:defRPr/>
            </a:pPr>
            <a:fld id="{663B70D7-1E32-4369-9950-7965E51FF279}" type="datetime1">
              <a:rPr lang="en-US"/>
              <a:pPr>
                <a:defRPr/>
              </a:pPr>
              <a:t>4/7/2017</a:t>
            </a:fld>
            <a:endParaRPr lang="en-US"/>
          </a:p>
        </p:txBody>
      </p:sp>
      <p:sp>
        <p:nvSpPr>
          <p:cNvPr id="4" name="Rectangle 17"/>
          <p:cNvSpPr>
            <a:spLocks noGrp="1" noChangeArrowheads="1"/>
          </p:cNvSpPr>
          <p:nvPr>
            <p:ph type="ftr" sz="quarter" idx="11"/>
          </p:nvPr>
        </p:nvSpPr>
        <p:spPr>
          <a:ln/>
        </p:spPr>
        <p:txBody>
          <a:bodyPr/>
          <a:lstStyle>
            <a:lvl1pPr>
              <a:defRPr/>
            </a:lvl1pPr>
          </a:lstStyle>
          <a:p>
            <a:pPr>
              <a:defRPr/>
            </a:pPr>
            <a:endParaRPr lang="en-US"/>
          </a:p>
        </p:txBody>
      </p:sp>
      <p:sp>
        <p:nvSpPr>
          <p:cNvPr id="5" name="Rectangle 18"/>
          <p:cNvSpPr>
            <a:spLocks noGrp="1" noChangeArrowheads="1"/>
          </p:cNvSpPr>
          <p:nvPr>
            <p:ph type="sldNum" sz="quarter" idx="12"/>
          </p:nvPr>
        </p:nvSpPr>
        <p:spPr>
          <a:ln/>
        </p:spPr>
        <p:txBody>
          <a:bodyPr/>
          <a:lstStyle>
            <a:lvl1pPr>
              <a:defRPr/>
            </a:lvl1pPr>
          </a:lstStyle>
          <a:p>
            <a:pPr>
              <a:defRPr/>
            </a:pPr>
            <a:fld id="{709128AD-DDF0-4533-B8A7-E3A5433BC902}" type="slidenum">
              <a:rPr lang="en-US" altLang="en-US"/>
              <a:pPr>
                <a:defRPr/>
              </a:pPr>
              <a:t>‹#›</a:t>
            </a:fld>
            <a:endParaRPr lang="en-US" altLang="en-US"/>
          </a:p>
        </p:txBody>
      </p:sp>
    </p:spTree>
    <p:extLst>
      <p:ext uri="{BB962C8B-B14F-4D97-AF65-F5344CB8AC3E}">
        <p14:creationId xmlns:p14="http://schemas.microsoft.com/office/powerpoint/2010/main" val="60375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quarter" idx="10"/>
          </p:nvPr>
        </p:nvSpPr>
        <p:spPr>
          <a:ln/>
        </p:spPr>
        <p:txBody>
          <a:bodyPr/>
          <a:lstStyle>
            <a:lvl1pPr>
              <a:defRPr/>
            </a:lvl1pPr>
          </a:lstStyle>
          <a:p>
            <a:pPr>
              <a:defRPr/>
            </a:pPr>
            <a:fld id="{A15518F7-06D8-4FED-9103-B3234BB609EA}" type="datetime1">
              <a:rPr lang="en-US"/>
              <a:pPr>
                <a:defRPr/>
              </a:pPr>
              <a:t>4/7/2017</a:t>
            </a:fld>
            <a:endParaRPr lang="en-US"/>
          </a:p>
        </p:txBody>
      </p:sp>
      <p:sp>
        <p:nvSpPr>
          <p:cNvPr id="3" name="Rectangle 17"/>
          <p:cNvSpPr>
            <a:spLocks noGrp="1" noChangeArrowheads="1"/>
          </p:cNvSpPr>
          <p:nvPr>
            <p:ph type="ftr" sz="quarter" idx="11"/>
          </p:nvPr>
        </p:nvSpPr>
        <p:spPr>
          <a:ln/>
        </p:spPr>
        <p:txBody>
          <a:bodyPr/>
          <a:lstStyle>
            <a:lvl1pPr>
              <a:defRPr/>
            </a:lvl1pPr>
          </a:lstStyle>
          <a:p>
            <a:pPr>
              <a:defRPr/>
            </a:pPr>
            <a:endParaRPr lang="en-US"/>
          </a:p>
        </p:txBody>
      </p:sp>
      <p:sp>
        <p:nvSpPr>
          <p:cNvPr id="4" name="Rectangle 18"/>
          <p:cNvSpPr>
            <a:spLocks noGrp="1" noChangeArrowheads="1"/>
          </p:cNvSpPr>
          <p:nvPr>
            <p:ph type="sldNum" sz="quarter" idx="12"/>
          </p:nvPr>
        </p:nvSpPr>
        <p:spPr>
          <a:ln/>
        </p:spPr>
        <p:txBody>
          <a:bodyPr/>
          <a:lstStyle>
            <a:lvl1pPr>
              <a:defRPr/>
            </a:lvl1pPr>
          </a:lstStyle>
          <a:p>
            <a:pPr>
              <a:defRPr/>
            </a:pPr>
            <a:fld id="{1BC509A4-DAB1-43A6-B7DF-358B3A9DEBFD}" type="slidenum">
              <a:rPr lang="en-US" altLang="en-US"/>
              <a:pPr>
                <a:defRPr/>
              </a:pPr>
              <a:t>‹#›</a:t>
            </a:fld>
            <a:endParaRPr lang="en-US" altLang="en-US"/>
          </a:p>
        </p:txBody>
      </p:sp>
    </p:spTree>
    <p:extLst>
      <p:ext uri="{BB962C8B-B14F-4D97-AF65-F5344CB8AC3E}">
        <p14:creationId xmlns:p14="http://schemas.microsoft.com/office/powerpoint/2010/main" val="1210231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quarter" idx="10"/>
          </p:nvPr>
        </p:nvSpPr>
        <p:spPr>
          <a:ln/>
        </p:spPr>
        <p:txBody>
          <a:bodyPr/>
          <a:lstStyle>
            <a:lvl1pPr>
              <a:defRPr/>
            </a:lvl1pPr>
          </a:lstStyle>
          <a:p>
            <a:pPr>
              <a:defRPr/>
            </a:pPr>
            <a:fld id="{4D1C41CD-7921-4E7B-819F-236ED33C31CC}" type="datetime1">
              <a:rPr lang="en-US"/>
              <a:pPr>
                <a:defRPr/>
              </a:pPr>
              <a:t>4/7/2017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232856B9-2F11-462B-946F-F3094BB23588}" type="slidenum">
              <a:rPr lang="en-US" altLang="en-US"/>
              <a:pPr>
                <a:defRPr/>
              </a:pPr>
              <a:t>‹#›</a:t>
            </a:fld>
            <a:endParaRPr lang="en-US" altLang="en-US"/>
          </a:p>
        </p:txBody>
      </p:sp>
    </p:spTree>
    <p:extLst>
      <p:ext uri="{BB962C8B-B14F-4D97-AF65-F5344CB8AC3E}">
        <p14:creationId xmlns:p14="http://schemas.microsoft.com/office/powerpoint/2010/main" val="38534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quarter" idx="10"/>
          </p:nvPr>
        </p:nvSpPr>
        <p:spPr>
          <a:ln/>
        </p:spPr>
        <p:txBody>
          <a:bodyPr/>
          <a:lstStyle>
            <a:lvl1pPr>
              <a:defRPr/>
            </a:lvl1pPr>
          </a:lstStyle>
          <a:p>
            <a:pPr>
              <a:defRPr/>
            </a:pPr>
            <a:fld id="{44B34A0B-66AA-4B4A-BAA1-EF4B1ADC728B}" type="datetime1">
              <a:rPr lang="en-US"/>
              <a:pPr>
                <a:defRPr/>
              </a:pPr>
              <a:t>4/7/2017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DC3A0B65-0565-4FF3-82B7-8874391845F9}" type="slidenum">
              <a:rPr lang="en-US" altLang="en-US"/>
              <a:pPr>
                <a:defRPr/>
              </a:pPr>
              <a:t>‹#›</a:t>
            </a:fld>
            <a:endParaRPr lang="en-US" altLang="en-US"/>
          </a:p>
        </p:txBody>
      </p:sp>
    </p:spTree>
    <p:extLst>
      <p:ext uri="{BB962C8B-B14F-4D97-AF65-F5344CB8AC3E}">
        <p14:creationId xmlns:p14="http://schemas.microsoft.com/office/powerpoint/2010/main" val="2426570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quarter" idx="10"/>
          </p:nvPr>
        </p:nvSpPr>
        <p:spPr>
          <a:ln/>
        </p:spPr>
        <p:txBody>
          <a:bodyPr/>
          <a:lstStyle>
            <a:lvl1pPr>
              <a:defRPr/>
            </a:lvl1pPr>
          </a:lstStyle>
          <a:p>
            <a:pPr>
              <a:defRPr/>
            </a:pPr>
            <a:fld id="{328D5B9A-EDCB-4755-9889-C47CF0720950}" type="datetime1">
              <a:rPr lang="en-US"/>
              <a:pPr>
                <a:defRPr/>
              </a:pPr>
              <a:t>4/7/2017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2CA90E65-5658-42CB-B0BD-5535F8F8F4A6}" type="slidenum">
              <a:rPr lang="en-US" altLang="en-US"/>
              <a:pPr>
                <a:defRPr/>
              </a:pPr>
              <a:t>‹#›</a:t>
            </a:fld>
            <a:endParaRPr lang="en-US" altLang="en-US"/>
          </a:p>
        </p:txBody>
      </p:sp>
    </p:spTree>
    <p:extLst>
      <p:ext uri="{BB962C8B-B14F-4D97-AF65-F5344CB8AC3E}">
        <p14:creationId xmlns:p14="http://schemas.microsoft.com/office/powerpoint/2010/main" val="3216686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0950" y="381000"/>
            <a:ext cx="23050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7627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quarter" idx="10"/>
          </p:nvPr>
        </p:nvSpPr>
        <p:spPr>
          <a:ln/>
        </p:spPr>
        <p:txBody>
          <a:bodyPr/>
          <a:lstStyle>
            <a:lvl1pPr>
              <a:defRPr/>
            </a:lvl1pPr>
          </a:lstStyle>
          <a:p>
            <a:pPr>
              <a:defRPr/>
            </a:pPr>
            <a:fld id="{5E1F2C93-51EC-47E6-964B-1F649D1F1334}" type="datetime1">
              <a:rPr lang="en-US"/>
              <a:pPr>
                <a:defRPr/>
              </a:pPr>
              <a:t>4/7/2017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084B96C1-4839-486C-BF21-99CD55014BF0}" type="slidenum">
              <a:rPr lang="en-US" altLang="en-US"/>
              <a:pPr>
                <a:defRPr/>
              </a:pPr>
              <a:t>‹#›</a:t>
            </a:fld>
            <a:endParaRPr lang="en-US" altLang="en-US"/>
          </a:p>
        </p:txBody>
      </p:sp>
    </p:spTree>
    <p:extLst>
      <p:ext uri="{BB962C8B-B14F-4D97-AF65-F5344CB8AC3E}">
        <p14:creationId xmlns:p14="http://schemas.microsoft.com/office/powerpoint/2010/main" val="1448596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01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4F30BEA-E084-4B12-B906-898F90B6B329}" type="datetime1">
              <a:rPr lang="en-US"/>
              <a:pPr>
                <a:defRPr/>
              </a:pPr>
              <a:t>4/7/2017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3B8325-D83C-4536-9661-F709CF82163B}" type="slidenum">
              <a:rPr lang="en-US"/>
              <a:pPr>
                <a:defRPr/>
              </a:pPr>
              <a:t>‹#›</a:t>
            </a:fld>
            <a:endParaRPr lang="en-US"/>
          </a:p>
        </p:txBody>
      </p:sp>
    </p:spTree>
    <p:extLst>
      <p:ext uri="{BB962C8B-B14F-4D97-AF65-F5344CB8AC3E}">
        <p14:creationId xmlns:p14="http://schemas.microsoft.com/office/powerpoint/2010/main" val="110640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BFE65-E17B-428F-B081-53E24DAF3BEF}" type="slidenum">
              <a:rPr lang="en-US" altLang="en-US"/>
              <a:pPr>
                <a:defRPr/>
              </a:pPr>
              <a:t>‹#›</a:t>
            </a:fld>
            <a:endParaRPr lang="en-US" altLang="en-US"/>
          </a:p>
        </p:txBody>
      </p:sp>
    </p:spTree>
    <p:extLst>
      <p:ext uri="{BB962C8B-B14F-4D97-AF65-F5344CB8AC3E}">
        <p14:creationId xmlns:p14="http://schemas.microsoft.com/office/powerpoint/2010/main" val="41396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B961B8-F54F-4ECA-8506-761D739F7609}" type="slidenum">
              <a:rPr lang="en-US" altLang="en-US"/>
              <a:pPr>
                <a:defRPr/>
              </a:pPr>
              <a:t>‹#›</a:t>
            </a:fld>
            <a:endParaRPr lang="en-US" altLang="en-US"/>
          </a:p>
        </p:txBody>
      </p:sp>
    </p:spTree>
    <p:extLst>
      <p:ext uri="{BB962C8B-B14F-4D97-AF65-F5344CB8AC3E}">
        <p14:creationId xmlns:p14="http://schemas.microsoft.com/office/powerpoint/2010/main" val="358998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E7BFCA-ACA3-44F7-A1D3-92F77B5A478F}" type="slidenum">
              <a:rPr lang="en-US" altLang="en-US"/>
              <a:pPr>
                <a:defRPr/>
              </a:pPr>
              <a:t>‹#›</a:t>
            </a:fld>
            <a:endParaRPr lang="en-US" altLang="en-US"/>
          </a:p>
        </p:txBody>
      </p:sp>
    </p:spTree>
    <p:extLst>
      <p:ext uri="{BB962C8B-B14F-4D97-AF65-F5344CB8AC3E}">
        <p14:creationId xmlns:p14="http://schemas.microsoft.com/office/powerpoint/2010/main" val="29558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57AEC8-192C-4824-9515-727C09FE5DAF}" type="slidenum">
              <a:rPr lang="en-US" altLang="en-US"/>
              <a:pPr>
                <a:defRPr/>
              </a:pPr>
              <a:t>‹#›</a:t>
            </a:fld>
            <a:endParaRPr lang="en-US" altLang="en-US"/>
          </a:p>
        </p:txBody>
      </p:sp>
    </p:spTree>
    <p:extLst>
      <p:ext uri="{BB962C8B-B14F-4D97-AF65-F5344CB8AC3E}">
        <p14:creationId xmlns:p14="http://schemas.microsoft.com/office/powerpoint/2010/main" val="92829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AA927-C302-4280-916F-82B33CB6F09B}" type="slidenum">
              <a:rPr lang="en-US" altLang="en-US"/>
              <a:pPr>
                <a:defRPr/>
              </a:pPr>
              <a:t>‹#›</a:t>
            </a:fld>
            <a:endParaRPr lang="en-US" altLang="en-US"/>
          </a:p>
        </p:txBody>
      </p:sp>
    </p:spTree>
    <p:extLst>
      <p:ext uri="{BB962C8B-B14F-4D97-AF65-F5344CB8AC3E}">
        <p14:creationId xmlns:p14="http://schemas.microsoft.com/office/powerpoint/2010/main" val="179520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3EA7BF-2E85-4EF9-A11E-86CFABD5CF6D}" type="slidenum">
              <a:rPr lang="en-US" altLang="en-US"/>
              <a:pPr>
                <a:defRPr/>
              </a:pPr>
              <a:t>‹#›</a:t>
            </a:fld>
            <a:endParaRPr lang="en-US" altLang="en-US"/>
          </a:p>
        </p:txBody>
      </p:sp>
    </p:spTree>
    <p:extLst>
      <p:ext uri="{BB962C8B-B14F-4D97-AF65-F5344CB8AC3E}">
        <p14:creationId xmlns:p14="http://schemas.microsoft.com/office/powerpoint/2010/main" val="2069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26C7560-CC31-4534-A6E4-8A6B0C1F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ED5E4"/>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DD25204A-81E2-4A59-902F-62345CF67C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74" name="Group 27"/>
          <p:cNvGrpSpPr>
            <a:grpSpLocks/>
          </p:cNvGrpSpPr>
          <p:nvPr/>
        </p:nvGrpSpPr>
        <p:grpSpPr bwMode="auto">
          <a:xfrm>
            <a:off x="7848600" y="5943600"/>
            <a:ext cx="1295400" cy="762000"/>
            <a:chOff x="4368" y="3264"/>
            <a:chExt cx="1281" cy="768"/>
          </a:xfrm>
        </p:grpSpPr>
        <p:sp>
          <p:nvSpPr>
            <p:cNvPr id="16" name="AutoShape 28"/>
            <p:cNvSpPr>
              <a:spLocks noChangeArrowheads="1"/>
            </p:cNvSpPr>
            <p:nvPr/>
          </p:nvSpPr>
          <p:spPr bwMode="auto">
            <a:xfrm rot="20940000">
              <a:off x="4368" y="3682"/>
              <a:ext cx="287" cy="288"/>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sp>
          <p:nvSpPr>
            <p:cNvPr id="17" name="AutoShape 29"/>
            <p:cNvSpPr>
              <a:spLocks noChangeArrowheads="1"/>
            </p:cNvSpPr>
            <p:nvPr/>
          </p:nvSpPr>
          <p:spPr bwMode="auto">
            <a:xfrm>
              <a:off x="4845" y="3325"/>
              <a:ext cx="264" cy="264"/>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sp>
          <p:nvSpPr>
            <p:cNvPr id="18" name="AutoShape 30"/>
            <p:cNvSpPr>
              <a:spLocks noChangeArrowheads="1"/>
            </p:cNvSpPr>
            <p:nvPr/>
          </p:nvSpPr>
          <p:spPr bwMode="auto">
            <a:xfrm rot="1320000">
              <a:off x="5217" y="3264"/>
              <a:ext cx="383" cy="384"/>
            </a:xfrm>
            <a:prstGeom prst="star5">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sp>
          <p:nvSpPr>
            <p:cNvPr id="19" name="AutoShape 31"/>
            <p:cNvSpPr>
              <a:spLocks noChangeArrowheads="1"/>
            </p:cNvSpPr>
            <p:nvPr/>
          </p:nvSpPr>
          <p:spPr bwMode="auto">
            <a:xfrm rot="20940000">
              <a:off x="4450" y="3744"/>
              <a:ext cx="287" cy="288"/>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sp>
          <p:nvSpPr>
            <p:cNvPr id="20" name="AutoShape 32"/>
            <p:cNvSpPr>
              <a:spLocks noChangeArrowheads="1"/>
            </p:cNvSpPr>
            <p:nvPr/>
          </p:nvSpPr>
          <p:spPr bwMode="auto">
            <a:xfrm>
              <a:off x="4892" y="3373"/>
              <a:ext cx="265" cy="264"/>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sp>
          <p:nvSpPr>
            <p:cNvPr id="21" name="AutoShape 33"/>
            <p:cNvSpPr>
              <a:spLocks noChangeArrowheads="1"/>
            </p:cNvSpPr>
            <p:nvPr/>
          </p:nvSpPr>
          <p:spPr bwMode="auto">
            <a:xfrm rot="1320000">
              <a:off x="5264" y="3360"/>
              <a:ext cx="385" cy="384"/>
            </a:xfrm>
            <a:prstGeom prst="star5">
              <a:avLst/>
            </a:prstGeom>
            <a:gradFill rotWithShape="0">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lIns="92075" tIns="46038" rIns="92075" bIns="46038" anchor="ctr"/>
            <a:lstStyle/>
            <a:p>
              <a:pPr>
                <a:spcBef>
                  <a:spcPct val="50000"/>
                </a:spcBef>
                <a:defRPr/>
              </a:pPr>
              <a:endParaRPr kumimoji="1" lang="sr-Cyrl-CS" sz="2400">
                <a:solidFill>
                  <a:srgbClr val="FFFFFF"/>
                </a:solidFill>
                <a:latin typeface="Times New Roman" charset="0"/>
              </a:endParaRPr>
            </a:p>
          </p:txBody>
        </p:sp>
      </p:grpSp>
      <p:sp>
        <p:nvSpPr>
          <p:cNvPr id="3075" name="Rectangle 9"/>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16"/>
          <p:cNvSpPr>
            <a:spLocks noGrp="1" noChangeArrowheads="1"/>
          </p:cNvSpPr>
          <p:nvPr>
            <p:ph type="title"/>
          </p:nvPr>
        </p:nvSpPr>
        <p:spPr bwMode="auto">
          <a:xfrm>
            <a:off x="21336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22" name="Rectangle 16"/>
          <p:cNvSpPr>
            <a:spLocks noGrp="1" noChangeArrowheads="1"/>
          </p:cNvSpPr>
          <p:nvPr>
            <p:ph type="dt" sz="quarter" idx="2"/>
          </p:nvPr>
        </p:nvSpPr>
        <p:spPr bwMode="auto">
          <a:xfrm>
            <a:off x="76200" y="6323013"/>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spcBef>
                <a:spcPct val="0"/>
              </a:spcBef>
              <a:buFontTx/>
              <a:buNone/>
              <a:defRPr kumimoji="1" sz="1400">
                <a:solidFill>
                  <a:srgbClr val="FFFFFF"/>
                </a:solidFill>
                <a:latin typeface="Times New Roman" pitchFamily="18" charset="0"/>
              </a:defRPr>
            </a:lvl1pPr>
          </a:lstStyle>
          <a:p>
            <a:pPr>
              <a:defRPr/>
            </a:pPr>
            <a:fld id="{850E9F70-635E-47CB-90BD-323F430B6A8E}" type="datetime1">
              <a:rPr lang="en-US"/>
              <a:pPr>
                <a:defRPr/>
              </a:pPr>
              <a:t>4/7/2017</a:t>
            </a:fld>
            <a:endParaRPr lang="en-US"/>
          </a:p>
        </p:txBody>
      </p:sp>
      <p:sp>
        <p:nvSpPr>
          <p:cNvPr id="23" name="Rectangle 17"/>
          <p:cNvSpPr>
            <a:spLocks noGrp="1" noChangeArrowheads="1"/>
          </p:cNvSpPr>
          <p:nvPr>
            <p:ph type="ftr" sz="quarter" idx="3"/>
          </p:nvPr>
        </p:nvSpPr>
        <p:spPr bwMode="auto">
          <a:xfrm>
            <a:off x="3124200" y="63246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spcBef>
                <a:spcPct val="0"/>
              </a:spcBef>
              <a:buFontTx/>
              <a:buNone/>
              <a:defRPr kumimoji="1" sz="1400">
                <a:solidFill>
                  <a:srgbClr val="FFFFFF"/>
                </a:solidFill>
                <a:latin typeface="Times New Roman" pitchFamily="18" charset="0"/>
              </a:defRPr>
            </a:lvl1pPr>
          </a:lstStyle>
          <a:p>
            <a:pPr>
              <a:defRPr/>
            </a:pPr>
            <a:endParaRPr lang="en-US"/>
          </a:p>
        </p:txBody>
      </p:sp>
      <p:sp>
        <p:nvSpPr>
          <p:cNvPr id="24" name="Rectangle 18"/>
          <p:cNvSpPr>
            <a:spLocks noGrp="1" noChangeArrowheads="1"/>
          </p:cNvSpPr>
          <p:nvPr>
            <p:ph type="sldNum" sz="quarter" idx="4"/>
          </p:nvPr>
        </p:nvSpPr>
        <p:spPr bwMode="auto">
          <a:xfrm>
            <a:off x="71628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kumimoji="1" sz="1400" smtClean="0">
                <a:solidFill>
                  <a:srgbClr val="FFFFFF"/>
                </a:solidFill>
                <a:latin typeface="Times New Roman" panose="02020603050405020304" pitchFamily="18" charset="0"/>
              </a:defRPr>
            </a:lvl1pPr>
          </a:lstStyle>
          <a:p>
            <a:pPr>
              <a:defRPr/>
            </a:pPr>
            <a:fld id="{650E18A8-6B76-44F5-951E-BF70077AD64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pitchFamily="34" charset="0"/>
        </a:defRPr>
      </a:lvl2pPr>
      <a:lvl3pPr algn="l" rtl="0" eaLnBrk="0" fontAlgn="base" hangingPunct="0">
        <a:spcBef>
          <a:spcPct val="0"/>
        </a:spcBef>
        <a:spcAft>
          <a:spcPct val="0"/>
        </a:spcAft>
        <a:defRPr kumimoji="1" sz="4400" b="1">
          <a:solidFill>
            <a:schemeClr val="tx2"/>
          </a:solidFill>
          <a:latin typeface="Arial" pitchFamily="34" charset="0"/>
        </a:defRPr>
      </a:lvl3pPr>
      <a:lvl4pPr algn="l" rtl="0" eaLnBrk="0" fontAlgn="base" hangingPunct="0">
        <a:spcBef>
          <a:spcPct val="0"/>
        </a:spcBef>
        <a:spcAft>
          <a:spcPct val="0"/>
        </a:spcAft>
        <a:defRPr kumimoji="1" sz="4400" b="1">
          <a:solidFill>
            <a:schemeClr val="tx2"/>
          </a:solidFill>
          <a:latin typeface="Arial" pitchFamily="34" charset="0"/>
        </a:defRPr>
      </a:lvl4pPr>
      <a:lvl5pPr algn="l" rtl="0" eaLnBrk="0" fontAlgn="base" hangingPunct="0">
        <a:spcBef>
          <a:spcPct val="0"/>
        </a:spcBef>
        <a:spcAft>
          <a:spcPct val="0"/>
        </a:spcAft>
        <a:defRPr kumimoji="1" sz="4400" b="1">
          <a:solidFill>
            <a:schemeClr val="tx2"/>
          </a:solidFill>
          <a:latin typeface="Arial" pitchFamily="34" charset="0"/>
        </a:defRPr>
      </a:lvl5pPr>
      <a:lvl6pPr marL="457200" algn="l" rtl="0" fontAlgn="base">
        <a:spcBef>
          <a:spcPct val="0"/>
        </a:spcBef>
        <a:spcAft>
          <a:spcPct val="0"/>
        </a:spcAft>
        <a:defRPr kumimoji="1" sz="4400" b="1">
          <a:solidFill>
            <a:schemeClr val="tx2"/>
          </a:solidFill>
          <a:latin typeface="Arial" pitchFamily="34" charset="0"/>
        </a:defRPr>
      </a:lvl6pPr>
      <a:lvl7pPr marL="914400" algn="l" rtl="0" fontAlgn="base">
        <a:spcBef>
          <a:spcPct val="0"/>
        </a:spcBef>
        <a:spcAft>
          <a:spcPct val="0"/>
        </a:spcAft>
        <a:defRPr kumimoji="1" sz="4400" b="1">
          <a:solidFill>
            <a:schemeClr val="tx2"/>
          </a:solidFill>
          <a:latin typeface="Arial" pitchFamily="34" charset="0"/>
        </a:defRPr>
      </a:lvl7pPr>
      <a:lvl8pPr marL="1371600" algn="l" rtl="0" fontAlgn="base">
        <a:spcBef>
          <a:spcPct val="0"/>
        </a:spcBef>
        <a:spcAft>
          <a:spcPct val="0"/>
        </a:spcAft>
        <a:defRPr kumimoji="1" sz="4400" b="1">
          <a:solidFill>
            <a:schemeClr val="tx2"/>
          </a:solidFill>
          <a:latin typeface="Arial" pitchFamily="34" charset="0"/>
        </a:defRPr>
      </a:lvl8pPr>
      <a:lvl9pPr marL="1828800" algn="l" rtl="0" fontAlgn="base">
        <a:spcBef>
          <a:spcPct val="0"/>
        </a:spcBef>
        <a:spcAft>
          <a:spcPct val="0"/>
        </a:spcAft>
        <a:defRPr kumimoji="1" sz="44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mn-lt"/>
        </a:defRPr>
      </a:lvl5pPr>
      <a:lvl6pPr marL="25146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defRPr>
      </a:lvl6pPr>
      <a:lvl7pPr marL="29718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defRPr>
      </a:lvl7pPr>
      <a:lvl8pPr marL="34290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defRPr>
      </a:lvl8pPr>
      <a:lvl9pPr marL="3886200" indent="-228600" algn="l" rtl="0" fontAlgn="base">
        <a:spcBef>
          <a:spcPct val="20000"/>
        </a:spcBef>
        <a:spcAft>
          <a:spcPct val="0"/>
        </a:spcAft>
        <a:buClr>
          <a:schemeClr val="accent2"/>
        </a:buClr>
        <a:buSzPct val="70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CB8"/>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9525"/>
            <a:ext cx="9144000" cy="762000"/>
          </a:xfrm>
          <a:prstGeom prst="rect">
            <a:avLst/>
          </a:prstGeom>
          <a:solidFill>
            <a:srgbClr val="14143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249238" y="1116013"/>
            <a:ext cx="860901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5" name="Footer Placeholder 4"/>
          <p:cNvSpPr>
            <a:spLocks noGrp="1"/>
          </p:cNvSpPr>
          <p:nvPr>
            <p:ph type="ftr" sz="quarter" idx="3"/>
          </p:nvPr>
        </p:nvSpPr>
        <p:spPr>
          <a:xfrm>
            <a:off x="0" y="6445250"/>
            <a:ext cx="9144000" cy="365125"/>
          </a:xfrm>
          <a:prstGeom prst="rect">
            <a:avLst/>
          </a:prstGeom>
        </p:spPr>
        <p:txBody>
          <a:bodyPr vert="horz" lIns="91440" tIns="45720" rIns="91440" bIns="45720" rtlCol="0" anchor="ctr"/>
          <a:lstStyle>
            <a:lvl1pPr algn="ctr">
              <a:defRPr sz="1100" b="1" i="1" baseline="0" dirty="0">
                <a:ln>
                  <a:noFill/>
                </a:ln>
                <a:solidFill>
                  <a:srgbClr val="FFFF00"/>
                </a:solidFill>
                <a:latin typeface="Arial" pitchFamily="34" charset="0"/>
              </a:defRPr>
            </a:lvl1pPr>
          </a:lstStyle>
          <a:p>
            <a:pPr>
              <a:defRPr/>
            </a:pPr>
            <a:endParaRPr lang="en-US"/>
          </a:p>
        </p:txBody>
      </p:sp>
      <p:sp>
        <p:nvSpPr>
          <p:cNvPr id="7" name="Rectangle 6"/>
          <p:cNvSpPr/>
          <p:nvPr userDrawn="1"/>
        </p:nvSpPr>
        <p:spPr>
          <a:xfrm>
            <a:off x="0" y="739775"/>
            <a:ext cx="9155113" cy="84138"/>
          </a:xfrm>
          <a:prstGeom prst="rect">
            <a:avLst/>
          </a:prstGeom>
          <a:solidFill>
            <a:srgbClr val="E09B12"/>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102" name="Rectangle 12"/>
          <p:cNvSpPr>
            <a:spLocks noChangeArrowheads="1"/>
          </p:cNvSpPr>
          <p:nvPr userDrawn="1"/>
        </p:nvSpPr>
        <p:spPr bwMode="auto">
          <a:xfrm rot="10800000" flipV="1">
            <a:off x="0" y="6429375"/>
            <a:ext cx="9144000" cy="42863"/>
          </a:xfrm>
          <a:prstGeom prst="rect">
            <a:avLst/>
          </a:prstGeom>
          <a:solidFill>
            <a:srgbClr val="E09B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a:endParaRPr lang="en-US" altLang="en-US"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Lst>
  <p:hf sldNum="0" hdr="0" ftr="0" dt="0"/>
  <p:txStyles>
    <p:titleStyle>
      <a:lvl1pPr algn="ctr" rtl="0" fontAlgn="base">
        <a:spcBef>
          <a:spcPct val="0"/>
        </a:spcBef>
        <a:spcAft>
          <a:spcPct val="0"/>
        </a:spcAft>
        <a:defRPr sz="4400" b="1" kern="1200">
          <a:solidFill>
            <a:srgbClr val="FFFB51"/>
          </a:solidFill>
          <a:latin typeface="Arial" pitchFamily="34" charset="0"/>
          <a:ea typeface="+mj-ea"/>
          <a:cs typeface="+mj-cs"/>
        </a:defRPr>
      </a:lvl1pPr>
      <a:lvl2pPr algn="ctr" rtl="0" fontAlgn="base">
        <a:spcBef>
          <a:spcPct val="0"/>
        </a:spcBef>
        <a:spcAft>
          <a:spcPct val="0"/>
        </a:spcAft>
        <a:defRPr sz="4400" b="1">
          <a:solidFill>
            <a:srgbClr val="FFFB51"/>
          </a:solidFill>
          <a:latin typeface="Arial" panose="020B0604020202020204" pitchFamily="34" charset="0"/>
        </a:defRPr>
      </a:lvl2pPr>
      <a:lvl3pPr algn="ctr" rtl="0" fontAlgn="base">
        <a:spcBef>
          <a:spcPct val="0"/>
        </a:spcBef>
        <a:spcAft>
          <a:spcPct val="0"/>
        </a:spcAft>
        <a:defRPr sz="4400" b="1">
          <a:solidFill>
            <a:srgbClr val="FFFB51"/>
          </a:solidFill>
          <a:latin typeface="Arial" panose="020B0604020202020204" pitchFamily="34" charset="0"/>
        </a:defRPr>
      </a:lvl3pPr>
      <a:lvl4pPr algn="ctr" rtl="0" fontAlgn="base">
        <a:spcBef>
          <a:spcPct val="0"/>
        </a:spcBef>
        <a:spcAft>
          <a:spcPct val="0"/>
        </a:spcAft>
        <a:defRPr sz="4400" b="1">
          <a:solidFill>
            <a:srgbClr val="FFFB51"/>
          </a:solidFill>
          <a:latin typeface="Arial" panose="020B0604020202020204" pitchFamily="34" charset="0"/>
        </a:defRPr>
      </a:lvl4pPr>
      <a:lvl5pPr algn="ctr" rtl="0" fontAlgn="base">
        <a:spcBef>
          <a:spcPct val="0"/>
        </a:spcBef>
        <a:spcAft>
          <a:spcPct val="0"/>
        </a:spcAft>
        <a:defRPr sz="4400" b="1">
          <a:solidFill>
            <a:srgbClr val="FFFB51"/>
          </a:solidFill>
          <a:latin typeface="Arial" panose="020B0604020202020204" pitchFamily="34" charset="0"/>
        </a:defRPr>
      </a:lvl5pPr>
      <a:lvl6pPr marL="457200" algn="ctr" rtl="0" fontAlgn="base">
        <a:spcBef>
          <a:spcPct val="0"/>
        </a:spcBef>
        <a:spcAft>
          <a:spcPct val="0"/>
        </a:spcAft>
        <a:defRPr sz="4400" b="1">
          <a:solidFill>
            <a:srgbClr val="FFFB51"/>
          </a:solidFill>
          <a:latin typeface="Arial" panose="020B0604020202020204" pitchFamily="34" charset="0"/>
        </a:defRPr>
      </a:lvl6pPr>
      <a:lvl7pPr marL="914400" algn="ctr" rtl="0" fontAlgn="base">
        <a:spcBef>
          <a:spcPct val="0"/>
        </a:spcBef>
        <a:spcAft>
          <a:spcPct val="0"/>
        </a:spcAft>
        <a:defRPr sz="4400" b="1">
          <a:solidFill>
            <a:srgbClr val="FFFB51"/>
          </a:solidFill>
          <a:latin typeface="Arial" panose="020B0604020202020204" pitchFamily="34" charset="0"/>
        </a:defRPr>
      </a:lvl7pPr>
      <a:lvl8pPr marL="1371600" algn="ctr" rtl="0" fontAlgn="base">
        <a:spcBef>
          <a:spcPct val="0"/>
        </a:spcBef>
        <a:spcAft>
          <a:spcPct val="0"/>
        </a:spcAft>
        <a:defRPr sz="4400" b="1">
          <a:solidFill>
            <a:srgbClr val="FFFB51"/>
          </a:solidFill>
          <a:latin typeface="Arial" panose="020B0604020202020204" pitchFamily="34" charset="0"/>
        </a:defRPr>
      </a:lvl8pPr>
      <a:lvl9pPr marL="1828800" algn="ctr" rtl="0" fontAlgn="base">
        <a:spcBef>
          <a:spcPct val="0"/>
        </a:spcBef>
        <a:spcAft>
          <a:spcPct val="0"/>
        </a:spcAft>
        <a:defRPr sz="4400" b="1">
          <a:solidFill>
            <a:srgbClr val="FFFB51"/>
          </a:solidFill>
          <a:latin typeface="Arial" panose="020B0604020202020204" pitchFamily="34" charset="0"/>
        </a:defRPr>
      </a:lvl9pPr>
    </p:titleStyle>
    <p:bodyStyle>
      <a:lvl1pPr marL="228600" indent="-228600" algn="l" rtl="0" fontAlgn="base">
        <a:spcBef>
          <a:spcPct val="20000"/>
        </a:spcBef>
        <a:spcAft>
          <a:spcPct val="0"/>
        </a:spcAft>
        <a:buFont typeface="Arial" panose="020B0604020202020204" pitchFamily="34" charset="0"/>
        <a:buChar char="•"/>
        <a:defRPr sz="2400" b="1" kern="1200">
          <a:solidFill>
            <a:srgbClr val="FFFF00"/>
          </a:solidFill>
          <a:latin typeface="Arial" pitchFamily="34" charset="0"/>
          <a:ea typeface="+mn-ea"/>
          <a:cs typeface="+mn-cs"/>
        </a:defRPr>
      </a:lvl1pPr>
      <a:lvl2pPr marL="742950" indent="-285750" algn="l" rtl="0" fontAlgn="base">
        <a:spcBef>
          <a:spcPct val="20000"/>
        </a:spcBef>
        <a:spcAft>
          <a:spcPct val="0"/>
        </a:spcAft>
        <a:buFont typeface="Arial" panose="020B0604020202020204" pitchFamily="34" charset="0"/>
        <a:buChar char="–"/>
        <a:defRPr sz="2200" b="1" kern="1200">
          <a:solidFill>
            <a:srgbClr val="FFFF00"/>
          </a:solidFill>
          <a:latin typeface="Arial" pitchFamily="34" charset="0"/>
          <a:ea typeface="+mn-ea"/>
          <a:cs typeface="+mn-cs"/>
        </a:defRPr>
      </a:lvl2pPr>
      <a:lvl3pPr marL="1143000" indent="-228600" algn="l" rtl="0" fontAlgn="base">
        <a:spcBef>
          <a:spcPct val="20000"/>
        </a:spcBef>
        <a:spcAft>
          <a:spcPct val="0"/>
        </a:spcAft>
        <a:buFont typeface="Wingdings" panose="05000000000000000000" pitchFamily="2" charset="2"/>
        <a:buChar char="§"/>
        <a:defRPr sz="2000" b="1" kern="1200">
          <a:solidFill>
            <a:srgbClr val="FFFF00"/>
          </a:solidFill>
          <a:latin typeface="Arial" pitchFamily="34" charset="0"/>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kang@ucs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29.wmf"/><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29.wmf"/><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762000"/>
            <a:ext cx="7010400" cy="3429000"/>
          </a:xfrm>
        </p:spPr>
        <p:txBody>
          <a:bodyPr/>
          <a:lstStyle/>
          <a:p>
            <a:r>
              <a:rPr lang="en-US" dirty="0" smtClean="0"/>
              <a:t>EE222 High-Speed Low-Power ICs</a:t>
            </a:r>
          </a:p>
          <a:p>
            <a:r>
              <a:rPr lang="en-US" sz="2400" dirty="0" smtClean="0"/>
              <a:t>Spring 2017</a:t>
            </a:r>
          </a:p>
          <a:p>
            <a:r>
              <a:rPr lang="en-US" sz="2400" dirty="0" smtClean="0"/>
              <a:t>Instructor: Sung-Mo “Steve” Kang</a:t>
            </a:r>
          </a:p>
          <a:p>
            <a:r>
              <a:rPr lang="en-US" sz="2400" dirty="0" smtClean="0"/>
              <a:t>Room BE-239</a:t>
            </a:r>
          </a:p>
          <a:p>
            <a:r>
              <a:rPr lang="en-US" sz="2400" dirty="0" smtClean="0">
                <a:hlinkClick r:id="rId2"/>
              </a:rPr>
              <a:t>skang@ucsc.edu</a:t>
            </a:r>
            <a:endParaRPr lang="en-US" sz="2400" dirty="0" smtClean="0"/>
          </a:p>
          <a:p>
            <a:r>
              <a:rPr lang="en-US" sz="2400" dirty="0" smtClean="0"/>
              <a:t>(831)502-7052</a:t>
            </a:r>
          </a:p>
          <a:p>
            <a:endParaRPr lang="en-US" sz="2400" dirty="0" smtClean="0"/>
          </a:p>
          <a:p>
            <a:endParaRPr lang="en-US" sz="2400" dirty="0"/>
          </a:p>
          <a:p>
            <a:pPr algn="l"/>
            <a:r>
              <a:rPr lang="en-US" sz="2000" dirty="0" smtClean="0"/>
              <a:t>Acknowledgments- Prof. </a:t>
            </a:r>
            <a:r>
              <a:rPr lang="en-US" sz="2000" dirty="0" err="1" smtClean="0"/>
              <a:t>Eby</a:t>
            </a:r>
            <a:r>
              <a:rPr lang="en-US" sz="2000" dirty="0" smtClean="0"/>
              <a:t> Friedman of the University of Rochester and Prof. Yusuf </a:t>
            </a:r>
            <a:r>
              <a:rPr lang="en-US" sz="2000" dirty="0" err="1" smtClean="0"/>
              <a:t>Leblebici</a:t>
            </a:r>
            <a:r>
              <a:rPr lang="en-US" sz="2000" dirty="0" smtClean="0"/>
              <a:t> of EPFL have provided </a:t>
            </a:r>
          </a:p>
          <a:p>
            <a:pPr algn="l"/>
            <a:r>
              <a:rPr lang="en-US" sz="2000" dirty="0" smtClean="0"/>
              <a:t>Lecture materials.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14400"/>
          </a:xfrm>
        </p:spPr>
        <p:txBody>
          <a:bodyPr/>
          <a:lstStyle/>
          <a:p>
            <a:pPr eaLnBrk="1" hangingPunct="1"/>
            <a:r>
              <a:rPr lang="en-US" altLang="en-US" sz="3200" dirty="0" smtClean="0"/>
              <a:t>A Host of VLSI/IC CAD Problems Exist</a:t>
            </a:r>
          </a:p>
        </p:txBody>
      </p:sp>
      <p:sp>
        <p:nvSpPr>
          <p:cNvPr id="19459" name="Text Box 4"/>
          <p:cNvSpPr txBox="1">
            <a:spLocks noChangeArrowheads="1"/>
          </p:cNvSpPr>
          <p:nvPr/>
        </p:nvSpPr>
        <p:spPr bwMode="auto">
          <a:xfrm>
            <a:off x="1752600" y="1050925"/>
            <a:ext cx="54641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Cell generation</a:t>
            </a:r>
          </a:p>
          <a:p>
            <a:pPr>
              <a:spcBef>
                <a:spcPct val="0"/>
              </a:spcBef>
              <a:buFontTx/>
              <a:buNone/>
            </a:pPr>
            <a:r>
              <a:rPr lang="en-US" altLang="en-US" sz="2000"/>
              <a:t>Testability improvement</a:t>
            </a:r>
          </a:p>
          <a:p>
            <a:pPr>
              <a:spcBef>
                <a:spcPct val="0"/>
              </a:spcBef>
              <a:buFontTx/>
              <a:buNone/>
            </a:pPr>
            <a:r>
              <a:rPr lang="en-US" altLang="en-US" sz="2000"/>
              <a:t>Automated layout: 1-D,  2-D, and hierarchical</a:t>
            </a:r>
          </a:p>
          <a:p>
            <a:pPr>
              <a:spcBef>
                <a:spcPct val="0"/>
              </a:spcBef>
              <a:buFontTx/>
              <a:buNone/>
            </a:pPr>
            <a:r>
              <a:rPr lang="en-US" altLang="en-US" sz="2000"/>
              <a:t>Logic optimization</a:t>
            </a:r>
          </a:p>
          <a:p>
            <a:pPr>
              <a:spcBef>
                <a:spcPct val="0"/>
              </a:spcBef>
              <a:buFontTx/>
              <a:buNone/>
            </a:pPr>
            <a:r>
              <a:rPr lang="en-US" altLang="en-US" sz="2000"/>
              <a:t>Logic synthesis</a:t>
            </a:r>
          </a:p>
          <a:p>
            <a:pPr>
              <a:spcBef>
                <a:spcPct val="0"/>
              </a:spcBef>
              <a:buFontTx/>
              <a:buNone/>
            </a:pPr>
            <a:r>
              <a:rPr lang="en-US" altLang="en-US" sz="2000"/>
              <a:t>RTL synthesis</a:t>
            </a:r>
          </a:p>
          <a:p>
            <a:pPr>
              <a:spcBef>
                <a:spcPct val="0"/>
              </a:spcBef>
              <a:buFontTx/>
              <a:buNone/>
            </a:pPr>
            <a:r>
              <a:rPr lang="en-US" altLang="en-US" sz="2000"/>
              <a:t>HDL/Behavioral synthesis</a:t>
            </a:r>
          </a:p>
          <a:p>
            <a:pPr>
              <a:spcBef>
                <a:spcPct val="0"/>
              </a:spcBef>
              <a:buFontTx/>
              <a:buNone/>
            </a:pPr>
            <a:r>
              <a:rPr lang="en-US" altLang="en-US" sz="2000"/>
              <a:t>Back annotation</a:t>
            </a:r>
          </a:p>
          <a:p>
            <a:pPr>
              <a:spcBef>
                <a:spcPct val="0"/>
              </a:spcBef>
              <a:buFontTx/>
              <a:buNone/>
            </a:pPr>
            <a:r>
              <a:rPr lang="en-US" altLang="en-US" sz="2000"/>
              <a:t>Timing analysis</a:t>
            </a:r>
          </a:p>
          <a:p>
            <a:pPr>
              <a:spcBef>
                <a:spcPct val="0"/>
              </a:spcBef>
              <a:buFontTx/>
              <a:buNone/>
            </a:pPr>
            <a:r>
              <a:rPr lang="en-US" altLang="en-US" sz="2000"/>
              <a:t>Circuit simulation and modeling</a:t>
            </a:r>
          </a:p>
          <a:p>
            <a:pPr>
              <a:spcBef>
                <a:spcPct val="0"/>
              </a:spcBef>
              <a:buFontTx/>
              <a:buNone/>
            </a:pPr>
            <a:r>
              <a:rPr lang="en-US" altLang="en-US" sz="2000"/>
              <a:t>Mixed mode simulation</a:t>
            </a:r>
          </a:p>
          <a:p>
            <a:pPr>
              <a:spcBef>
                <a:spcPct val="0"/>
              </a:spcBef>
              <a:buFontTx/>
              <a:buNone/>
            </a:pPr>
            <a:r>
              <a:rPr lang="en-US" altLang="en-US" sz="2000"/>
              <a:t>Sequential machine optimization and synthesis</a:t>
            </a:r>
          </a:p>
          <a:p>
            <a:pPr>
              <a:spcBef>
                <a:spcPct val="0"/>
              </a:spcBef>
              <a:buFontTx/>
              <a:buNone/>
            </a:pPr>
            <a:r>
              <a:rPr lang="en-US" altLang="en-US" sz="2000"/>
              <a:t>Register allocation</a:t>
            </a:r>
          </a:p>
          <a:p>
            <a:pPr>
              <a:spcBef>
                <a:spcPct val="0"/>
              </a:spcBef>
              <a:buFontTx/>
              <a:buNone/>
            </a:pPr>
            <a:r>
              <a:rPr lang="en-US" altLang="en-US" sz="2000"/>
              <a:t>Process simulation, modeling and tolerance</a:t>
            </a:r>
          </a:p>
          <a:p>
            <a:pPr>
              <a:spcBef>
                <a:spcPct val="0"/>
              </a:spcBef>
              <a:buFontTx/>
              <a:buNone/>
            </a:pPr>
            <a:r>
              <a:rPr lang="en-US" altLang="en-US" sz="2000"/>
              <a:t>Device simulation</a:t>
            </a:r>
          </a:p>
          <a:p>
            <a:pPr>
              <a:spcBef>
                <a:spcPct val="0"/>
              </a:spcBef>
              <a:buFontTx/>
              <a:buNone/>
            </a:pPr>
            <a:r>
              <a:rPr lang="en-US" altLang="en-US" sz="2000"/>
              <a:t>Analog synthesis,Test</a:t>
            </a:r>
          </a:p>
          <a:p>
            <a:pPr>
              <a:spcBef>
                <a:spcPct val="0"/>
              </a:spcBef>
              <a:buFontTx/>
              <a:buNone/>
            </a:pPr>
            <a:r>
              <a:rPr lang="en-US" altLang="en-US" sz="2000"/>
              <a:t>Analog simulation</a:t>
            </a:r>
          </a:p>
          <a:p>
            <a:pPr>
              <a:spcBef>
                <a:spcPct val="0"/>
              </a:spcBef>
              <a:buFontTx/>
              <a:buNone/>
            </a:pPr>
            <a:r>
              <a:rPr lang="en-US" altLang="en-US" sz="2000"/>
              <a:t>Tool integration</a:t>
            </a:r>
          </a:p>
        </p:txBody>
      </p:sp>
      <p:sp>
        <p:nvSpPr>
          <p:cNvPr id="19460" name="Line 5"/>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50800"/>
            <a:ext cx="9144000" cy="762000"/>
          </a:xfrm>
        </p:spPr>
        <p:txBody>
          <a:bodyPr/>
          <a:lstStyle/>
          <a:p>
            <a:pPr eaLnBrk="1" hangingPunct="1"/>
            <a:r>
              <a:rPr lang="en-US" altLang="en-US" sz="3200" smtClean="0"/>
              <a:t>Research in IC CAD Tools/Design Systems</a:t>
            </a:r>
          </a:p>
        </p:txBody>
      </p:sp>
      <p:sp>
        <p:nvSpPr>
          <p:cNvPr id="20483" name="Rectangle 3"/>
          <p:cNvSpPr>
            <a:spLocks noChangeArrowheads="1"/>
          </p:cNvSpPr>
          <p:nvPr/>
        </p:nvSpPr>
        <p:spPr bwMode="auto">
          <a:xfrm>
            <a:off x="76200" y="1239838"/>
            <a:ext cx="202565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Technology</a:t>
            </a:r>
          </a:p>
          <a:p>
            <a:pPr>
              <a:spcBef>
                <a:spcPct val="0"/>
              </a:spcBef>
              <a:buFontTx/>
              <a:buNone/>
            </a:pPr>
            <a:endParaRPr lang="en-US" altLang="en-US" sz="2800" b="1"/>
          </a:p>
          <a:p>
            <a:pPr>
              <a:spcBef>
                <a:spcPct val="0"/>
              </a:spcBef>
              <a:buFontTx/>
              <a:buNone/>
            </a:pPr>
            <a:r>
              <a:rPr lang="en-US" altLang="en-US" sz="1400" b="1"/>
              <a:t>Process</a:t>
            </a:r>
          </a:p>
          <a:p>
            <a:pPr>
              <a:spcBef>
                <a:spcPct val="0"/>
              </a:spcBef>
              <a:buFontTx/>
              <a:buNone/>
            </a:pPr>
            <a:endParaRPr lang="en-US" altLang="en-US" sz="2800" b="1"/>
          </a:p>
          <a:p>
            <a:pPr>
              <a:spcBef>
                <a:spcPct val="0"/>
              </a:spcBef>
              <a:buFontTx/>
              <a:buNone/>
            </a:pPr>
            <a:r>
              <a:rPr lang="en-US" altLang="en-US" sz="1400" b="1"/>
              <a:t>Device</a:t>
            </a:r>
          </a:p>
          <a:p>
            <a:pPr>
              <a:spcBef>
                <a:spcPct val="0"/>
              </a:spcBef>
              <a:buFontTx/>
              <a:buNone/>
            </a:pPr>
            <a:endParaRPr lang="en-US" altLang="en-US" sz="2800" b="1"/>
          </a:p>
          <a:p>
            <a:pPr>
              <a:spcBef>
                <a:spcPct val="0"/>
              </a:spcBef>
              <a:buFontTx/>
              <a:buNone/>
            </a:pPr>
            <a:r>
              <a:rPr lang="en-US" altLang="en-US" sz="1400" b="1"/>
              <a:t>Geometric</a:t>
            </a:r>
          </a:p>
          <a:p>
            <a:pPr>
              <a:spcBef>
                <a:spcPct val="0"/>
              </a:spcBef>
              <a:buFontTx/>
              <a:buNone/>
            </a:pPr>
            <a:endParaRPr lang="en-US" altLang="en-US" sz="2800" b="1"/>
          </a:p>
          <a:p>
            <a:pPr>
              <a:spcBef>
                <a:spcPct val="0"/>
              </a:spcBef>
              <a:buFontTx/>
              <a:buNone/>
            </a:pPr>
            <a:r>
              <a:rPr lang="en-US" altLang="en-US" sz="1400" b="1"/>
              <a:t>Circuit</a:t>
            </a:r>
          </a:p>
          <a:p>
            <a:pPr>
              <a:spcBef>
                <a:spcPct val="0"/>
              </a:spcBef>
              <a:buFontTx/>
              <a:buNone/>
            </a:pPr>
            <a:endParaRPr lang="en-US" altLang="en-US" sz="2800" b="1"/>
          </a:p>
          <a:p>
            <a:pPr>
              <a:spcBef>
                <a:spcPct val="0"/>
              </a:spcBef>
              <a:buFontTx/>
              <a:buNone/>
            </a:pPr>
            <a:r>
              <a:rPr lang="en-US" altLang="en-US" sz="1400" b="1"/>
              <a:t>Logic</a:t>
            </a:r>
          </a:p>
          <a:p>
            <a:pPr>
              <a:spcBef>
                <a:spcPct val="0"/>
              </a:spcBef>
              <a:buFontTx/>
              <a:buNone/>
            </a:pPr>
            <a:endParaRPr lang="en-US" altLang="en-US" sz="2800" b="1"/>
          </a:p>
          <a:p>
            <a:pPr>
              <a:spcBef>
                <a:spcPct val="0"/>
              </a:spcBef>
              <a:buFontTx/>
              <a:buNone/>
            </a:pPr>
            <a:r>
              <a:rPr lang="en-US" altLang="en-US" sz="1400" b="1"/>
              <a:t>RTL</a:t>
            </a:r>
          </a:p>
          <a:p>
            <a:pPr>
              <a:spcBef>
                <a:spcPct val="0"/>
              </a:spcBef>
              <a:buFontTx/>
              <a:buNone/>
            </a:pPr>
            <a:endParaRPr lang="en-US" altLang="en-US" sz="3600" b="1"/>
          </a:p>
          <a:p>
            <a:pPr>
              <a:spcBef>
                <a:spcPct val="0"/>
              </a:spcBef>
              <a:buFontTx/>
              <a:buNone/>
            </a:pPr>
            <a:r>
              <a:rPr lang="en-US" altLang="en-US" sz="1400" b="1"/>
              <a:t>Behavioral</a:t>
            </a:r>
          </a:p>
          <a:p>
            <a:pPr>
              <a:spcBef>
                <a:spcPct val="0"/>
              </a:spcBef>
              <a:buFontTx/>
              <a:buNone/>
            </a:pPr>
            <a:endParaRPr lang="en-US" altLang="en-US" sz="2200" b="1"/>
          </a:p>
          <a:p>
            <a:pPr>
              <a:spcBef>
                <a:spcPct val="0"/>
              </a:spcBef>
              <a:buFontTx/>
              <a:buNone/>
            </a:pPr>
            <a:r>
              <a:rPr lang="en-US" altLang="en-US" sz="1400" b="1"/>
              <a:t>Systems/Applications</a:t>
            </a:r>
          </a:p>
        </p:txBody>
      </p:sp>
      <p:sp>
        <p:nvSpPr>
          <p:cNvPr id="20484" name="Rectangle 4"/>
          <p:cNvSpPr>
            <a:spLocks noChangeArrowheads="1"/>
          </p:cNvSpPr>
          <p:nvPr/>
        </p:nvSpPr>
        <p:spPr bwMode="auto">
          <a:xfrm>
            <a:off x="3209925" y="33369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p>
        </p:txBody>
      </p:sp>
      <p:sp>
        <p:nvSpPr>
          <p:cNvPr id="20485" name="Rectangle 5"/>
          <p:cNvSpPr>
            <a:spLocks noChangeArrowheads="1"/>
          </p:cNvSpPr>
          <p:nvPr/>
        </p:nvSpPr>
        <p:spPr bwMode="auto">
          <a:xfrm>
            <a:off x="1812925" y="3124200"/>
            <a:ext cx="22637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Symbolic Layout</a:t>
            </a:r>
          </a:p>
          <a:p>
            <a:pPr>
              <a:spcBef>
                <a:spcPct val="0"/>
              </a:spcBef>
              <a:buFontTx/>
              <a:buNone/>
            </a:pPr>
            <a:endParaRPr lang="en-US" altLang="en-US" sz="800"/>
          </a:p>
          <a:p>
            <a:pPr>
              <a:spcBef>
                <a:spcPct val="0"/>
              </a:spcBef>
              <a:buFontTx/>
              <a:buNone/>
            </a:pPr>
            <a:endParaRPr lang="en-US" altLang="en-US" sz="1000"/>
          </a:p>
          <a:p>
            <a:pPr>
              <a:spcBef>
                <a:spcPct val="0"/>
              </a:spcBef>
              <a:buFontTx/>
              <a:buNone/>
            </a:pPr>
            <a:endParaRPr lang="en-US" altLang="en-US" sz="1200"/>
          </a:p>
          <a:p>
            <a:pPr>
              <a:spcBef>
                <a:spcPct val="0"/>
              </a:spcBef>
              <a:buFontTx/>
              <a:buNone/>
            </a:pPr>
            <a:r>
              <a:rPr lang="en-US" altLang="en-US" sz="1200"/>
              <a:t>Analog Synthesis</a:t>
            </a:r>
          </a:p>
          <a:p>
            <a:pPr>
              <a:spcBef>
                <a:spcPct val="0"/>
              </a:spcBef>
              <a:buFontTx/>
              <a:buNone/>
            </a:pPr>
            <a:endParaRPr lang="en-US" altLang="en-US" sz="800"/>
          </a:p>
          <a:p>
            <a:pPr>
              <a:spcBef>
                <a:spcPct val="0"/>
              </a:spcBef>
              <a:buFontTx/>
              <a:buNone/>
            </a:pPr>
            <a:r>
              <a:rPr lang="en-US" altLang="en-US" sz="1200"/>
              <a:t>FPGA Tools </a:t>
            </a:r>
          </a:p>
          <a:p>
            <a:pPr>
              <a:spcBef>
                <a:spcPct val="0"/>
              </a:spcBef>
              <a:buFontTx/>
              <a:buNone/>
            </a:pPr>
            <a:endParaRPr lang="en-US" altLang="en-US" sz="500"/>
          </a:p>
          <a:p>
            <a:pPr>
              <a:spcBef>
                <a:spcPct val="0"/>
              </a:spcBef>
              <a:buFontTx/>
              <a:buNone/>
            </a:pPr>
            <a:r>
              <a:rPr lang="en-US" altLang="en-US" sz="1100"/>
              <a:t>Cell Generation</a:t>
            </a:r>
          </a:p>
          <a:p>
            <a:pPr>
              <a:spcBef>
                <a:spcPct val="0"/>
              </a:spcBef>
              <a:buFontTx/>
              <a:buNone/>
            </a:pPr>
            <a:r>
              <a:rPr lang="en-US" altLang="en-US" sz="1100"/>
              <a:t>Automated Layout</a:t>
            </a:r>
          </a:p>
          <a:p>
            <a:pPr>
              <a:spcBef>
                <a:spcPct val="0"/>
              </a:spcBef>
              <a:buFontTx/>
              <a:buNone/>
            </a:pPr>
            <a:r>
              <a:rPr lang="en-US" altLang="en-US" sz="1100"/>
              <a:t>Logic Optimization</a:t>
            </a:r>
          </a:p>
          <a:p>
            <a:pPr>
              <a:spcBef>
                <a:spcPct val="0"/>
              </a:spcBef>
              <a:buFontTx/>
              <a:buNone/>
            </a:pPr>
            <a:r>
              <a:rPr lang="en-US" altLang="en-US" sz="1100"/>
              <a:t>Sequential Machine Opt. and Syn</a:t>
            </a:r>
          </a:p>
          <a:p>
            <a:pPr>
              <a:spcBef>
                <a:spcPct val="0"/>
              </a:spcBef>
              <a:buFontTx/>
              <a:buNone/>
            </a:pPr>
            <a:r>
              <a:rPr lang="en-US" altLang="en-US" sz="1100"/>
              <a:t>Module </a:t>
            </a:r>
          </a:p>
          <a:p>
            <a:pPr>
              <a:spcBef>
                <a:spcPct val="0"/>
              </a:spcBef>
              <a:buFontTx/>
              <a:buNone/>
            </a:pPr>
            <a:r>
              <a:rPr lang="en-US" altLang="en-US" sz="1100"/>
              <a:t>Generation</a:t>
            </a:r>
          </a:p>
          <a:p>
            <a:pPr>
              <a:spcBef>
                <a:spcPct val="0"/>
              </a:spcBef>
              <a:buFontTx/>
              <a:buNone/>
            </a:pPr>
            <a:r>
              <a:rPr lang="en-US" altLang="en-US" sz="1100"/>
              <a:t>Logic Synthesis</a:t>
            </a:r>
          </a:p>
          <a:p>
            <a:pPr>
              <a:spcBef>
                <a:spcPct val="0"/>
              </a:spcBef>
              <a:buFontTx/>
              <a:buNone/>
            </a:pPr>
            <a:r>
              <a:rPr lang="en-US" altLang="en-US" sz="1100"/>
              <a:t>Register Allocation </a:t>
            </a:r>
          </a:p>
          <a:p>
            <a:pPr>
              <a:spcBef>
                <a:spcPct val="0"/>
              </a:spcBef>
              <a:buFontTx/>
              <a:buNone/>
            </a:pPr>
            <a:r>
              <a:rPr lang="en-US" altLang="en-US" sz="1100"/>
              <a:t>Retiming</a:t>
            </a:r>
          </a:p>
          <a:p>
            <a:pPr>
              <a:spcBef>
                <a:spcPct val="0"/>
              </a:spcBef>
              <a:buFontTx/>
              <a:buNone/>
            </a:pPr>
            <a:r>
              <a:rPr lang="en-US" altLang="en-US" sz="1100"/>
              <a:t>RTL Synthesis</a:t>
            </a:r>
            <a:endParaRPr lang="en-US" altLang="en-US" sz="1200"/>
          </a:p>
          <a:p>
            <a:pPr>
              <a:spcBef>
                <a:spcPct val="0"/>
              </a:spcBef>
              <a:buFontTx/>
              <a:buNone/>
            </a:pPr>
            <a:endParaRPr lang="en-US" altLang="en-US" sz="1000"/>
          </a:p>
          <a:p>
            <a:pPr>
              <a:spcBef>
                <a:spcPct val="0"/>
              </a:spcBef>
              <a:buFontTx/>
              <a:buNone/>
            </a:pPr>
            <a:r>
              <a:rPr lang="en-US" altLang="en-US" sz="1200"/>
              <a:t>HDL Behavioral Synthesis   </a:t>
            </a:r>
          </a:p>
        </p:txBody>
      </p:sp>
      <p:sp>
        <p:nvSpPr>
          <p:cNvPr id="20486" name="Rectangle 6"/>
          <p:cNvSpPr>
            <a:spLocks noChangeArrowheads="1"/>
          </p:cNvSpPr>
          <p:nvPr/>
        </p:nvSpPr>
        <p:spPr bwMode="auto">
          <a:xfrm>
            <a:off x="4033838" y="1841500"/>
            <a:ext cx="1928812"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Process Simulation and </a:t>
            </a:r>
          </a:p>
          <a:p>
            <a:pPr>
              <a:spcBef>
                <a:spcPct val="0"/>
              </a:spcBef>
              <a:buFontTx/>
              <a:buNone/>
            </a:pPr>
            <a:r>
              <a:rPr lang="en-US" altLang="en-US" sz="1200"/>
              <a:t>Modeling and Tolerancing</a:t>
            </a:r>
          </a:p>
          <a:p>
            <a:pPr>
              <a:spcBef>
                <a:spcPct val="0"/>
              </a:spcBef>
              <a:buFontTx/>
              <a:buNone/>
            </a:pPr>
            <a:endParaRPr lang="en-US" altLang="en-US" sz="1400"/>
          </a:p>
          <a:p>
            <a:pPr>
              <a:spcBef>
                <a:spcPct val="0"/>
              </a:spcBef>
              <a:buFontTx/>
              <a:buNone/>
            </a:pPr>
            <a:r>
              <a:rPr lang="en-US" altLang="en-US" sz="1200"/>
              <a:t>Device Simulation</a:t>
            </a:r>
          </a:p>
          <a:p>
            <a:pPr>
              <a:spcBef>
                <a:spcPct val="0"/>
              </a:spcBef>
              <a:buFontTx/>
              <a:buNone/>
            </a:pPr>
            <a:r>
              <a:rPr lang="en-US" altLang="en-US" sz="1200"/>
              <a:t>Circuit Modeling</a:t>
            </a:r>
          </a:p>
          <a:p>
            <a:pPr>
              <a:spcBef>
                <a:spcPct val="0"/>
              </a:spcBef>
              <a:buFontTx/>
              <a:buNone/>
            </a:pPr>
            <a:endParaRPr lang="en-US" altLang="en-US" sz="1000"/>
          </a:p>
          <a:p>
            <a:pPr>
              <a:spcBef>
                <a:spcPct val="0"/>
              </a:spcBef>
              <a:buFontTx/>
              <a:buNone/>
            </a:pPr>
            <a:endParaRPr lang="en-US" altLang="en-US" sz="1000"/>
          </a:p>
          <a:p>
            <a:pPr>
              <a:spcBef>
                <a:spcPct val="0"/>
              </a:spcBef>
              <a:buFontTx/>
              <a:buNone/>
            </a:pPr>
            <a:r>
              <a:rPr lang="en-US" altLang="en-US" sz="1200"/>
              <a:t>Back Annotation/</a:t>
            </a:r>
          </a:p>
          <a:p>
            <a:pPr>
              <a:spcBef>
                <a:spcPct val="0"/>
              </a:spcBef>
              <a:buFontTx/>
              <a:buNone/>
            </a:pPr>
            <a:r>
              <a:rPr lang="en-US" altLang="en-US" sz="1200"/>
              <a:t>Parasitic Extraction</a:t>
            </a:r>
          </a:p>
          <a:p>
            <a:pPr>
              <a:spcBef>
                <a:spcPct val="0"/>
              </a:spcBef>
              <a:buFontTx/>
              <a:buNone/>
            </a:pPr>
            <a:endParaRPr lang="en-US" altLang="en-US" sz="1200"/>
          </a:p>
          <a:p>
            <a:pPr>
              <a:spcBef>
                <a:spcPct val="0"/>
              </a:spcBef>
              <a:buFontTx/>
              <a:buNone/>
            </a:pPr>
            <a:r>
              <a:rPr lang="en-US" altLang="en-US" sz="1200"/>
              <a:t>Circuit Simulation</a:t>
            </a:r>
          </a:p>
          <a:p>
            <a:pPr>
              <a:spcBef>
                <a:spcPct val="0"/>
              </a:spcBef>
              <a:buFontTx/>
              <a:buNone/>
            </a:pPr>
            <a:r>
              <a:rPr lang="en-US" altLang="en-US" sz="1200"/>
              <a:t>Analog Simulation</a:t>
            </a:r>
          </a:p>
          <a:p>
            <a:pPr>
              <a:spcBef>
                <a:spcPct val="0"/>
              </a:spcBef>
              <a:buFontTx/>
              <a:buNone/>
            </a:pPr>
            <a:endParaRPr lang="en-US" altLang="en-US" sz="800"/>
          </a:p>
          <a:p>
            <a:pPr>
              <a:spcBef>
                <a:spcPct val="0"/>
              </a:spcBef>
              <a:buFontTx/>
              <a:buNone/>
            </a:pPr>
            <a:r>
              <a:rPr lang="en-US" altLang="en-US" sz="1200"/>
              <a:t>Timing Analysis</a:t>
            </a:r>
          </a:p>
          <a:p>
            <a:pPr>
              <a:spcBef>
                <a:spcPct val="0"/>
              </a:spcBef>
              <a:buFontTx/>
              <a:buNone/>
            </a:pPr>
            <a:endParaRPr lang="en-US" altLang="en-US" sz="800"/>
          </a:p>
          <a:p>
            <a:pPr>
              <a:spcBef>
                <a:spcPct val="0"/>
              </a:spcBef>
              <a:buFontTx/>
              <a:buNone/>
            </a:pPr>
            <a:r>
              <a:rPr lang="en-US" altLang="en-US" sz="1200"/>
              <a:t>Logic Simulation</a:t>
            </a:r>
          </a:p>
          <a:p>
            <a:pPr>
              <a:spcBef>
                <a:spcPct val="0"/>
              </a:spcBef>
              <a:buFontTx/>
              <a:buNone/>
            </a:pPr>
            <a:endParaRPr lang="en-US" altLang="en-US" sz="1200"/>
          </a:p>
          <a:p>
            <a:pPr>
              <a:spcBef>
                <a:spcPct val="0"/>
              </a:spcBef>
              <a:buFontTx/>
              <a:buNone/>
            </a:pPr>
            <a:endParaRPr lang="en-US" altLang="en-US" sz="1200"/>
          </a:p>
          <a:p>
            <a:pPr>
              <a:spcBef>
                <a:spcPct val="0"/>
              </a:spcBef>
              <a:buFontTx/>
              <a:buNone/>
            </a:pPr>
            <a:endParaRPr lang="en-US" altLang="en-US" sz="1200"/>
          </a:p>
          <a:p>
            <a:pPr>
              <a:spcBef>
                <a:spcPct val="0"/>
              </a:spcBef>
              <a:buFontTx/>
              <a:buNone/>
            </a:pPr>
            <a:endParaRPr lang="en-US" altLang="en-US" sz="1200"/>
          </a:p>
          <a:p>
            <a:pPr>
              <a:spcBef>
                <a:spcPct val="0"/>
              </a:spcBef>
              <a:buFontTx/>
              <a:buNone/>
            </a:pPr>
            <a:endParaRPr lang="en-US" altLang="en-US" sz="1200"/>
          </a:p>
          <a:p>
            <a:pPr>
              <a:spcBef>
                <a:spcPct val="0"/>
              </a:spcBef>
              <a:buFontTx/>
              <a:buNone/>
            </a:pPr>
            <a:r>
              <a:rPr lang="en-US" altLang="en-US" sz="1200"/>
              <a:t>                </a:t>
            </a:r>
            <a:r>
              <a:rPr lang="en-US" altLang="en-US" sz="1000"/>
              <a:t>Verilog</a:t>
            </a:r>
          </a:p>
          <a:p>
            <a:pPr>
              <a:spcBef>
                <a:spcPct val="0"/>
              </a:spcBef>
              <a:buFontTx/>
              <a:buNone/>
            </a:pPr>
            <a:r>
              <a:rPr lang="en-US" altLang="en-US" sz="1000"/>
              <a:t>                   HDL/Behavioral</a:t>
            </a:r>
          </a:p>
          <a:p>
            <a:pPr>
              <a:spcBef>
                <a:spcPct val="0"/>
              </a:spcBef>
              <a:buFontTx/>
              <a:buNone/>
            </a:pPr>
            <a:r>
              <a:rPr lang="en-US" altLang="en-US" sz="1000"/>
              <a:t>                        Simulation</a:t>
            </a:r>
            <a:endParaRPr lang="en-US" altLang="en-US" sz="1200"/>
          </a:p>
        </p:txBody>
      </p:sp>
      <p:sp>
        <p:nvSpPr>
          <p:cNvPr id="20487" name="Rectangle 7"/>
          <p:cNvSpPr>
            <a:spLocks noChangeArrowheads="1"/>
          </p:cNvSpPr>
          <p:nvPr/>
        </p:nvSpPr>
        <p:spPr bwMode="auto">
          <a:xfrm>
            <a:off x="5091113" y="4657725"/>
            <a:ext cx="101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Mixed Mode</a:t>
            </a:r>
          </a:p>
          <a:p>
            <a:pPr>
              <a:spcBef>
                <a:spcPct val="0"/>
              </a:spcBef>
              <a:buFontTx/>
              <a:buNone/>
            </a:pPr>
            <a:r>
              <a:rPr lang="en-US" altLang="en-US" sz="1000"/>
              <a:t>Simulation       </a:t>
            </a:r>
          </a:p>
        </p:txBody>
      </p:sp>
      <p:sp>
        <p:nvSpPr>
          <p:cNvPr id="20488" name="Line 9"/>
          <p:cNvSpPr>
            <a:spLocks noChangeShapeType="1"/>
          </p:cNvSpPr>
          <p:nvPr/>
        </p:nvSpPr>
        <p:spPr bwMode="auto">
          <a:xfrm>
            <a:off x="5486400" y="5054600"/>
            <a:ext cx="0" cy="706438"/>
          </a:xfrm>
          <a:prstGeom prst="line">
            <a:avLst/>
          </a:prstGeom>
          <a:noFill/>
          <a:ln w="1905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10"/>
          <p:cNvSpPr>
            <a:spLocks noChangeShapeType="1"/>
          </p:cNvSpPr>
          <p:nvPr/>
        </p:nvSpPr>
        <p:spPr bwMode="auto">
          <a:xfrm rot="10800000">
            <a:off x="5486400" y="3536950"/>
            <a:ext cx="0" cy="1090613"/>
          </a:xfrm>
          <a:prstGeom prst="line">
            <a:avLst/>
          </a:prstGeom>
          <a:noFill/>
          <a:ln w="1905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0" name="Arc 12"/>
          <p:cNvSpPr>
            <a:spLocks/>
          </p:cNvSpPr>
          <p:nvPr/>
        </p:nvSpPr>
        <p:spPr bwMode="auto">
          <a:xfrm rot="18410557" flipH="1">
            <a:off x="6230144" y="3375819"/>
            <a:ext cx="1031875" cy="966787"/>
          </a:xfrm>
          <a:custGeom>
            <a:avLst/>
            <a:gdLst>
              <a:gd name="T0" fmla="*/ 0 w 21125"/>
              <a:gd name="T1" fmla="*/ 0 h 21600"/>
              <a:gd name="T2" fmla="*/ 2147483646 w 21125"/>
              <a:gd name="T3" fmla="*/ 2147483646 h 21600"/>
              <a:gd name="T4" fmla="*/ 0 w 21125"/>
              <a:gd name="T5" fmla="*/ 2147483646 h 21600"/>
              <a:gd name="T6" fmla="*/ 0 60000 65536"/>
              <a:gd name="T7" fmla="*/ 0 60000 65536"/>
              <a:gd name="T8" fmla="*/ 0 60000 65536"/>
              <a:gd name="T9" fmla="*/ 0 w 21125"/>
              <a:gd name="T10" fmla="*/ 0 h 21600"/>
              <a:gd name="T11" fmla="*/ 21125 w 21125"/>
              <a:gd name="T12" fmla="*/ 21600 h 21600"/>
            </a:gdLst>
            <a:ahLst/>
            <a:cxnLst>
              <a:cxn ang="T6">
                <a:pos x="T0" y="T1"/>
              </a:cxn>
              <a:cxn ang="T7">
                <a:pos x="T2" y="T3"/>
              </a:cxn>
              <a:cxn ang="T8">
                <a:pos x="T4" y="T5"/>
              </a:cxn>
            </a:cxnLst>
            <a:rect l="T9" t="T10" r="T11" b="T12"/>
            <a:pathLst>
              <a:path w="21125" h="21600" fill="none" extrusionOk="0">
                <a:moveTo>
                  <a:pt x="-1" y="0"/>
                </a:moveTo>
                <a:cubicBezTo>
                  <a:pt x="10194" y="0"/>
                  <a:pt x="19000" y="7127"/>
                  <a:pt x="21125" y="17097"/>
                </a:cubicBezTo>
              </a:path>
              <a:path w="21125" h="21600" stroke="0" extrusionOk="0">
                <a:moveTo>
                  <a:pt x="-1" y="0"/>
                </a:moveTo>
                <a:cubicBezTo>
                  <a:pt x="10194" y="0"/>
                  <a:pt x="19000" y="7127"/>
                  <a:pt x="21125" y="17097"/>
                </a:cubicBezTo>
                <a:lnTo>
                  <a:pt x="0" y="21600"/>
                </a:lnTo>
                <a:lnTo>
                  <a:pt x="-1" y="0"/>
                </a:lnTo>
                <a:close/>
              </a:path>
            </a:pathLst>
          </a:custGeom>
          <a:noFill/>
          <a:ln w="19050">
            <a:solidFill>
              <a:schemeClr val="tx1"/>
            </a:solidFill>
            <a:round/>
            <a:headEnd type="stealth" w="sm" len="sm"/>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1" name="Rectangle 13"/>
          <p:cNvSpPr>
            <a:spLocks noChangeArrowheads="1"/>
          </p:cNvSpPr>
          <p:nvPr/>
        </p:nvSpPr>
        <p:spPr bwMode="auto">
          <a:xfrm>
            <a:off x="6477000" y="1924050"/>
            <a:ext cx="512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DRC</a:t>
            </a:r>
          </a:p>
        </p:txBody>
      </p:sp>
      <p:sp>
        <p:nvSpPr>
          <p:cNvPr id="20492" name="Rectangle 14"/>
          <p:cNvSpPr>
            <a:spLocks noChangeArrowheads="1"/>
          </p:cNvSpPr>
          <p:nvPr/>
        </p:nvSpPr>
        <p:spPr bwMode="auto">
          <a:xfrm>
            <a:off x="6461125" y="2951163"/>
            <a:ext cx="47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LVS</a:t>
            </a:r>
          </a:p>
        </p:txBody>
      </p:sp>
      <p:sp>
        <p:nvSpPr>
          <p:cNvPr id="20493" name="Rectangle 15"/>
          <p:cNvSpPr>
            <a:spLocks noChangeArrowheads="1"/>
          </p:cNvSpPr>
          <p:nvPr/>
        </p:nvSpPr>
        <p:spPr bwMode="auto">
          <a:xfrm>
            <a:off x="6461125" y="4383088"/>
            <a:ext cx="47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LVS</a:t>
            </a:r>
          </a:p>
        </p:txBody>
      </p:sp>
      <p:sp>
        <p:nvSpPr>
          <p:cNvPr id="20494" name="Rectangle 16"/>
          <p:cNvSpPr>
            <a:spLocks noChangeArrowheads="1"/>
          </p:cNvSpPr>
          <p:nvPr/>
        </p:nvSpPr>
        <p:spPr bwMode="auto">
          <a:xfrm>
            <a:off x="6451600" y="3641725"/>
            <a:ext cx="504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ERC</a:t>
            </a:r>
          </a:p>
        </p:txBody>
      </p:sp>
      <p:sp>
        <p:nvSpPr>
          <p:cNvPr id="20495" name="Line 17"/>
          <p:cNvSpPr>
            <a:spLocks noChangeShapeType="1"/>
          </p:cNvSpPr>
          <p:nvPr/>
        </p:nvSpPr>
        <p:spPr bwMode="auto">
          <a:xfrm>
            <a:off x="7796213" y="3303588"/>
            <a:ext cx="0" cy="987425"/>
          </a:xfrm>
          <a:prstGeom prst="line">
            <a:avLst/>
          </a:prstGeom>
          <a:noFill/>
          <a:ln w="1905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18"/>
          <p:cNvSpPr>
            <a:spLocks noChangeShapeType="1"/>
          </p:cNvSpPr>
          <p:nvPr/>
        </p:nvSpPr>
        <p:spPr bwMode="auto">
          <a:xfrm rot="10800000">
            <a:off x="7796213" y="2138363"/>
            <a:ext cx="0" cy="709612"/>
          </a:xfrm>
          <a:prstGeom prst="line">
            <a:avLst/>
          </a:prstGeom>
          <a:noFill/>
          <a:ln w="1905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7" name="Rectangle 19"/>
          <p:cNvSpPr>
            <a:spLocks noChangeArrowheads="1"/>
          </p:cNvSpPr>
          <p:nvPr/>
        </p:nvSpPr>
        <p:spPr bwMode="auto">
          <a:xfrm>
            <a:off x="8321675" y="4054475"/>
            <a:ext cx="6000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BIST</a:t>
            </a:r>
          </a:p>
          <a:p>
            <a:pPr>
              <a:spcBef>
                <a:spcPct val="0"/>
              </a:spcBef>
              <a:buFontTx/>
              <a:buNone/>
            </a:pPr>
            <a:r>
              <a:rPr lang="en-US" altLang="en-US" sz="1200"/>
              <a:t>DFT</a:t>
            </a:r>
            <a:br>
              <a:rPr lang="en-US" altLang="en-US" sz="1200"/>
            </a:br>
            <a:r>
              <a:rPr lang="en-US" altLang="en-US" sz="1200"/>
              <a:t>ATPG</a:t>
            </a:r>
          </a:p>
        </p:txBody>
      </p:sp>
      <p:sp>
        <p:nvSpPr>
          <p:cNvPr id="20498" name="Rectangle 20"/>
          <p:cNvSpPr>
            <a:spLocks noChangeArrowheads="1"/>
          </p:cNvSpPr>
          <p:nvPr/>
        </p:nvSpPr>
        <p:spPr bwMode="auto">
          <a:xfrm>
            <a:off x="7345363" y="2879725"/>
            <a:ext cx="90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a:t>Tool</a:t>
            </a:r>
          </a:p>
          <a:p>
            <a:pPr algn="ctr">
              <a:spcBef>
                <a:spcPct val="0"/>
              </a:spcBef>
              <a:buFontTx/>
              <a:buNone/>
            </a:pPr>
            <a:r>
              <a:rPr lang="en-US" altLang="en-US" sz="1200"/>
              <a:t>Integration</a:t>
            </a:r>
          </a:p>
        </p:txBody>
      </p:sp>
      <p:sp>
        <p:nvSpPr>
          <p:cNvPr id="20499" name="Rectangle 21"/>
          <p:cNvSpPr>
            <a:spLocks noChangeArrowheads="1"/>
          </p:cNvSpPr>
          <p:nvPr/>
        </p:nvSpPr>
        <p:spPr bwMode="auto">
          <a:xfrm>
            <a:off x="6464300" y="5054600"/>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HDL</a:t>
            </a:r>
          </a:p>
          <a:p>
            <a:pPr>
              <a:spcBef>
                <a:spcPct val="0"/>
              </a:spcBef>
              <a:buFontTx/>
              <a:buNone/>
            </a:pPr>
            <a:r>
              <a:rPr lang="en-US" altLang="en-US" sz="1200"/>
              <a:t>Verification</a:t>
            </a:r>
          </a:p>
        </p:txBody>
      </p:sp>
      <p:sp>
        <p:nvSpPr>
          <p:cNvPr id="20500" name="Rectangle 22"/>
          <p:cNvSpPr>
            <a:spLocks noChangeArrowheads="1"/>
          </p:cNvSpPr>
          <p:nvPr/>
        </p:nvSpPr>
        <p:spPr bwMode="auto">
          <a:xfrm>
            <a:off x="2093913" y="974725"/>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Synthesis</a:t>
            </a:r>
          </a:p>
        </p:txBody>
      </p:sp>
      <p:sp>
        <p:nvSpPr>
          <p:cNvPr id="20501" name="Rectangle 23"/>
          <p:cNvSpPr>
            <a:spLocks noChangeArrowheads="1"/>
          </p:cNvSpPr>
          <p:nvPr/>
        </p:nvSpPr>
        <p:spPr bwMode="auto">
          <a:xfrm>
            <a:off x="3944938" y="974725"/>
            <a:ext cx="191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Simulation/Modeling</a:t>
            </a:r>
          </a:p>
        </p:txBody>
      </p:sp>
      <p:sp>
        <p:nvSpPr>
          <p:cNvPr id="20502" name="Rectangle 24"/>
          <p:cNvSpPr>
            <a:spLocks noChangeArrowheads="1"/>
          </p:cNvSpPr>
          <p:nvPr/>
        </p:nvSpPr>
        <p:spPr bwMode="auto">
          <a:xfrm>
            <a:off x="6362700" y="974725"/>
            <a:ext cx="1149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Verification</a:t>
            </a:r>
          </a:p>
        </p:txBody>
      </p:sp>
      <p:sp>
        <p:nvSpPr>
          <p:cNvPr id="20503" name="Rectangle 25"/>
          <p:cNvSpPr>
            <a:spLocks noChangeArrowheads="1"/>
          </p:cNvSpPr>
          <p:nvPr/>
        </p:nvSpPr>
        <p:spPr bwMode="auto">
          <a:xfrm>
            <a:off x="8140700" y="966788"/>
            <a:ext cx="81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Testing</a:t>
            </a:r>
          </a:p>
        </p:txBody>
      </p:sp>
      <p:sp>
        <p:nvSpPr>
          <p:cNvPr id="20504" name="Line 26"/>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14400"/>
          </a:xfrm>
        </p:spPr>
        <p:txBody>
          <a:bodyPr/>
          <a:lstStyle/>
          <a:p>
            <a:pPr eaLnBrk="1" hangingPunct="1"/>
            <a:r>
              <a:rPr lang="en-US" altLang="en-US" sz="3200" smtClean="0"/>
              <a:t>Technologies</a:t>
            </a:r>
          </a:p>
        </p:txBody>
      </p:sp>
      <p:sp>
        <p:nvSpPr>
          <p:cNvPr id="21507" name="Rectangle 3"/>
          <p:cNvSpPr>
            <a:spLocks noChangeArrowheads="1"/>
          </p:cNvSpPr>
          <p:nvPr/>
        </p:nvSpPr>
        <p:spPr bwMode="auto">
          <a:xfrm>
            <a:off x="825500" y="1333500"/>
            <a:ext cx="6030049" cy="367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dirty="0"/>
              <a:t>Bipolar (</a:t>
            </a:r>
            <a:r>
              <a:rPr lang="en-US" altLang="en-US" sz="2400" dirty="0" err="1"/>
              <a:t>SiGe</a:t>
            </a:r>
            <a:r>
              <a:rPr lang="en-US" altLang="en-US" sz="2400" dirty="0"/>
              <a:t>)</a:t>
            </a:r>
          </a:p>
          <a:p>
            <a:pPr eaLnBrk="1" hangingPunct="1">
              <a:lnSpc>
                <a:spcPct val="90000"/>
              </a:lnSpc>
              <a:buFontTx/>
              <a:buNone/>
            </a:pPr>
            <a:r>
              <a:rPr lang="en-US" altLang="en-US" sz="2400" dirty="0"/>
              <a:t>NMOS</a:t>
            </a:r>
          </a:p>
          <a:p>
            <a:pPr eaLnBrk="1" hangingPunct="1">
              <a:lnSpc>
                <a:spcPct val="90000"/>
              </a:lnSpc>
              <a:buFontTx/>
              <a:buNone/>
            </a:pPr>
            <a:r>
              <a:rPr lang="en-US" altLang="en-US" sz="2400" dirty="0" smtClean="0"/>
              <a:t>CMOS           * Main Focus of EE222</a:t>
            </a:r>
            <a:endParaRPr lang="en-US" altLang="en-US" sz="2400" dirty="0"/>
          </a:p>
          <a:p>
            <a:pPr eaLnBrk="1" hangingPunct="1">
              <a:lnSpc>
                <a:spcPct val="90000"/>
              </a:lnSpc>
              <a:buFontTx/>
              <a:buNone/>
            </a:pPr>
            <a:r>
              <a:rPr lang="en-US" altLang="en-US" sz="2400" dirty="0"/>
              <a:t>GaAs</a:t>
            </a:r>
          </a:p>
          <a:p>
            <a:pPr eaLnBrk="1" hangingPunct="1">
              <a:lnSpc>
                <a:spcPct val="90000"/>
              </a:lnSpc>
              <a:buFontTx/>
              <a:buNone/>
            </a:pPr>
            <a:r>
              <a:rPr lang="en-US" altLang="en-US" sz="2400" dirty="0" err="1" smtClean="0"/>
              <a:t>FinFET</a:t>
            </a:r>
            <a:r>
              <a:rPr lang="en-US" altLang="en-US" sz="2400" dirty="0" smtClean="0"/>
              <a:t> (Used for Deep Submicron CMOS)</a:t>
            </a:r>
            <a:endParaRPr lang="en-US" altLang="en-US" sz="2400" dirty="0"/>
          </a:p>
          <a:p>
            <a:pPr eaLnBrk="1" hangingPunct="1">
              <a:lnSpc>
                <a:spcPct val="90000"/>
              </a:lnSpc>
              <a:buFontTx/>
              <a:buNone/>
            </a:pPr>
            <a:r>
              <a:rPr lang="en-US" altLang="en-US" sz="2400" dirty="0" err="1"/>
              <a:t>ModFET</a:t>
            </a:r>
            <a:endParaRPr lang="en-US" altLang="en-US" sz="2400" dirty="0"/>
          </a:p>
          <a:p>
            <a:pPr eaLnBrk="1" hangingPunct="1">
              <a:lnSpc>
                <a:spcPct val="90000"/>
              </a:lnSpc>
              <a:buFontTx/>
              <a:buNone/>
            </a:pPr>
            <a:r>
              <a:rPr lang="en-US" altLang="en-US" sz="2400" dirty="0"/>
              <a:t>HEMT</a:t>
            </a:r>
          </a:p>
          <a:p>
            <a:pPr eaLnBrk="1" hangingPunct="1">
              <a:lnSpc>
                <a:spcPct val="90000"/>
              </a:lnSpc>
              <a:buFontTx/>
              <a:buNone/>
            </a:pPr>
            <a:r>
              <a:rPr lang="en-US" altLang="en-US" sz="2400" dirty="0" smtClean="0"/>
              <a:t>Superconductor </a:t>
            </a:r>
            <a:r>
              <a:rPr lang="en-US" altLang="en-US" sz="2400" dirty="0"/>
              <a:t>(Josephson Junctions)</a:t>
            </a:r>
          </a:p>
          <a:p>
            <a:pPr eaLnBrk="1" hangingPunct="1">
              <a:lnSpc>
                <a:spcPct val="90000"/>
              </a:lnSpc>
              <a:buFontTx/>
              <a:buNone/>
            </a:pPr>
            <a:r>
              <a:rPr lang="en-US" altLang="en-US" sz="2400" dirty="0"/>
              <a:t>Others</a:t>
            </a:r>
          </a:p>
        </p:txBody>
      </p:sp>
      <p:sp>
        <p:nvSpPr>
          <p:cNvPr id="21508" name="Rectangle 4"/>
          <p:cNvSpPr>
            <a:spLocks noChangeArrowheads="1"/>
          </p:cNvSpPr>
          <p:nvPr/>
        </p:nvSpPr>
        <p:spPr bwMode="auto">
          <a:xfrm>
            <a:off x="101600" y="5213350"/>
            <a:ext cx="8850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3429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Focus of this class is on studying </a:t>
            </a:r>
          </a:p>
          <a:p>
            <a:pPr lvl="1">
              <a:spcBef>
                <a:spcPct val="0"/>
              </a:spcBef>
              <a:buFont typeface="Times" panose="02020603050405020304" pitchFamily="18" charset="0"/>
              <a:buChar char="–"/>
            </a:pPr>
            <a:r>
              <a:rPr lang="en-US" altLang="en-US" sz="2400"/>
              <a:t>How circuit level parameters interact with technology</a:t>
            </a:r>
          </a:p>
          <a:p>
            <a:pPr lvl="1">
              <a:spcBef>
                <a:spcPct val="0"/>
              </a:spcBef>
              <a:buFont typeface="Times" panose="02020603050405020304" pitchFamily="18" charset="0"/>
              <a:buChar char="–"/>
            </a:pPr>
            <a:r>
              <a:rPr lang="en-US" altLang="en-US" sz="2400"/>
              <a:t>Systems level issues and how overall performance is affected</a:t>
            </a:r>
          </a:p>
        </p:txBody>
      </p:sp>
      <p:sp>
        <p:nvSpPr>
          <p:cNvPr id="21509" name="Line 6"/>
          <p:cNvSpPr>
            <a:spLocks noChangeShapeType="1"/>
          </p:cNvSpPr>
          <p:nvPr/>
        </p:nvSpPr>
        <p:spPr bwMode="auto">
          <a:xfrm rot="10800000">
            <a:off x="2197100" y="2336800"/>
            <a:ext cx="457200" cy="0"/>
          </a:xfrm>
          <a:prstGeom prst="line">
            <a:avLst/>
          </a:prstGeom>
          <a:noFill/>
          <a:ln w="1905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7"/>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52400"/>
            <a:ext cx="9144000" cy="876300"/>
          </a:xfrm>
        </p:spPr>
        <p:txBody>
          <a:bodyPr/>
          <a:lstStyle/>
          <a:p>
            <a:pPr eaLnBrk="1" hangingPunct="1"/>
            <a:r>
              <a:rPr lang="en-US" altLang="en-US" sz="3200" smtClean="0"/>
              <a:t>Integrated Circuit Technologies – Tradeoffs</a:t>
            </a:r>
            <a:endParaRPr lang="en-US" altLang="en-US" sz="3200" smtClean="0">
              <a:solidFill>
                <a:schemeClr val="tx1"/>
              </a:solidFill>
            </a:endParaRPr>
          </a:p>
        </p:txBody>
      </p:sp>
      <p:sp>
        <p:nvSpPr>
          <p:cNvPr id="23555" name="Line 18"/>
          <p:cNvSpPr>
            <a:spLocks noChangeShapeType="1"/>
          </p:cNvSpPr>
          <p:nvPr/>
        </p:nvSpPr>
        <p:spPr bwMode="auto">
          <a:xfrm>
            <a:off x="0" y="609600"/>
            <a:ext cx="91440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6" name="TextBox 23"/>
          <p:cNvSpPr txBox="1">
            <a:spLocks noChangeArrowheads="1"/>
          </p:cNvSpPr>
          <p:nvPr/>
        </p:nvSpPr>
        <p:spPr bwMode="auto">
          <a:xfrm>
            <a:off x="0" y="927100"/>
            <a:ext cx="9105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marL="2286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800">
                <a:ea typeface="ＭＳ Ｐゴシック" panose="020B0600070205080204" pitchFamily="34" charset="-128"/>
              </a:rPr>
              <a:t> Bipolar and NMOS are older technologies</a:t>
            </a:r>
          </a:p>
          <a:p>
            <a:pPr>
              <a:spcBef>
                <a:spcPct val="0"/>
              </a:spcBef>
              <a:buFontTx/>
              <a:buNone/>
            </a:pPr>
            <a:r>
              <a:rPr lang="en-US" altLang="en-US" sz="1800">
                <a:ea typeface="ＭＳ Ｐゴシック" panose="020B0600070205080204" pitchFamily="34" charset="-128"/>
              </a:rPr>
              <a:t>     - Many circuit design approaches are directly relatable to BiCMOS, GaAs, and CMOS</a:t>
            </a:r>
          </a:p>
          <a:p>
            <a:pPr>
              <a:spcBef>
                <a:spcPct val="0"/>
              </a:spcBef>
              <a:buFontTx/>
              <a:buNone/>
            </a:pPr>
            <a:endParaRPr lang="en-US" altLang="en-US" sz="800">
              <a:ea typeface="ＭＳ Ｐゴシック" panose="020B0600070205080204" pitchFamily="34" charset="-128"/>
            </a:endParaRPr>
          </a:p>
          <a:p>
            <a:pPr>
              <a:spcBef>
                <a:spcPct val="0"/>
              </a:spcBef>
            </a:pPr>
            <a:r>
              <a:rPr lang="en-US" altLang="en-US" sz="1800">
                <a:ea typeface="ＭＳ Ｐゴシック" panose="020B0600070205080204" pitchFamily="34" charset="-128"/>
              </a:rPr>
              <a:t>  Different technologies lean toward different applications</a:t>
            </a:r>
          </a:p>
        </p:txBody>
      </p:sp>
      <p:sp>
        <p:nvSpPr>
          <p:cNvPr id="23557" name="TextBox 24"/>
          <p:cNvSpPr txBox="1">
            <a:spLocks noChangeArrowheads="1"/>
          </p:cNvSpPr>
          <p:nvPr/>
        </p:nvSpPr>
        <p:spPr bwMode="auto">
          <a:xfrm>
            <a:off x="0" y="2108200"/>
            <a:ext cx="9144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14400" indent="-279400">
              <a:spcBef>
                <a:spcPct val="20000"/>
              </a:spcBef>
              <a:buChar char="•"/>
              <a:defRPr sz="3200">
                <a:solidFill>
                  <a:schemeClr val="tx1"/>
                </a:solidFill>
                <a:latin typeface="Arial" panose="020B0604020202020204" pitchFamily="34" charset="0"/>
              </a:defRPr>
            </a:lvl1pPr>
            <a:lvl2pPr marL="1485900" indent="-2794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ea typeface="ＭＳ Ｐゴシック" panose="020B0600070205080204" pitchFamily="34" charset="-128"/>
              </a:rPr>
              <a:t>NMOS </a:t>
            </a:r>
            <a:r>
              <a:rPr lang="en-US" altLang="en-US" sz="1800">
                <a:ea typeface="ＭＳ Ｐゴシック" panose="020B0600070205080204" pitchFamily="34" charset="-128"/>
                <a:sym typeface="Symbol" panose="05050102010706020507" pitchFamily="18" charset="2"/>
              </a:rPr>
              <a:t> high density, medium speed, and medium power</a:t>
            </a:r>
          </a:p>
          <a:p>
            <a:pPr>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 Replaced by CMOS, which is NMOS and PMOS</a:t>
            </a:r>
          </a:p>
          <a:p>
            <a:pPr>
              <a:spcBef>
                <a:spcPct val="0"/>
              </a:spcBef>
              <a:buFontTx/>
              <a:buNone/>
            </a:pPr>
            <a:endParaRPr lang="en-US" altLang="en-US" sz="1800">
              <a:ea typeface="ＭＳ Ｐゴシック" panose="020B0600070205080204" pitchFamily="34" charset="-128"/>
              <a:sym typeface="Symbol" panose="05050102010706020507" pitchFamily="18" charset="2"/>
            </a:endParaRPr>
          </a:p>
          <a:p>
            <a:pPr>
              <a:spcBef>
                <a:spcPct val="0"/>
              </a:spcBef>
              <a:buFontTx/>
              <a:buNone/>
            </a:pPr>
            <a:r>
              <a:rPr lang="en-US" altLang="en-US" sz="1800">
                <a:ea typeface="ＭＳ Ｐゴシック" panose="020B0600070205080204" pitchFamily="34" charset="-128"/>
                <a:sym typeface="Symbol" panose="05050102010706020507" pitchFamily="18" charset="2"/>
              </a:rPr>
              <a:t>CMOS  high density, medium speed, and very low power (8 to 12 masks)</a:t>
            </a:r>
          </a:p>
          <a:p>
            <a:pPr>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Very high density – digital VLSI – </a:t>
            </a:r>
            <a:r>
              <a:rPr lang="en-US" altLang="en-US" sz="1800" u="sng">
                <a:ea typeface="ＭＳ Ｐゴシック" panose="020B0600070205080204" pitchFamily="34" charset="-128"/>
              </a:rPr>
              <a:t>dominates</a:t>
            </a:r>
            <a:r>
              <a:rPr lang="en-US" altLang="en-US" sz="1800">
                <a:ea typeface="ＭＳ Ｐゴシック" panose="020B0600070205080204" pitchFamily="34" charset="-128"/>
              </a:rPr>
              <a:t> </a:t>
            </a:r>
            <a:r>
              <a:rPr lang="en-US" altLang="en-US" sz="1800">
                <a:ea typeface="ＭＳ Ｐゴシック" panose="020B0600070205080204" pitchFamily="34" charset="-128"/>
                <a:sym typeface="Symbol" panose="05050102010706020507" pitchFamily="18" charset="2"/>
              </a:rPr>
              <a:t>technology (1985 to today)</a:t>
            </a:r>
          </a:p>
          <a:p>
            <a:pPr lvl="1">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Some specialized analog functions</a:t>
            </a:r>
          </a:p>
          <a:p>
            <a:pPr lvl="1">
              <a:spcBef>
                <a:spcPct val="0"/>
              </a:spcBef>
              <a:buFontTx/>
              <a:buNone/>
            </a:pPr>
            <a:endParaRPr lang="en-US" altLang="en-US" sz="1800">
              <a:ea typeface="ＭＳ Ｐゴシック" panose="020B0600070205080204" pitchFamily="34" charset="-128"/>
              <a:sym typeface="Symbol" panose="05050102010706020507" pitchFamily="18" charset="2"/>
            </a:endParaRPr>
          </a:p>
          <a:p>
            <a:pPr>
              <a:spcBef>
                <a:spcPct val="0"/>
              </a:spcBef>
              <a:buFontTx/>
              <a:buNone/>
            </a:pPr>
            <a:r>
              <a:rPr lang="en-US" altLang="en-US" sz="1800">
                <a:ea typeface="ＭＳ Ｐゴシック" panose="020B0600070205080204" pitchFamily="34" charset="-128"/>
                <a:sym typeface="Symbol" panose="05050102010706020507" pitchFamily="18" charset="2"/>
              </a:rPr>
              <a:t>GaAs  very high speed and high power ( low density)</a:t>
            </a:r>
          </a:p>
          <a:p>
            <a:pPr lvl="1">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Very high speed digital and analog microwave</a:t>
            </a:r>
          </a:p>
          <a:p>
            <a:pPr lvl="1">
              <a:spcBef>
                <a:spcPct val="0"/>
              </a:spcBef>
              <a:buFontTx/>
              <a:buNone/>
            </a:pPr>
            <a:endParaRPr lang="en-US" altLang="en-US" sz="1800">
              <a:ea typeface="ＭＳ Ｐゴシック" panose="020B0600070205080204" pitchFamily="34" charset="-128"/>
              <a:sym typeface="Symbol" panose="05050102010706020507" pitchFamily="18" charset="2"/>
            </a:endParaRPr>
          </a:p>
          <a:p>
            <a:pPr>
              <a:spcBef>
                <a:spcPct val="0"/>
              </a:spcBef>
              <a:buFontTx/>
              <a:buNone/>
            </a:pPr>
            <a:r>
              <a:rPr lang="en-US" altLang="en-US" sz="1800">
                <a:ea typeface="ＭＳ Ｐゴシック" panose="020B0600070205080204" pitchFamily="34" charset="-128"/>
                <a:sym typeface="Symbol" panose="05050102010706020507" pitchFamily="18" charset="2"/>
              </a:rPr>
              <a:t>Bipolar  high speed and high power ( low density)</a:t>
            </a:r>
          </a:p>
          <a:p>
            <a:pPr lvl="1">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Dominant in the 1970’s (6 to 10 masks)</a:t>
            </a:r>
          </a:p>
          <a:p>
            <a:pPr lvl="1">
              <a:spcBef>
                <a:spcPct val="0"/>
              </a:spcBef>
              <a:buFontTx/>
              <a:buNone/>
            </a:pPr>
            <a:endParaRPr lang="en-US" altLang="en-US" sz="1800">
              <a:ea typeface="ＭＳ Ｐゴシック" panose="020B0600070205080204" pitchFamily="34" charset="-128"/>
              <a:sym typeface="Symbol" panose="05050102010706020507" pitchFamily="18" charset="2"/>
            </a:endParaRPr>
          </a:p>
          <a:p>
            <a:pPr>
              <a:spcBef>
                <a:spcPct val="0"/>
              </a:spcBef>
              <a:buFontTx/>
              <a:buNone/>
            </a:pPr>
            <a:r>
              <a:rPr lang="en-US" altLang="en-US" sz="1800">
                <a:ea typeface="ＭＳ Ｐゴシック" panose="020B0600070205080204" pitchFamily="34" charset="-128"/>
                <a:sym typeface="Symbol" panose="05050102010706020507" pitchFamily="18" charset="2"/>
              </a:rPr>
              <a:t>BiCMOS  high density, high speed, medium power </a:t>
            </a:r>
          </a:p>
          <a:p>
            <a:pPr lvl="1">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Mixed-signal (analog and digital) high speed circuits</a:t>
            </a:r>
          </a:p>
          <a:p>
            <a:pPr lvl="1">
              <a:spcBef>
                <a:spcPct val="0"/>
              </a:spcBef>
              <a:buFont typeface="Lucida Grande" pitchFamily="35" charset="0"/>
              <a:buChar char="→"/>
            </a:pPr>
            <a:r>
              <a:rPr lang="en-US" altLang="en-US" sz="1800">
                <a:ea typeface="ＭＳ Ｐゴシック" panose="020B0600070205080204" pitchFamily="34" charset="-128"/>
                <a:sym typeface="Symbol" panose="05050102010706020507" pitchFamily="18" charset="2"/>
              </a:rPr>
              <a:t>Best of both worlds with added cost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9144000" cy="914400"/>
          </a:xfrm>
        </p:spPr>
        <p:txBody>
          <a:bodyPr/>
          <a:lstStyle/>
          <a:p>
            <a:pPr eaLnBrk="1" hangingPunct="1"/>
            <a:r>
              <a:rPr lang="en-US" altLang="en-US" sz="3200" dirty="0" smtClean="0"/>
              <a:t>Digital Technologies – </a:t>
            </a:r>
            <a:r>
              <a:rPr lang="en-US" altLang="en-US" sz="3200" dirty="0" err="1" smtClean="0"/>
              <a:t>Speed.Power</a:t>
            </a:r>
            <a:r>
              <a:rPr lang="en-US" altLang="en-US" sz="3200" dirty="0" smtClean="0"/>
              <a:t> Product</a:t>
            </a:r>
          </a:p>
        </p:txBody>
      </p:sp>
      <p:sp>
        <p:nvSpPr>
          <p:cNvPr id="24579" name="TextBox 51"/>
          <p:cNvSpPr txBox="1">
            <a:spLocks noChangeArrowheads="1"/>
          </p:cNvSpPr>
          <p:nvPr/>
        </p:nvSpPr>
        <p:spPr bwMode="auto">
          <a:xfrm>
            <a:off x="1371600" y="62118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400">
                <a:ea typeface="ＭＳ Ｐゴシック" panose="020B0600070205080204" pitchFamily="34" charset="-128"/>
              </a:rPr>
              <a:t> Speed-Power Product</a:t>
            </a:r>
          </a:p>
          <a:p>
            <a:pPr>
              <a:spcBef>
                <a:spcPct val="0"/>
              </a:spcBef>
              <a:buFontTx/>
              <a:buNone/>
            </a:pPr>
            <a:endParaRPr lang="en-US" altLang="en-US" sz="800">
              <a:ea typeface="ＭＳ Ｐゴシック" panose="020B0600070205080204" pitchFamily="34" charset="-128"/>
            </a:endParaRPr>
          </a:p>
          <a:p>
            <a:pPr>
              <a:spcBef>
                <a:spcPct val="0"/>
              </a:spcBef>
              <a:buFontTx/>
              <a:buNone/>
            </a:pPr>
            <a:r>
              <a:rPr lang="en-US" altLang="en-US" sz="1400">
                <a:ea typeface="ＭＳ Ｐゴシック" panose="020B0600070205080204" pitchFamily="34" charset="-128"/>
              </a:rPr>
              <a:t>       - Useful figure of merit to describe a technology</a:t>
            </a:r>
          </a:p>
        </p:txBody>
      </p:sp>
      <p:sp>
        <p:nvSpPr>
          <p:cNvPr id="24580" name="Line 5"/>
          <p:cNvSpPr>
            <a:spLocks noChangeShapeType="1"/>
          </p:cNvSpPr>
          <p:nvPr/>
        </p:nvSpPr>
        <p:spPr bwMode="auto">
          <a:xfrm>
            <a:off x="0" y="901700"/>
            <a:ext cx="91440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24581" name="Group 33"/>
          <p:cNvGrpSpPr>
            <a:grpSpLocks/>
          </p:cNvGrpSpPr>
          <p:nvPr/>
        </p:nvGrpSpPr>
        <p:grpSpPr bwMode="auto">
          <a:xfrm>
            <a:off x="50800" y="828675"/>
            <a:ext cx="8801100" cy="5432425"/>
            <a:chOff x="1524000" y="989013"/>
            <a:chExt cx="7175500" cy="5481637"/>
          </a:xfrm>
        </p:grpSpPr>
        <p:sp>
          <p:nvSpPr>
            <p:cNvPr id="24582" name="Rectangle 1065"/>
            <p:cNvSpPr>
              <a:spLocks noChangeArrowheads="1"/>
            </p:cNvSpPr>
            <p:nvPr/>
          </p:nvSpPr>
          <p:spPr bwMode="auto">
            <a:xfrm>
              <a:off x="1524000" y="1257300"/>
              <a:ext cx="784225" cy="34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ea typeface="ＭＳ Ｐゴシック" panose="020B0600070205080204" pitchFamily="34" charset="-128"/>
                </a:rPr>
                <a:t>Speed</a:t>
              </a:r>
            </a:p>
            <a:p>
              <a:pPr algn="ctr">
                <a:spcBef>
                  <a:spcPct val="0"/>
                </a:spcBef>
                <a:buFontTx/>
                <a:buNone/>
              </a:pPr>
              <a:r>
                <a:rPr lang="en-US" altLang="en-US" sz="1100" b="1">
                  <a:ea typeface="ＭＳ Ｐゴシック" panose="020B0600070205080204" pitchFamily="34" charset="-128"/>
                </a:rPr>
                <a:t>(time)</a:t>
              </a:r>
            </a:p>
          </p:txBody>
        </p:sp>
        <p:sp>
          <p:nvSpPr>
            <p:cNvPr id="24583" name="Oval 36" descr="Wide downward diagonal"/>
            <p:cNvSpPr>
              <a:spLocks noChangeArrowheads="1"/>
            </p:cNvSpPr>
            <p:nvPr/>
          </p:nvSpPr>
          <p:spPr bwMode="auto">
            <a:xfrm>
              <a:off x="5181600" y="3733800"/>
              <a:ext cx="1524000" cy="1552575"/>
            </a:xfrm>
            <a:prstGeom prst="ellipse">
              <a:avLst/>
            </a:prstGeom>
            <a:blipFill dpi="0" rotWithShape="0">
              <a:blip r:embed="rId2"/>
              <a:srcRect/>
              <a:tile tx="0" ty="0" sx="100000" sy="100000" flip="none" algn="tl"/>
            </a:blipFill>
            <a:ln w="19050">
              <a:solidFill>
                <a:schemeClr val="tx1"/>
              </a:solidFill>
              <a:round/>
              <a:headEnd type="none" w="sm" len="sm"/>
              <a:tailEnd type="none" w="sm" len="sm"/>
            </a:ln>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584" name="Oval 31" descr="Wide upward diagonal"/>
            <p:cNvSpPr>
              <a:spLocks noChangeArrowheads="1"/>
            </p:cNvSpPr>
            <p:nvPr/>
          </p:nvSpPr>
          <p:spPr bwMode="auto">
            <a:xfrm>
              <a:off x="2362200" y="3348038"/>
              <a:ext cx="3413125" cy="2138362"/>
            </a:xfrm>
            <a:prstGeom prst="ellipse">
              <a:avLst/>
            </a:prstGeom>
            <a:blipFill dpi="0" rotWithShape="0">
              <a:blip r:embed="rId3"/>
              <a:srcRect/>
              <a:tile tx="0" ty="0" sx="100000" sy="100000" flip="none" algn="tl"/>
            </a:blipFill>
            <a:ln w="19050">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900">
                <a:ea typeface="ＭＳ Ｐゴシック" panose="020B0600070205080204" pitchFamily="34" charset="-128"/>
              </a:endParaRPr>
            </a:p>
          </p:txBody>
        </p:sp>
        <p:sp>
          <p:nvSpPr>
            <p:cNvPr id="24585" name="Line 1054"/>
            <p:cNvSpPr>
              <a:spLocks noChangeShapeType="1"/>
            </p:cNvSpPr>
            <p:nvPr/>
          </p:nvSpPr>
          <p:spPr bwMode="auto">
            <a:xfrm>
              <a:off x="1917700" y="6181725"/>
              <a:ext cx="67818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4586" name="Line 1055"/>
            <p:cNvSpPr>
              <a:spLocks noChangeShapeType="1"/>
            </p:cNvSpPr>
            <p:nvPr/>
          </p:nvSpPr>
          <p:spPr bwMode="auto">
            <a:xfrm>
              <a:off x="2254250" y="1257300"/>
              <a:ext cx="0" cy="52133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4587" name="Rectangle 1070"/>
            <p:cNvSpPr>
              <a:spLocks noChangeArrowheads="1"/>
            </p:cNvSpPr>
            <p:nvPr/>
          </p:nvSpPr>
          <p:spPr bwMode="auto">
            <a:xfrm>
              <a:off x="8315615" y="6197600"/>
              <a:ext cx="373531" cy="17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b="1">
                  <a:latin typeface="Calibri" panose="020F0502020204030204" pitchFamily="34" charset="0"/>
                  <a:ea typeface="ＭＳ Ｐゴシック" panose="020B0600070205080204" pitchFamily="34" charset="-128"/>
                </a:rPr>
                <a:t>Power</a:t>
              </a:r>
              <a:endParaRPr lang="en-US" altLang="en-US" sz="1100" b="1" baseline="-25000">
                <a:latin typeface="Calibri" panose="020F0502020204030204" pitchFamily="34" charset="0"/>
                <a:ea typeface="ＭＳ Ｐゴシック" panose="020B0600070205080204" pitchFamily="34" charset="-128"/>
              </a:endParaRPr>
            </a:p>
          </p:txBody>
        </p:sp>
        <p:grpSp>
          <p:nvGrpSpPr>
            <p:cNvPr id="24588" name="Group 31"/>
            <p:cNvGrpSpPr>
              <a:grpSpLocks/>
            </p:cNvGrpSpPr>
            <p:nvPr/>
          </p:nvGrpSpPr>
          <p:grpSpPr bwMode="auto">
            <a:xfrm>
              <a:off x="2298700" y="5740400"/>
              <a:ext cx="685800" cy="563563"/>
              <a:chOff x="4909015" y="2868728"/>
              <a:chExt cx="685818" cy="563421"/>
            </a:xfrm>
          </p:grpSpPr>
          <p:sp>
            <p:nvSpPr>
              <p:cNvPr id="24606" name="Line 1069"/>
              <p:cNvSpPr>
                <a:spLocks noChangeShapeType="1"/>
              </p:cNvSpPr>
              <p:nvPr/>
            </p:nvSpPr>
            <p:spPr bwMode="auto">
              <a:xfrm rot="19800000" flipH="1">
                <a:off x="5545631" y="3303588"/>
                <a:ext cx="49202" cy="1285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lIns="0" tIns="0" rIns="0" bIns="0" anchor="ctr"/>
              <a:lstStyle/>
              <a:p>
                <a:endParaRPr lang="en-US"/>
              </a:p>
            </p:txBody>
          </p:sp>
          <p:sp>
            <p:nvSpPr>
              <p:cNvPr id="24607" name="Rectangle 1073"/>
              <p:cNvSpPr>
                <a:spLocks noChangeArrowheads="1"/>
              </p:cNvSpPr>
              <p:nvPr/>
            </p:nvSpPr>
            <p:spPr bwMode="auto">
              <a:xfrm>
                <a:off x="5109030" y="2868728"/>
                <a:ext cx="266256" cy="15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b="1">
                    <a:latin typeface="Calibri" panose="020F0502020204030204" pitchFamily="34" charset="0"/>
                    <a:ea typeface="ＭＳ Ｐゴシック" panose="020B0600070205080204" pitchFamily="34" charset="-128"/>
                  </a:rPr>
                  <a:t>good</a:t>
                </a:r>
              </a:p>
            </p:txBody>
          </p:sp>
          <p:cxnSp>
            <p:nvCxnSpPr>
              <p:cNvPr id="24608" name="Straight Connector 21"/>
              <p:cNvCxnSpPr>
                <a:cxnSpLocks noChangeShapeType="1"/>
              </p:cNvCxnSpPr>
              <p:nvPr/>
            </p:nvCxnSpPr>
            <p:spPr bwMode="auto">
              <a:xfrm rot="10800000" flipV="1">
                <a:off x="4909015" y="3071875"/>
                <a:ext cx="184633" cy="172975"/>
              </a:xfrm>
              <a:prstGeom prst="line">
                <a:avLst/>
              </a:prstGeom>
              <a:noFill/>
              <a:ln w="9525">
                <a:solidFill>
                  <a:schemeClr val="tx1"/>
                </a:solidFill>
                <a:round/>
                <a:headEnd type="none" w="sm" len="sm"/>
                <a:tailEnd type="arrow" w="sm" len="sm"/>
              </a:ln>
              <a:extLst>
                <a:ext uri="{909E8E84-426E-40DD-AFC4-6F175D3DCCD1}">
                  <a14:hiddenFill xmlns:a14="http://schemas.microsoft.com/office/drawing/2010/main">
                    <a:noFill/>
                  </a14:hiddenFill>
                </a:ext>
              </a:extLst>
            </p:spPr>
          </p:cxnSp>
        </p:grpSp>
        <p:sp>
          <p:nvSpPr>
            <p:cNvPr id="24589" name="Oval 28"/>
            <p:cNvSpPr>
              <a:spLocks noChangeArrowheads="1"/>
            </p:cNvSpPr>
            <p:nvPr/>
          </p:nvSpPr>
          <p:spPr bwMode="auto">
            <a:xfrm>
              <a:off x="7620000" y="5632450"/>
              <a:ext cx="762000" cy="374650"/>
            </a:xfrm>
            <a:prstGeom prst="ellipse">
              <a:avLst/>
            </a:prstGeom>
            <a:blipFill dpi="0" rotWithShape="1">
              <a:blip r:embed="rId4"/>
              <a:srcRect/>
              <a:stretch>
                <a:fillRect/>
              </a:stretch>
            </a:blipFill>
            <a:ln w="25400">
              <a:solidFill>
                <a:schemeClr val="tx1"/>
              </a:solidFill>
              <a:round/>
              <a:headEnd type="none" w="sm" len="sm"/>
              <a:tailEnd type="none" w="sm" len="sm"/>
            </a:ln>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590" name="Oval 29"/>
            <p:cNvSpPr>
              <a:spLocks noChangeArrowheads="1"/>
            </p:cNvSpPr>
            <p:nvPr/>
          </p:nvSpPr>
          <p:spPr bwMode="auto">
            <a:xfrm>
              <a:off x="7696200" y="4946650"/>
              <a:ext cx="609600" cy="609600"/>
            </a:xfrm>
            <a:prstGeom prst="ellipse">
              <a:avLst/>
            </a:prstGeom>
            <a:blipFill dpi="0" rotWithShape="1">
              <a:blip r:embed="rId5"/>
              <a:srcRect/>
              <a:stretch>
                <a:fillRect/>
              </a:stretch>
            </a:blipFill>
            <a:ln w="25400">
              <a:solidFill>
                <a:schemeClr val="tx1"/>
              </a:solidFill>
              <a:round/>
              <a:headEnd type="none" w="sm" len="sm"/>
              <a:tailEnd type="none" w="sm" len="sm"/>
            </a:ln>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591" name="Oval 35"/>
            <p:cNvSpPr>
              <a:spLocks noChangeArrowheads="1"/>
            </p:cNvSpPr>
            <p:nvPr/>
          </p:nvSpPr>
          <p:spPr bwMode="auto">
            <a:xfrm>
              <a:off x="4495800" y="2400300"/>
              <a:ext cx="609600" cy="609600"/>
            </a:xfrm>
            <a:prstGeom prst="ellipse">
              <a:avLst/>
            </a:prstGeom>
            <a:blipFill dpi="0" rotWithShape="1">
              <a:blip r:embed="rId6"/>
              <a:srcRect/>
              <a:stretch>
                <a:fillRect/>
              </a:stretch>
            </a:blipFill>
            <a:ln w="25400">
              <a:solidFill>
                <a:schemeClr val="tx1"/>
              </a:solidFill>
              <a:round/>
              <a:headEnd type="none" w="sm" len="sm"/>
              <a:tailEnd type="none" w="sm" len="sm"/>
            </a:ln>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800" b="1">
                <a:ea typeface="ＭＳ Ｐゴシック" panose="020B0600070205080204" pitchFamily="34" charset="-128"/>
              </a:endParaRPr>
            </a:p>
          </p:txBody>
        </p:sp>
        <p:sp>
          <p:nvSpPr>
            <p:cNvPr id="24592" name="TextBox 39"/>
            <p:cNvSpPr txBox="1">
              <a:spLocks noChangeArrowheads="1"/>
            </p:cNvSpPr>
            <p:nvPr/>
          </p:nvSpPr>
          <p:spPr bwMode="auto">
            <a:xfrm>
              <a:off x="4546600" y="2590800"/>
              <a:ext cx="339880" cy="139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PMOS</a:t>
              </a:r>
            </a:p>
          </p:txBody>
        </p:sp>
        <p:sp>
          <p:nvSpPr>
            <p:cNvPr id="24593" name="TextBox 40"/>
            <p:cNvSpPr txBox="1">
              <a:spLocks noChangeArrowheads="1"/>
            </p:cNvSpPr>
            <p:nvPr/>
          </p:nvSpPr>
          <p:spPr bwMode="auto">
            <a:xfrm>
              <a:off x="1930400" y="989013"/>
              <a:ext cx="0"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594" name="TextBox 42"/>
            <p:cNvSpPr txBox="1">
              <a:spLocks noChangeArrowheads="1"/>
            </p:cNvSpPr>
            <p:nvPr/>
          </p:nvSpPr>
          <p:spPr bwMode="auto">
            <a:xfrm>
              <a:off x="7856538" y="5178425"/>
              <a:ext cx="301626" cy="1397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GaAs</a:t>
              </a:r>
            </a:p>
          </p:txBody>
        </p:sp>
        <p:sp>
          <p:nvSpPr>
            <p:cNvPr id="24595" name="TextBox 44"/>
            <p:cNvSpPr txBox="1">
              <a:spLocks noChangeArrowheads="1"/>
            </p:cNvSpPr>
            <p:nvPr/>
          </p:nvSpPr>
          <p:spPr bwMode="auto">
            <a:xfrm>
              <a:off x="7861300" y="5748338"/>
              <a:ext cx="312738" cy="1397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a:ea typeface="ＭＳ Ｐゴシック" panose="020B0600070205080204" pitchFamily="34" charset="-128"/>
                </a:rPr>
                <a:t>HBT</a:t>
              </a:r>
            </a:p>
          </p:txBody>
        </p:sp>
        <p:sp>
          <p:nvSpPr>
            <p:cNvPr id="24596" name="TextBox 45"/>
            <p:cNvSpPr txBox="1">
              <a:spLocks noChangeArrowheads="1"/>
            </p:cNvSpPr>
            <p:nvPr/>
          </p:nvSpPr>
          <p:spPr bwMode="auto">
            <a:xfrm>
              <a:off x="6248400" y="4419600"/>
              <a:ext cx="192360" cy="1242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ea typeface="ＭＳ Ｐゴシック" panose="020B0600070205080204" pitchFamily="34" charset="-128"/>
                </a:rPr>
                <a:t>TTL</a:t>
              </a:r>
            </a:p>
          </p:txBody>
        </p:sp>
        <p:sp>
          <p:nvSpPr>
            <p:cNvPr id="24597" name="TextBox 49"/>
            <p:cNvSpPr txBox="1">
              <a:spLocks noChangeArrowheads="1"/>
            </p:cNvSpPr>
            <p:nvPr/>
          </p:nvSpPr>
          <p:spPr bwMode="auto">
            <a:xfrm>
              <a:off x="7239000" y="2132013"/>
              <a:ext cx="193813" cy="12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ea typeface="ＭＳ Ｐゴシック" panose="020B0600070205080204" pitchFamily="34" charset="-128"/>
                </a:rPr>
                <a:t>Bad</a:t>
              </a:r>
            </a:p>
          </p:txBody>
        </p:sp>
        <p:cxnSp>
          <p:nvCxnSpPr>
            <p:cNvPr id="24598" name="Straight Connector 50"/>
            <p:cNvCxnSpPr>
              <a:cxnSpLocks noChangeShapeType="1"/>
            </p:cNvCxnSpPr>
            <p:nvPr/>
          </p:nvCxnSpPr>
          <p:spPr bwMode="auto">
            <a:xfrm rot="5400000">
              <a:off x="7439025" y="1714500"/>
              <a:ext cx="381000" cy="304800"/>
            </a:xfrm>
            <a:prstGeom prst="line">
              <a:avLst/>
            </a:prstGeom>
            <a:noFill/>
            <a:ln w="9525">
              <a:solidFill>
                <a:schemeClr val="tx1"/>
              </a:solidFill>
              <a:round/>
              <a:headEnd type="arrow" w="sm" len="sm"/>
              <a:tailEnd type="none" w="sm" len="sm"/>
            </a:ln>
            <a:extLst>
              <a:ext uri="{909E8E84-426E-40DD-AFC4-6F175D3DCCD1}">
                <a14:hiddenFill xmlns:a14="http://schemas.microsoft.com/office/drawing/2010/main">
                  <a:noFill/>
                </a14:hiddenFill>
              </a:ext>
            </a:extLst>
          </p:spPr>
        </p:cxnSp>
        <p:sp>
          <p:nvSpPr>
            <p:cNvPr id="24599" name="Oval 7" descr="90%"/>
            <p:cNvSpPr>
              <a:spLocks noChangeArrowheads="1"/>
            </p:cNvSpPr>
            <p:nvPr/>
          </p:nvSpPr>
          <p:spPr bwMode="auto">
            <a:xfrm rot="-361613">
              <a:off x="4610100" y="3348038"/>
              <a:ext cx="1385888" cy="534987"/>
            </a:xfrm>
            <a:prstGeom prst="ellipse">
              <a:avLst/>
            </a:prstGeom>
            <a:blipFill dpi="0" rotWithShape="0">
              <a:blip r:embed="rId7"/>
              <a:srcRect/>
              <a:tile tx="0" ty="0" sx="100000" sy="100000" flip="none" algn="tl"/>
            </a:blipFill>
            <a:ln w="25400">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600" name="Oval 8" descr="Diagonal brick"/>
            <p:cNvSpPr>
              <a:spLocks noChangeArrowheads="1"/>
            </p:cNvSpPr>
            <p:nvPr/>
          </p:nvSpPr>
          <p:spPr bwMode="auto">
            <a:xfrm rot="580359">
              <a:off x="4178300" y="4562475"/>
              <a:ext cx="1854200" cy="560388"/>
            </a:xfrm>
            <a:prstGeom prst="ellipse">
              <a:avLst/>
            </a:prstGeom>
            <a:blipFill dpi="0" rotWithShape="0">
              <a:blip r:embed="rId8"/>
              <a:srcRect/>
              <a:tile tx="0" ty="0" sx="100000" sy="100000" flip="none" algn="tl"/>
            </a:blipFill>
            <a:ln w="25400">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b="1">
                <a:latin typeface="Calibri" panose="020F0502020204030204" pitchFamily="34" charset="0"/>
                <a:ea typeface="ＭＳ Ｐゴシック" panose="020B0600070205080204" pitchFamily="34" charset="-128"/>
              </a:endParaRPr>
            </a:p>
          </p:txBody>
        </p:sp>
        <p:sp>
          <p:nvSpPr>
            <p:cNvPr id="24601" name="TextBox 41"/>
            <p:cNvSpPr txBox="1">
              <a:spLocks noChangeArrowheads="1"/>
            </p:cNvSpPr>
            <p:nvPr/>
          </p:nvSpPr>
          <p:spPr bwMode="auto">
            <a:xfrm>
              <a:off x="6070600" y="4906963"/>
              <a:ext cx="381000" cy="1397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ECL  </a:t>
              </a:r>
            </a:p>
          </p:txBody>
        </p:sp>
        <p:sp>
          <p:nvSpPr>
            <p:cNvPr id="24602" name="TextBox 42"/>
            <p:cNvSpPr txBox="1">
              <a:spLocks noChangeArrowheads="1"/>
            </p:cNvSpPr>
            <p:nvPr/>
          </p:nvSpPr>
          <p:spPr bwMode="auto">
            <a:xfrm>
              <a:off x="3810000" y="3952875"/>
              <a:ext cx="346249" cy="139756"/>
            </a:xfrm>
            <a:prstGeom prst="rect">
              <a:avLst/>
            </a:prstGeom>
            <a:solidFill>
              <a:srgbClr val="FFFFFF"/>
            </a:solidFill>
            <a:ln w="9525">
              <a:solidFill>
                <a:srgbClr val="FFFFFF"/>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CMOS</a:t>
              </a:r>
            </a:p>
          </p:txBody>
        </p:sp>
        <p:sp>
          <p:nvSpPr>
            <p:cNvPr id="24603" name="TextBox 43"/>
            <p:cNvSpPr txBox="1">
              <a:spLocks noChangeArrowheads="1"/>
            </p:cNvSpPr>
            <p:nvPr/>
          </p:nvSpPr>
          <p:spPr bwMode="auto">
            <a:xfrm>
              <a:off x="4895850" y="4730750"/>
              <a:ext cx="461666" cy="139756"/>
            </a:xfrm>
            <a:prstGeom prst="rect">
              <a:avLst/>
            </a:prstGeom>
            <a:solidFill>
              <a:srgbClr val="FFFFFF"/>
            </a:solidFill>
            <a:ln w="9525">
              <a:solidFill>
                <a:srgbClr val="FFFFFF"/>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BiCMOS</a:t>
              </a:r>
            </a:p>
          </p:txBody>
        </p:sp>
        <p:sp>
          <p:nvSpPr>
            <p:cNvPr id="24604" name="TextBox 44"/>
            <p:cNvSpPr txBox="1">
              <a:spLocks noChangeArrowheads="1"/>
            </p:cNvSpPr>
            <p:nvPr/>
          </p:nvSpPr>
          <p:spPr bwMode="auto">
            <a:xfrm>
              <a:off x="5089526" y="3467100"/>
              <a:ext cx="346249" cy="139756"/>
            </a:xfrm>
            <a:prstGeom prst="rect">
              <a:avLst/>
            </a:prstGeom>
            <a:solidFill>
              <a:srgbClr val="FFFFFF"/>
            </a:solidFill>
            <a:ln w="9525">
              <a:solidFill>
                <a:srgbClr val="FFFFFF"/>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NMOS</a:t>
              </a:r>
            </a:p>
          </p:txBody>
        </p:sp>
        <p:sp>
          <p:nvSpPr>
            <p:cNvPr id="24605" name="TextBox 48"/>
            <p:cNvSpPr txBox="1">
              <a:spLocks noChangeArrowheads="1"/>
            </p:cNvSpPr>
            <p:nvPr/>
          </p:nvSpPr>
          <p:spPr bwMode="auto">
            <a:xfrm>
              <a:off x="5803900" y="4038600"/>
              <a:ext cx="397589" cy="139756"/>
            </a:xfrm>
            <a:prstGeom prst="rect">
              <a:avLst/>
            </a:prstGeom>
            <a:solidFill>
              <a:srgbClr val="FFFFFF"/>
            </a:solidFill>
            <a:ln w="9525">
              <a:solidFill>
                <a:srgbClr val="FFFFFF"/>
              </a:solidFill>
              <a:miter lim="800000"/>
              <a:headEnd/>
              <a:tailEnd/>
            </a:ln>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a:ea typeface="ＭＳ Ｐゴシック" panose="020B0600070205080204" pitchFamily="34" charset="-128"/>
                </a:rPr>
                <a:t>Bipolar</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019425" y="2235200"/>
            <a:ext cx="4005263" cy="3584575"/>
          </a:xfrm>
          <a:prstGeom prst="rect">
            <a:avLst/>
          </a:prstGeom>
          <a:solidFill>
            <a:srgbClr val="33CCCC">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5603" name="Line 7"/>
          <p:cNvSpPr>
            <a:spLocks noChangeShapeType="1"/>
          </p:cNvSpPr>
          <p:nvPr/>
        </p:nvSpPr>
        <p:spPr bwMode="auto">
          <a:xfrm flipH="1">
            <a:off x="6469063" y="2111375"/>
            <a:ext cx="147637" cy="542925"/>
          </a:xfrm>
          <a:prstGeom prst="line">
            <a:avLst/>
          </a:prstGeom>
          <a:noFill/>
          <a:ln w="63500">
            <a:solidFill>
              <a:schemeClr val="bg1"/>
            </a:solidFill>
            <a:round/>
            <a:headEnd type="triangle" w="med"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25604" name="Title 1"/>
          <p:cNvSpPr>
            <a:spLocks noGrp="1"/>
          </p:cNvSpPr>
          <p:nvPr>
            <p:ph type="title"/>
          </p:nvPr>
        </p:nvSpPr>
        <p:spPr/>
        <p:txBody>
          <a:bodyPr/>
          <a:lstStyle/>
          <a:p>
            <a:r>
              <a:rPr lang="en-US" altLang="en-US" smtClean="0"/>
              <a:t>A Brief History</a:t>
            </a:r>
          </a:p>
        </p:txBody>
      </p:sp>
      <p:pic>
        <p:nvPicPr>
          <p:cNvPr id="25605" name="Picture 61" descr="ENIAC_Image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63" y="3265488"/>
            <a:ext cx="180181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7" descr="transistor_fir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5" y="4973638"/>
            <a:ext cx="11858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Line 6"/>
          <p:cNvSpPr>
            <a:spLocks noChangeShapeType="1"/>
          </p:cNvSpPr>
          <p:nvPr/>
        </p:nvSpPr>
        <p:spPr bwMode="auto">
          <a:xfrm flipH="1">
            <a:off x="2990850" y="2017713"/>
            <a:ext cx="14288" cy="3859212"/>
          </a:xfrm>
          <a:prstGeom prst="line">
            <a:avLst/>
          </a:prstGeom>
          <a:noFill/>
          <a:ln w="63500">
            <a:solidFill>
              <a:schemeClr val="bg1"/>
            </a:solidFill>
            <a:round/>
            <a:headEnd type="triangle" w="lg"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08" name="Line 7"/>
          <p:cNvSpPr>
            <a:spLocks noChangeShapeType="1"/>
          </p:cNvSpPr>
          <p:nvPr/>
        </p:nvSpPr>
        <p:spPr bwMode="auto">
          <a:xfrm flipH="1">
            <a:off x="2984500" y="5834063"/>
            <a:ext cx="4243388" cy="11112"/>
          </a:xfrm>
          <a:prstGeom prst="line">
            <a:avLst/>
          </a:prstGeom>
          <a:noFill/>
          <a:ln w="63500">
            <a:solidFill>
              <a:schemeClr val="bg1"/>
            </a:solidFill>
            <a:round/>
            <a:headEnd type="triangle" w="lg" len="med"/>
            <a:tailEnd type="none" w="lg" len="med"/>
          </a:ln>
          <a:extLst>
            <a:ext uri="{909E8E84-426E-40DD-AFC4-6F175D3DCCD1}">
              <a14:hiddenFill xmlns:a14="http://schemas.microsoft.com/office/drawing/2010/main">
                <a:noFill/>
              </a14:hiddenFill>
            </a:ext>
          </a:extLst>
        </p:spPr>
        <p:txBody>
          <a:bodyPr>
            <a:spAutoFit/>
          </a:bodyPr>
          <a:lstStyle/>
          <a:p>
            <a:endParaRPr lang="en-US"/>
          </a:p>
        </p:txBody>
      </p:sp>
      <p:sp>
        <p:nvSpPr>
          <p:cNvPr id="25609" name="Line 7"/>
          <p:cNvSpPr>
            <a:spLocks noChangeShapeType="1"/>
          </p:cNvSpPr>
          <p:nvPr/>
        </p:nvSpPr>
        <p:spPr bwMode="auto">
          <a:xfrm flipH="1">
            <a:off x="6459538" y="2635250"/>
            <a:ext cx="500062" cy="0"/>
          </a:xfrm>
          <a:prstGeom prst="line">
            <a:avLst/>
          </a:prstGeom>
          <a:noFill/>
          <a:ln w="63500">
            <a:solidFill>
              <a:schemeClr val="bg1"/>
            </a:solidFill>
            <a:round/>
            <a:headEnd type="triangle" w="med"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0" name="Rectangle 12"/>
          <p:cNvSpPr>
            <a:spLocks noChangeArrowheads="1"/>
          </p:cNvSpPr>
          <p:nvPr/>
        </p:nvSpPr>
        <p:spPr bwMode="auto">
          <a:xfrm>
            <a:off x="5207000" y="795338"/>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400" b="1">
                <a:solidFill>
                  <a:srgbClr val="FFFFFF"/>
                </a:solidFill>
                <a:cs typeface="Arial" panose="020B0604020202020204" pitchFamily="34" charset="0"/>
              </a:rPr>
              <a:t>Electronics + biotechnology, ?</a:t>
            </a:r>
          </a:p>
        </p:txBody>
      </p:sp>
      <p:sp>
        <p:nvSpPr>
          <p:cNvPr id="25611" name="Rectangle 13"/>
          <p:cNvSpPr>
            <a:spLocks noChangeArrowheads="1"/>
          </p:cNvSpPr>
          <p:nvPr/>
        </p:nvSpPr>
        <p:spPr bwMode="auto">
          <a:xfrm>
            <a:off x="6249988" y="2917825"/>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400" b="1">
                <a:solidFill>
                  <a:srgbClr val="FFFFFF"/>
                </a:solidFill>
                <a:cs typeface="Arial" panose="020B0604020202020204" pitchFamily="34" charset="0"/>
              </a:rPr>
              <a:t> Electronics + nanotechnology, ?</a:t>
            </a:r>
          </a:p>
        </p:txBody>
      </p:sp>
      <p:sp>
        <p:nvSpPr>
          <p:cNvPr id="25612" name="Rectangle 14"/>
          <p:cNvSpPr>
            <a:spLocks noChangeArrowheads="1"/>
          </p:cNvSpPr>
          <p:nvPr/>
        </p:nvSpPr>
        <p:spPr bwMode="auto">
          <a:xfrm rot="-5400000">
            <a:off x="1813718" y="2926557"/>
            <a:ext cx="1947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FF"/>
                </a:solidFill>
                <a:cs typeface="Arial" panose="020B0604020202020204" pitchFamily="34" charset="0"/>
              </a:rPr>
              <a:t>Functionality</a:t>
            </a:r>
          </a:p>
        </p:txBody>
      </p:sp>
      <p:sp>
        <p:nvSpPr>
          <p:cNvPr id="25613" name="Rectangle 15"/>
          <p:cNvSpPr>
            <a:spLocks noChangeArrowheads="1"/>
          </p:cNvSpPr>
          <p:nvPr/>
        </p:nvSpPr>
        <p:spPr bwMode="auto">
          <a:xfrm>
            <a:off x="4430713" y="5910263"/>
            <a:ext cx="2713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FF"/>
                </a:solidFill>
                <a:cs typeface="Arial" panose="020B0604020202020204" pitchFamily="34" charset="0"/>
              </a:rPr>
              <a:t>Number of devices</a:t>
            </a:r>
          </a:p>
        </p:txBody>
      </p:sp>
      <p:sp>
        <p:nvSpPr>
          <p:cNvPr id="25614" name="Line 7"/>
          <p:cNvSpPr>
            <a:spLocks noChangeShapeType="1"/>
          </p:cNvSpPr>
          <p:nvPr/>
        </p:nvSpPr>
        <p:spPr bwMode="auto">
          <a:xfrm flipH="1">
            <a:off x="1062038" y="4492625"/>
            <a:ext cx="1587" cy="322263"/>
          </a:xfrm>
          <a:prstGeom prst="line">
            <a:avLst/>
          </a:prstGeom>
          <a:noFill/>
          <a:ln w="63500">
            <a:solidFill>
              <a:schemeClr val="bg1"/>
            </a:solidFill>
            <a:round/>
            <a:headEnd type="none" w="lg" len="lg"/>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5615" name="Line 7"/>
          <p:cNvSpPr>
            <a:spLocks noChangeShapeType="1"/>
          </p:cNvSpPr>
          <p:nvPr/>
        </p:nvSpPr>
        <p:spPr bwMode="auto">
          <a:xfrm>
            <a:off x="1825625" y="5346700"/>
            <a:ext cx="1439863" cy="0"/>
          </a:xfrm>
          <a:prstGeom prst="line">
            <a:avLst/>
          </a:prstGeom>
          <a:noFill/>
          <a:ln w="63500">
            <a:solidFill>
              <a:schemeClr val="bg1"/>
            </a:solidFill>
            <a:round/>
            <a:headEnd type="none" w="lg" len="lg"/>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5616" name="Rectangle 19"/>
          <p:cNvSpPr>
            <a:spLocks noChangeArrowheads="1"/>
          </p:cNvSpPr>
          <p:nvPr/>
        </p:nvSpPr>
        <p:spPr bwMode="auto">
          <a:xfrm>
            <a:off x="447675" y="4727575"/>
            <a:ext cx="193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400" b="1">
                <a:solidFill>
                  <a:srgbClr val="FFFFFF"/>
                </a:solidFill>
                <a:cs typeface="Arial" panose="020B0604020202020204" pitchFamily="34" charset="0"/>
              </a:rPr>
              <a:t>First transistor, 1947</a:t>
            </a:r>
          </a:p>
        </p:txBody>
      </p:sp>
      <p:sp>
        <p:nvSpPr>
          <p:cNvPr id="25617" name="Rectangle 20"/>
          <p:cNvSpPr>
            <a:spLocks noChangeArrowheads="1"/>
          </p:cNvSpPr>
          <p:nvPr/>
        </p:nvSpPr>
        <p:spPr bwMode="auto">
          <a:xfrm>
            <a:off x="4667250" y="5456238"/>
            <a:ext cx="1300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400" b="1">
                <a:solidFill>
                  <a:srgbClr val="FFFFFF"/>
                </a:solidFill>
                <a:cs typeface="Arial" panose="020B0604020202020204" pitchFamily="34" charset="0"/>
              </a:rPr>
              <a:t>First IC, 1959</a:t>
            </a:r>
          </a:p>
        </p:txBody>
      </p:sp>
      <p:sp>
        <p:nvSpPr>
          <p:cNvPr id="23" name="Content Placeholder 5"/>
          <p:cNvSpPr txBox="1">
            <a:spLocks/>
          </p:cNvSpPr>
          <p:nvPr/>
        </p:nvSpPr>
        <p:spPr>
          <a:xfrm>
            <a:off x="4545013" y="2184400"/>
            <a:ext cx="1476375" cy="576263"/>
          </a:xfrm>
          <a:prstGeom prst="rect">
            <a:avLst/>
          </a:prstGeom>
        </p:spPr>
        <p:txBody>
          <a:bodyPr>
            <a:normAutofit fontScale="92500"/>
          </a:bodyPr>
          <a:lstStyle/>
          <a:p>
            <a:pPr eaLnBrk="1" fontAlgn="auto" hangingPunct="1">
              <a:spcBef>
                <a:spcPct val="20000"/>
              </a:spcBef>
              <a:spcAft>
                <a:spcPts val="0"/>
              </a:spcAft>
              <a:defRPr/>
            </a:pPr>
            <a:r>
              <a:rPr lang="en-US" sz="1400" b="1" dirty="0">
                <a:solidFill>
                  <a:prstClr val="white"/>
                </a:solidFill>
              </a:rPr>
              <a:t>Multi-core processor, 2001</a:t>
            </a:r>
          </a:p>
        </p:txBody>
      </p:sp>
      <p:pic>
        <p:nvPicPr>
          <p:cNvPr id="25619" name="Picture 2" descr="C:\Users\salman\Documents\Downloads\bioeletron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3" y="1055688"/>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3" descr="C:\Users\salman\Documents\Downloads\SandsFig3_purdueedu.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050" y="1892300"/>
            <a:ext cx="1328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60" descr="0452306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1213" y="2676525"/>
            <a:ext cx="16494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225" y="1268413"/>
            <a:ext cx="2085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Line 7"/>
          <p:cNvSpPr>
            <a:spLocks noChangeShapeType="1"/>
          </p:cNvSpPr>
          <p:nvPr/>
        </p:nvSpPr>
        <p:spPr bwMode="auto">
          <a:xfrm flipH="1">
            <a:off x="1263650" y="2617788"/>
            <a:ext cx="1588" cy="250825"/>
          </a:xfrm>
          <a:prstGeom prst="line">
            <a:avLst/>
          </a:prstGeom>
          <a:noFill/>
          <a:ln w="63500">
            <a:solidFill>
              <a:schemeClr val="bg1"/>
            </a:solidFill>
            <a:round/>
            <a:headEnd type="none" w="lg" len="lg"/>
            <a:tailEnd type="triangle" w="med" len="sm"/>
          </a:ln>
          <a:extLst>
            <a:ext uri="{909E8E84-426E-40DD-AFC4-6F175D3DCCD1}">
              <a14:hiddenFill xmlns:a14="http://schemas.microsoft.com/office/drawing/2010/main">
                <a:noFill/>
              </a14:hiddenFill>
            </a:ext>
          </a:extLst>
        </p:spPr>
        <p:txBody>
          <a:bodyPr>
            <a:spAutoFit/>
          </a:bodyPr>
          <a:lstStyle/>
          <a:p>
            <a:endParaRPr lang="en-US"/>
          </a:p>
        </p:txBody>
      </p:sp>
      <p:sp>
        <p:nvSpPr>
          <p:cNvPr id="25624" name="Content Placeholder 5"/>
          <p:cNvSpPr txBox="1">
            <a:spLocks/>
          </p:cNvSpPr>
          <p:nvPr/>
        </p:nvSpPr>
        <p:spPr bwMode="auto">
          <a:xfrm>
            <a:off x="196850" y="279558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pPr>
            <a:r>
              <a:rPr lang="en-US" altLang="en-US" sz="1400" b="1">
                <a:solidFill>
                  <a:srgbClr val="FFFFFF"/>
                </a:solidFill>
              </a:rPr>
              <a:t>Eniac, ``the Giant Brain,” 1946</a:t>
            </a:r>
          </a:p>
        </p:txBody>
      </p:sp>
      <p:sp>
        <p:nvSpPr>
          <p:cNvPr id="25625" name="Content Placeholder 5"/>
          <p:cNvSpPr txBox="1">
            <a:spLocks/>
          </p:cNvSpPr>
          <p:nvPr/>
        </p:nvSpPr>
        <p:spPr bwMode="auto">
          <a:xfrm>
            <a:off x="180975" y="768350"/>
            <a:ext cx="21351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pPr>
            <a:r>
              <a:rPr lang="en-US" altLang="en-US" sz="1400" b="1">
                <a:solidFill>
                  <a:srgbClr val="FFFFFF"/>
                </a:solidFill>
              </a:rPr>
              <a:t>Conceptual transistor, by J.E. Lilienfeld, 1926 </a:t>
            </a:r>
          </a:p>
        </p:txBody>
      </p:sp>
      <p:sp>
        <p:nvSpPr>
          <p:cNvPr id="25626" name="Rectangle 32"/>
          <p:cNvSpPr>
            <a:spLocks noChangeArrowheads="1"/>
          </p:cNvSpPr>
          <p:nvPr/>
        </p:nvSpPr>
        <p:spPr bwMode="auto">
          <a:xfrm>
            <a:off x="4679950" y="4868863"/>
            <a:ext cx="2465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500" b="1">
                <a:solidFill>
                  <a:srgbClr val="000000"/>
                </a:solidFill>
                <a:cs typeface="Arial" panose="020B0604020202020204" pitchFamily="34" charset="0"/>
              </a:rPr>
              <a:t>Monolithic era</a:t>
            </a:r>
          </a:p>
        </p:txBody>
      </p:sp>
      <p:pic>
        <p:nvPicPr>
          <p:cNvPr id="25627" name="Picture 1" descr="C:\Users\salman\Documents\Old_laptop\academic\rochester_phd\prsentations\Candidate_Talk\integrated_circui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700" y="4432300"/>
            <a:ext cx="13589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4C11E023-4474-4B27-A278-8C7E850C8663}" type="slidenum">
              <a:rPr lang="en-US" altLang="en-US" sz="1800" b="1">
                <a:solidFill>
                  <a:srgbClr val="FFFFFF"/>
                </a:solidFill>
                <a:cs typeface="Arial" panose="020B0604020202020204" pitchFamily="34" charset="0"/>
              </a:rPr>
              <a:pPr eaLnBrk="1" hangingPunct="1"/>
              <a:t>15</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84150" y="228600"/>
            <a:ext cx="8696325" cy="6251575"/>
            <a:chOff x="20" y="123"/>
            <a:chExt cx="5478" cy="3938"/>
          </a:xfrm>
        </p:grpSpPr>
        <p:sp>
          <p:nvSpPr>
            <p:cNvPr id="27652" name="Line 3"/>
            <p:cNvSpPr>
              <a:spLocks noChangeShapeType="1"/>
            </p:cNvSpPr>
            <p:nvPr/>
          </p:nvSpPr>
          <p:spPr bwMode="auto">
            <a:xfrm>
              <a:off x="480" y="1356"/>
              <a:ext cx="0" cy="762"/>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4"/>
            <p:cNvSpPr>
              <a:spLocks noChangeShapeType="1"/>
            </p:cNvSpPr>
            <p:nvPr/>
          </p:nvSpPr>
          <p:spPr bwMode="auto">
            <a:xfrm>
              <a:off x="2688" y="366"/>
              <a:ext cx="0" cy="156"/>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5"/>
            <p:cNvSpPr>
              <a:spLocks noChangeShapeType="1"/>
            </p:cNvSpPr>
            <p:nvPr/>
          </p:nvSpPr>
          <p:spPr bwMode="auto">
            <a:xfrm flipH="1">
              <a:off x="576" y="3138"/>
              <a:ext cx="3990"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6"/>
            <p:cNvSpPr>
              <a:spLocks noChangeShapeType="1"/>
            </p:cNvSpPr>
            <p:nvPr/>
          </p:nvSpPr>
          <p:spPr bwMode="auto">
            <a:xfrm>
              <a:off x="1200" y="3144"/>
              <a:ext cx="0" cy="186"/>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7"/>
            <p:cNvSpPr>
              <a:spLocks noChangeShapeType="1"/>
            </p:cNvSpPr>
            <p:nvPr/>
          </p:nvSpPr>
          <p:spPr bwMode="auto">
            <a:xfrm>
              <a:off x="2304" y="3138"/>
              <a:ext cx="0" cy="153"/>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8"/>
            <p:cNvSpPr>
              <a:spLocks noChangeShapeType="1"/>
            </p:cNvSpPr>
            <p:nvPr/>
          </p:nvSpPr>
          <p:spPr bwMode="auto">
            <a:xfrm>
              <a:off x="3558" y="3024"/>
              <a:ext cx="0" cy="27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9"/>
            <p:cNvSpPr>
              <a:spLocks noChangeShapeType="1"/>
            </p:cNvSpPr>
            <p:nvPr/>
          </p:nvSpPr>
          <p:spPr bwMode="auto">
            <a:xfrm>
              <a:off x="4548" y="3138"/>
              <a:ext cx="0" cy="132"/>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0"/>
            <p:cNvSpPr>
              <a:spLocks noChangeShapeType="1"/>
            </p:cNvSpPr>
            <p:nvPr/>
          </p:nvSpPr>
          <p:spPr bwMode="auto">
            <a:xfrm>
              <a:off x="594" y="3138"/>
              <a:ext cx="0" cy="228"/>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1"/>
            <p:cNvSpPr>
              <a:spLocks noChangeShapeType="1"/>
            </p:cNvSpPr>
            <p:nvPr/>
          </p:nvSpPr>
          <p:spPr bwMode="auto">
            <a:xfrm>
              <a:off x="3534" y="2604"/>
              <a:ext cx="1287"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2"/>
            <p:cNvSpPr>
              <a:spLocks noChangeShapeType="1"/>
            </p:cNvSpPr>
            <p:nvPr/>
          </p:nvSpPr>
          <p:spPr bwMode="auto">
            <a:xfrm>
              <a:off x="4803" y="2604"/>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3"/>
            <p:cNvSpPr>
              <a:spLocks noChangeShapeType="1"/>
            </p:cNvSpPr>
            <p:nvPr/>
          </p:nvSpPr>
          <p:spPr bwMode="auto">
            <a:xfrm>
              <a:off x="1833" y="2544"/>
              <a:ext cx="1725"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4"/>
            <p:cNvSpPr>
              <a:spLocks noChangeShapeType="1"/>
            </p:cNvSpPr>
            <p:nvPr/>
          </p:nvSpPr>
          <p:spPr bwMode="auto">
            <a:xfrm flipV="1">
              <a:off x="1851" y="2406"/>
              <a:ext cx="0" cy="138"/>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5"/>
            <p:cNvSpPr>
              <a:spLocks noChangeShapeType="1"/>
            </p:cNvSpPr>
            <p:nvPr/>
          </p:nvSpPr>
          <p:spPr bwMode="auto">
            <a:xfrm>
              <a:off x="2634" y="2379"/>
              <a:ext cx="0" cy="156"/>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6"/>
            <p:cNvSpPr>
              <a:spLocks noChangeShapeType="1"/>
            </p:cNvSpPr>
            <p:nvPr/>
          </p:nvSpPr>
          <p:spPr bwMode="auto">
            <a:xfrm>
              <a:off x="3540" y="2385"/>
              <a:ext cx="0" cy="30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7"/>
            <p:cNvSpPr>
              <a:spLocks noChangeShapeType="1"/>
            </p:cNvSpPr>
            <p:nvPr/>
          </p:nvSpPr>
          <p:spPr bwMode="auto">
            <a:xfrm>
              <a:off x="1854" y="1464"/>
              <a:ext cx="0" cy="684"/>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Line 18"/>
            <p:cNvSpPr>
              <a:spLocks noChangeShapeType="1"/>
            </p:cNvSpPr>
            <p:nvPr/>
          </p:nvSpPr>
          <p:spPr bwMode="auto">
            <a:xfrm>
              <a:off x="4326" y="1572"/>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19"/>
            <p:cNvSpPr>
              <a:spLocks noChangeShapeType="1"/>
            </p:cNvSpPr>
            <p:nvPr/>
          </p:nvSpPr>
          <p:spPr bwMode="auto">
            <a:xfrm>
              <a:off x="5040" y="535"/>
              <a:ext cx="0" cy="1145"/>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0"/>
            <p:cNvSpPr>
              <a:spLocks noChangeShapeType="1"/>
            </p:cNvSpPr>
            <p:nvPr/>
          </p:nvSpPr>
          <p:spPr bwMode="auto">
            <a:xfrm>
              <a:off x="2208" y="1350"/>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1"/>
            <p:cNvSpPr>
              <a:spLocks noChangeShapeType="1"/>
            </p:cNvSpPr>
            <p:nvPr/>
          </p:nvSpPr>
          <p:spPr bwMode="auto">
            <a:xfrm>
              <a:off x="3042" y="1290"/>
              <a:ext cx="0" cy="174"/>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2"/>
            <p:cNvSpPr>
              <a:spLocks noChangeShapeType="1"/>
            </p:cNvSpPr>
            <p:nvPr/>
          </p:nvSpPr>
          <p:spPr bwMode="auto">
            <a:xfrm>
              <a:off x="3762" y="1338"/>
              <a:ext cx="0" cy="354"/>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23"/>
            <p:cNvSpPr>
              <a:spLocks noChangeShapeType="1"/>
            </p:cNvSpPr>
            <p:nvPr/>
          </p:nvSpPr>
          <p:spPr bwMode="auto">
            <a:xfrm>
              <a:off x="4581" y="1356"/>
              <a:ext cx="0" cy="114"/>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4"/>
            <p:cNvSpPr>
              <a:spLocks noChangeShapeType="1"/>
            </p:cNvSpPr>
            <p:nvPr/>
          </p:nvSpPr>
          <p:spPr bwMode="auto">
            <a:xfrm>
              <a:off x="1362" y="1350"/>
              <a:ext cx="0" cy="336"/>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5"/>
            <p:cNvSpPr>
              <a:spLocks noChangeShapeType="1"/>
            </p:cNvSpPr>
            <p:nvPr/>
          </p:nvSpPr>
          <p:spPr bwMode="auto">
            <a:xfrm>
              <a:off x="4611" y="883"/>
              <a:ext cx="0" cy="127"/>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26"/>
            <p:cNvSpPr>
              <a:spLocks noChangeShapeType="1"/>
            </p:cNvSpPr>
            <p:nvPr/>
          </p:nvSpPr>
          <p:spPr bwMode="auto">
            <a:xfrm>
              <a:off x="3760" y="886"/>
              <a:ext cx="0" cy="127"/>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27"/>
            <p:cNvSpPr>
              <a:spLocks noChangeShapeType="1"/>
            </p:cNvSpPr>
            <p:nvPr/>
          </p:nvSpPr>
          <p:spPr bwMode="auto">
            <a:xfrm>
              <a:off x="3059" y="911"/>
              <a:ext cx="0" cy="147"/>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28"/>
            <p:cNvSpPr>
              <a:spLocks noChangeShapeType="1"/>
            </p:cNvSpPr>
            <p:nvPr/>
          </p:nvSpPr>
          <p:spPr bwMode="auto">
            <a:xfrm>
              <a:off x="2216" y="892"/>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29"/>
            <p:cNvSpPr>
              <a:spLocks noChangeShapeType="1"/>
            </p:cNvSpPr>
            <p:nvPr/>
          </p:nvSpPr>
          <p:spPr bwMode="auto">
            <a:xfrm>
              <a:off x="1362" y="895"/>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9" name="Line 30"/>
            <p:cNvSpPr>
              <a:spLocks noChangeShapeType="1"/>
            </p:cNvSpPr>
            <p:nvPr/>
          </p:nvSpPr>
          <p:spPr bwMode="auto">
            <a:xfrm flipH="1">
              <a:off x="2061" y="631"/>
              <a:ext cx="288"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0" name="AutoShape 31"/>
            <p:cNvSpPr>
              <a:spLocks noChangeArrowheads="1"/>
            </p:cNvSpPr>
            <p:nvPr/>
          </p:nvSpPr>
          <p:spPr bwMode="auto">
            <a:xfrm>
              <a:off x="2247" y="136"/>
              <a:ext cx="919" cy="234"/>
            </a:xfrm>
            <a:prstGeom prst="roundRect">
              <a:avLst>
                <a:gd name="adj" fmla="val 16667"/>
              </a:avLst>
            </a:prstGeom>
            <a:blipFill dpi="0" rotWithShape="0">
              <a:blip r:embed="rId2"/>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81" name="Text Box 32"/>
            <p:cNvSpPr txBox="1">
              <a:spLocks noChangeArrowheads="1"/>
            </p:cNvSpPr>
            <p:nvPr/>
          </p:nvSpPr>
          <p:spPr bwMode="auto">
            <a:xfrm>
              <a:off x="2141" y="123"/>
              <a:ext cx="11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Point contact transistor</a:t>
              </a:r>
            </a:p>
            <a:p>
              <a:pPr algn="ctr" eaLnBrk="1" hangingPunct="1">
                <a:spcBef>
                  <a:spcPct val="0"/>
                </a:spcBef>
                <a:buFontTx/>
                <a:buNone/>
              </a:pPr>
              <a:r>
                <a:rPr lang="en-US" altLang="en-US" sz="1000"/>
                <a:t>1947</a:t>
              </a:r>
            </a:p>
          </p:txBody>
        </p:sp>
        <p:sp>
          <p:nvSpPr>
            <p:cNvPr id="27682" name="AutoShape 33"/>
            <p:cNvSpPr>
              <a:spLocks noChangeArrowheads="1"/>
            </p:cNvSpPr>
            <p:nvPr/>
          </p:nvSpPr>
          <p:spPr bwMode="auto">
            <a:xfrm>
              <a:off x="2351" y="518"/>
              <a:ext cx="706" cy="233"/>
            </a:xfrm>
            <a:prstGeom prst="roundRect">
              <a:avLst>
                <a:gd name="adj" fmla="val 16667"/>
              </a:avLst>
            </a:prstGeom>
            <a:blipFill dpi="0" rotWithShape="0">
              <a:blip r:embed="rId2"/>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83" name="Text Box 34"/>
            <p:cNvSpPr txBox="1">
              <a:spLocks noChangeArrowheads="1"/>
            </p:cNvSpPr>
            <p:nvPr/>
          </p:nvSpPr>
          <p:spPr bwMode="auto">
            <a:xfrm>
              <a:off x="2141" y="526"/>
              <a:ext cx="11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Junction transistor</a:t>
              </a:r>
            </a:p>
            <a:p>
              <a:pPr algn="ctr" eaLnBrk="1" hangingPunct="1">
                <a:spcBef>
                  <a:spcPct val="0"/>
                </a:spcBef>
                <a:buFontTx/>
                <a:buNone/>
              </a:pPr>
              <a:r>
                <a:rPr lang="en-US" altLang="en-US" sz="1000"/>
                <a:t>1950</a:t>
              </a:r>
            </a:p>
          </p:txBody>
        </p:sp>
        <p:sp>
          <p:nvSpPr>
            <p:cNvPr id="27684" name="AutoShape 35"/>
            <p:cNvSpPr>
              <a:spLocks noChangeArrowheads="1"/>
            </p:cNvSpPr>
            <p:nvPr/>
          </p:nvSpPr>
          <p:spPr bwMode="auto">
            <a:xfrm>
              <a:off x="130" y="1015"/>
              <a:ext cx="733" cy="342"/>
            </a:xfrm>
            <a:prstGeom prst="roundRect">
              <a:avLst>
                <a:gd name="adj" fmla="val 16667"/>
              </a:avLst>
            </a:prstGeom>
            <a:blipFill dpi="0" rotWithShape="0">
              <a:blip r:embed="rId2"/>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85" name="Text Box 36"/>
            <p:cNvSpPr txBox="1">
              <a:spLocks noChangeArrowheads="1"/>
            </p:cNvSpPr>
            <p:nvPr/>
          </p:nvSpPr>
          <p:spPr bwMode="auto">
            <a:xfrm>
              <a:off x="84" y="1019"/>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Junction field-effect transistor (FET) 1951</a:t>
              </a:r>
            </a:p>
          </p:txBody>
        </p:sp>
        <p:sp>
          <p:nvSpPr>
            <p:cNvPr id="27686" name="AutoShape 37"/>
            <p:cNvSpPr>
              <a:spLocks noChangeArrowheads="1"/>
            </p:cNvSpPr>
            <p:nvPr/>
          </p:nvSpPr>
          <p:spPr bwMode="auto">
            <a:xfrm>
              <a:off x="1068" y="1015"/>
              <a:ext cx="617" cy="335"/>
            </a:xfrm>
            <a:prstGeom prst="roundRect">
              <a:avLst>
                <a:gd name="adj" fmla="val 16667"/>
              </a:avLst>
            </a:prstGeom>
            <a:blipFill dpi="0" rotWithShape="0">
              <a:blip r:embed="rId2"/>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87" name="Text Box 38"/>
            <p:cNvSpPr txBox="1">
              <a:spLocks noChangeArrowheads="1"/>
            </p:cNvSpPr>
            <p:nvPr/>
          </p:nvSpPr>
          <p:spPr bwMode="auto">
            <a:xfrm>
              <a:off x="960" y="1019"/>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Surface barrier transistor </a:t>
              </a:r>
            </a:p>
            <a:p>
              <a:pPr algn="ctr" eaLnBrk="1" hangingPunct="1">
                <a:spcBef>
                  <a:spcPct val="0"/>
                </a:spcBef>
                <a:buFontTx/>
                <a:buNone/>
              </a:pPr>
              <a:r>
                <a:rPr lang="en-US" altLang="en-US" sz="1000"/>
                <a:t>1953</a:t>
              </a:r>
            </a:p>
          </p:txBody>
        </p:sp>
        <p:sp>
          <p:nvSpPr>
            <p:cNvPr id="27688" name="AutoShape 39"/>
            <p:cNvSpPr>
              <a:spLocks noChangeArrowheads="1"/>
            </p:cNvSpPr>
            <p:nvPr/>
          </p:nvSpPr>
          <p:spPr bwMode="auto">
            <a:xfrm>
              <a:off x="1862" y="1009"/>
              <a:ext cx="727" cy="342"/>
            </a:xfrm>
            <a:prstGeom prst="roundRect">
              <a:avLst>
                <a:gd name="adj" fmla="val 16667"/>
              </a:avLst>
            </a:prstGeom>
            <a:solidFill>
              <a:srgbClr val="FFCC99">
                <a:alpha val="89803"/>
              </a:srgbClr>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89" name="Text Box 40"/>
            <p:cNvSpPr txBox="1">
              <a:spLocks noChangeArrowheads="1"/>
            </p:cNvSpPr>
            <p:nvPr/>
          </p:nvSpPr>
          <p:spPr bwMode="auto">
            <a:xfrm>
              <a:off x="1796" y="1013"/>
              <a:ext cx="8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Photolithographic process </a:t>
              </a:r>
            </a:p>
            <a:p>
              <a:pPr algn="ctr" eaLnBrk="1" hangingPunct="1">
                <a:spcBef>
                  <a:spcPct val="0"/>
                </a:spcBef>
                <a:buFontTx/>
                <a:buNone/>
              </a:pPr>
              <a:r>
                <a:rPr lang="en-US" altLang="en-US" sz="1000"/>
                <a:t>mid- 1950s</a:t>
              </a:r>
            </a:p>
          </p:txBody>
        </p:sp>
        <p:sp>
          <p:nvSpPr>
            <p:cNvPr id="27690" name="AutoShape 41"/>
            <p:cNvSpPr>
              <a:spLocks noChangeArrowheads="1"/>
            </p:cNvSpPr>
            <p:nvPr/>
          </p:nvSpPr>
          <p:spPr bwMode="auto">
            <a:xfrm>
              <a:off x="2723" y="1056"/>
              <a:ext cx="604" cy="239"/>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91" name="Text Box 42"/>
            <p:cNvSpPr txBox="1">
              <a:spLocks noChangeArrowheads="1"/>
            </p:cNvSpPr>
            <p:nvPr/>
          </p:nvSpPr>
          <p:spPr bwMode="auto">
            <a:xfrm>
              <a:off x="2608" y="1060"/>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Oxide masking 1954</a:t>
              </a:r>
            </a:p>
          </p:txBody>
        </p:sp>
        <p:sp>
          <p:nvSpPr>
            <p:cNvPr id="27692" name="AutoShape 43"/>
            <p:cNvSpPr>
              <a:spLocks noChangeArrowheads="1"/>
            </p:cNvSpPr>
            <p:nvPr/>
          </p:nvSpPr>
          <p:spPr bwMode="auto">
            <a:xfrm>
              <a:off x="3483" y="1015"/>
              <a:ext cx="583" cy="328"/>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93" name="Text Box 44"/>
            <p:cNvSpPr txBox="1">
              <a:spLocks noChangeArrowheads="1"/>
            </p:cNvSpPr>
            <p:nvPr/>
          </p:nvSpPr>
          <p:spPr bwMode="auto">
            <a:xfrm>
              <a:off x="3354" y="1019"/>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Diffused base transistor</a:t>
              </a:r>
            </a:p>
            <a:p>
              <a:pPr algn="ctr" eaLnBrk="1" hangingPunct="1">
                <a:spcBef>
                  <a:spcPct val="0"/>
                </a:spcBef>
                <a:buFontTx/>
                <a:buNone/>
              </a:pPr>
              <a:r>
                <a:rPr lang="en-US" altLang="en-US" sz="1000"/>
                <a:t> 1955</a:t>
              </a:r>
            </a:p>
          </p:txBody>
        </p:sp>
        <p:sp>
          <p:nvSpPr>
            <p:cNvPr id="27694" name="AutoShape 45"/>
            <p:cNvSpPr>
              <a:spLocks noChangeArrowheads="1"/>
            </p:cNvSpPr>
            <p:nvPr/>
          </p:nvSpPr>
          <p:spPr bwMode="auto">
            <a:xfrm>
              <a:off x="4649" y="178"/>
              <a:ext cx="754" cy="349"/>
            </a:xfrm>
            <a:prstGeom prst="roundRect">
              <a:avLst>
                <a:gd name="adj" fmla="val 16667"/>
              </a:avLst>
            </a:prstGeom>
            <a:solidFill>
              <a:srgbClr val="808080"/>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95" name="Text Box 46"/>
            <p:cNvSpPr txBox="1">
              <a:spLocks noChangeArrowheads="1"/>
            </p:cNvSpPr>
            <p:nvPr/>
          </p:nvSpPr>
          <p:spPr bwMode="auto">
            <a:xfrm>
              <a:off x="4611" y="182"/>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Power germanium rectifier</a:t>
              </a:r>
            </a:p>
            <a:p>
              <a:pPr algn="ctr" eaLnBrk="1" hangingPunct="1">
                <a:spcBef>
                  <a:spcPct val="0"/>
                </a:spcBef>
                <a:buFontTx/>
                <a:buNone/>
              </a:pPr>
              <a:r>
                <a:rPr lang="en-US" altLang="en-US" sz="1000"/>
                <a:t>1951</a:t>
              </a:r>
            </a:p>
          </p:txBody>
        </p:sp>
        <p:sp>
          <p:nvSpPr>
            <p:cNvPr id="27696" name="AutoShape 47"/>
            <p:cNvSpPr>
              <a:spLocks noChangeArrowheads="1"/>
            </p:cNvSpPr>
            <p:nvPr/>
          </p:nvSpPr>
          <p:spPr bwMode="auto">
            <a:xfrm>
              <a:off x="1048" y="1688"/>
              <a:ext cx="630" cy="253"/>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97" name="Text Box 48"/>
            <p:cNvSpPr txBox="1">
              <a:spLocks noChangeArrowheads="1"/>
            </p:cNvSpPr>
            <p:nvPr/>
          </p:nvSpPr>
          <p:spPr bwMode="auto">
            <a:xfrm>
              <a:off x="948" y="1692"/>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Schottky barrier diode 1960</a:t>
              </a:r>
            </a:p>
          </p:txBody>
        </p:sp>
        <p:sp>
          <p:nvSpPr>
            <p:cNvPr id="27698" name="AutoShape 49"/>
            <p:cNvSpPr>
              <a:spLocks noChangeArrowheads="1"/>
            </p:cNvSpPr>
            <p:nvPr/>
          </p:nvSpPr>
          <p:spPr bwMode="auto">
            <a:xfrm>
              <a:off x="3397" y="1691"/>
              <a:ext cx="548" cy="259"/>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699" name="Text Box 50"/>
            <p:cNvSpPr txBox="1">
              <a:spLocks noChangeArrowheads="1"/>
            </p:cNvSpPr>
            <p:nvPr/>
          </p:nvSpPr>
          <p:spPr bwMode="auto">
            <a:xfrm>
              <a:off x="3248" y="1695"/>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Impatt diode (silicon) 1964</a:t>
              </a:r>
            </a:p>
          </p:txBody>
        </p:sp>
        <p:sp>
          <p:nvSpPr>
            <p:cNvPr id="27700" name="AutoShape 51"/>
            <p:cNvSpPr>
              <a:spLocks noChangeArrowheads="1"/>
            </p:cNvSpPr>
            <p:nvPr/>
          </p:nvSpPr>
          <p:spPr bwMode="auto">
            <a:xfrm>
              <a:off x="4079" y="1694"/>
              <a:ext cx="506" cy="233"/>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01" name="Text Box 52"/>
            <p:cNvSpPr txBox="1">
              <a:spLocks noChangeArrowheads="1"/>
            </p:cNvSpPr>
            <p:nvPr/>
          </p:nvSpPr>
          <p:spPr bwMode="auto">
            <a:xfrm>
              <a:off x="3978" y="1698"/>
              <a:ext cx="7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Zener diode 1952</a:t>
              </a:r>
            </a:p>
          </p:txBody>
        </p:sp>
        <p:sp>
          <p:nvSpPr>
            <p:cNvPr id="27702" name="AutoShape 53"/>
            <p:cNvSpPr>
              <a:spLocks noChangeArrowheads="1"/>
            </p:cNvSpPr>
            <p:nvPr/>
          </p:nvSpPr>
          <p:spPr bwMode="auto">
            <a:xfrm>
              <a:off x="4711" y="1684"/>
              <a:ext cx="733" cy="253"/>
            </a:xfrm>
            <a:prstGeom prst="roundRect">
              <a:avLst>
                <a:gd name="adj" fmla="val 16667"/>
              </a:avLst>
            </a:prstGeom>
            <a:solidFill>
              <a:srgbClr val="969696"/>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000"/>
            </a:p>
          </p:txBody>
        </p:sp>
        <p:sp>
          <p:nvSpPr>
            <p:cNvPr id="27703" name="Text Box 54"/>
            <p:cNvSpPr txBox="1">
              <a:spLocks noChangeArrowheads="1"/>
            </p:cNvSpPr>
            <p:nvPr/>
          </p:nvSpPr>
          <p:spPr bwMode="auto">
            <a:xfrm>
              <a:off x="4672" y="1688"/>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Silicon controlled rectifier 1957</a:t>
              </a:r>
            </a:p>
          </p:txBody>
        </p:sp>
        <p:sp>
          <p:nvSpPr>
            <p:cNvPr id="27704" name="AutoShape 55"/>
            <p:cNvSpPr>
              <a:spLocks noChangeArrowheads="1"/>
            </p:cNvSpPr>
            <p:nvPr/>
          </p:nvSpPr>
          <p:spPr bwMode="auto">
            <a:xfrm>
              <a:off x="137" y="2122"/>
              <a:ext cx="733" cy="321"/>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05" name="Text Box 56"/>
            <p:cNvSpPr txBox="1">
              <a:spLocks noChangeArrowheads="1"/>
            </p:cNvSpPr>
            <p:nvPr/>
          </p:nvSpPr>
          <p:spPr bwMode="auto">
            <a:xfrm>
              <a:off x="85" y="2099"/>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Metal oxide semiconductor (MOS) FET 1960</a:t>
              </a:r>
            </a:p>
          </p:txBody>
        </p:sp>
        <p:sp>
          <p:nvSpPr>
            <p:cNvPr id="27706" name="AutoShape 57"/>
            <p:cNvSpPr>
              <a:spLocks noChangeArrowheads="1"/>
            </p:cNvSpPr>
            <p:nvPr/>
          </p:nvSpPr>
          <p:spPr bwMode="auto">
            <a:xfrm>
              <a:off x="1560" y="2151"/>
              <a:ext cx="555" cy="253"/>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07" name="Text Box 58"/>
            <p:cNvSpPr txBox="1">
              <a:spLocks noChangeArrowheads="1"/>
            </p:cNvSpPr>
            <p:nvPr/>
          </p:nvSpPr>
          <p:spPr bwMode="auto">
            <a:xfrm>
              <a:off x="1493" y="2155"/>
              <a:ext cx="6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Monolithic IC 1958</a:t>
              </a:r>
            </a:p>
          </p:txBody>
        </p:sp>
        <p:sp>
          <p:nvSpPr>
            <p:cNvPr id="27708" name="AutoShape 59"/>
            <p:cNvSpPr>
              <a:spLocks noChangeArrowheads="1"/>
            </p:cNvSpPr>
            <p:nvPr/>
          </p:nvSpPr>
          <p:spPr bwMode="auto">
            <a:xfrm>
              <a:off x="2265" y="2158"/>
              <a:ext cx="733" cy="225"/>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09" name="Text Box 60"/>
            <p:cNvSpPr txBox="1">
              <a:spLocks noChangeArrowheads="1"/>
            </p:cNvSpPr>
            <p:nvPr/>
          </p:nvSpPr>
          <p:spPr bwMode="auto">
            <a:xfrm>
              <a:off x="2219" y="2155"/>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Planar transistor 1959</a:t>
              </a:r>
            </a:p>
          </p:txBody>
        </p:sp>
        <p:sp>
          <p:nvSpPr>
            <p:cNvPr id="27710" name="AutoShape 61"/>
            <p:cNvSpPr>
              <a:spLocks noChangeArrowheads="1"/>
            </p:cNvSpPr>
            <p:nvPr/>
          </p:nvSpPr>
          <p:spPr bwMode="auto">
            <a:xfrm>
              <a:off x="3156" y="2157"/>
              <a:ext cx="733" cy="232"/>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11" name="Text Box 62"/>
            <p:cNvSpPr txBox="1">
              <a:spLocks noChangeArrowheads="1"/>
            </p:cNvSpPr>
            <p:nvPr/>
          </p:nvSpPr>
          <p:spPr bwMode="auto">
            <a:xfrm>
              <a:off x="3117" y="2161"/>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Epitaxial transistor 1960</a:t>
              </a:r>
            </a:p>
          </p:txBody>
        </p:sp>
        <p:sp>
          <p:nvSpPr>
            <p:cNvPr id="27712" name="AutoShape 63"/>
            <p:cNvSpPr>
              <a:spLocks noChangeArrowheads="1"/>
            </p:cNvSpPr>
            <p:nvPr/>
          </p:nvSpPr>
          <p:spPr bwMode="auto">
            <a:xfrm>
              <a:off x="3101" y="2687"/>
              <a:ext cx="898" cy="336"/>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13" name="Text Box 64"/>
            <p:cNvSpPr txBox="1">
              <a:spLocks noChangeArrowheads="1"/>
            </p:cNvSpPr>
            <p:nvPr/>
          </p:nvSpPr>
          <p:spPr bwMode="auto">
            <a:xfrm>
              <a:off x="2987" y="2695"/>
              <a:ext cx="110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Commercial monolithic resistor-transistor logic 1961</a:t>
              </a:r>
            </a:p>
          </p:txBody>
        </p:sp>
        <p:sp>
          <p:nvSpPr>
            <p:cNvPr id="27714" name="AutoShape 65"/>
            <p:cNvSpPr>
              <a:spLocks noChangeArrowheads="1"/>
            </p:cNvSpPr>
            <p:nvPr/>
          </p:nvSpPr>
          <p:spPr bwMode="auto">
            <a:xfrm>
              <a:off x="197" y="3370"/>
              <a:ext cx="479" cy="239"/>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15" name="Text Box 66"/>
            <p:cNvSpPr txBox="1">
              <a:spLocks noChangeArrowheads="1"/>
            </p:cNvSpPr>
            <p:nvPr/>
          </p:nvSpPr>
          <p:spPr bwMode="auto">
            <a:xfrm>
              <a:off x="20" y="3360"/>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MOS IC </a:t>
              </a:r>
            </a:p>
            <a:p>
              <a:pPr algn="ctr" eaLnBrk="1" hangingPunct="1">
                <a:spcBef>
                  <a:spcPct val="0"/>
                </a:spcBef>
                <a:buFontTx/>
                <a:buNone/>
              </a:pPr>
              <a:r>
                <a:rPr lang="en-US" altLang="en-US" sz="1000"/>
                <a:t>early 1960s</a:t>
              </a:r>
            </a:p>
          </p:txBody>
        </p:sp>
        <p:sp>
          <p:nvSpPr>
            <p:cNvPr id="27716" name="AutoShape 67"/>
            <p:cNvSpPr>
              <a:spLocks noChangeArrowheads="1"/>
            </p:cNvSpPr>
            <p:nvPr/>
          </p:nvSpPr>
          <p:spPr bwMode="auto">
            <a:xfrm>
              <a:off x="778" y="3329"/>
              <a:ext cx="733" cy="341"/>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17" name="Text Box 68"/>
            <p:cNvSpPr txBox="1">
              <a:spLocks noChangeArrowheads="1"/>
            </p:cNvSpPr>
            <p:nvPr/>
          </p:nvSpPr>
          <p:spPr bwMode="auto">
            <a:xfrm>
              <a:off x="726" y="3334"/>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Complementary symmetry MOS (CMOS) 1963</a:t>
              </a:r>
            </a:p>
          </p:txBody>
        </p:sp>
        <p:sp>
          <p:nvSpPr>
            <p:cNvPr id="27718" name="AutoShape 69"/>
            <p:cNvSpPr>
              <a:spLocks noChangeArrowheads="1"/>
            </p:cNvSpPr>
            <p:nvPr/>
          </p:nvSpPr>
          <p:spPr bwMode="auto">
            <a:xfrm>
              <a:off x="1996" y="3295"/>
              <a:ext cx="644" cy="355"/>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19" name="Text Box 70"/>
            <p:cNvSpPr txBox="1">
              <a:spLocks noChangeArrowheads="1"/>
            </p:cNvSpPr>
            <p:nvPr/>
          </p:nvSpPr>
          <p:spPr bwMode="auto">
            <a:xfrm>
              <a:off x="1896" y="3307"/>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Diode-transistor logic (DTL) </a:t>
              </a:r>
            </a:p>
            <a:p>
              <a:pPr algn="ctr" eaLnBrk="1" hangingPunct="1">
                <a:spcBef>
                  <a:spcPct val="0"/>
                </a:spcBef>
                <a:buFontTx/>
                <a:buNone/>
              </a:pPr>
              <a:r>
                <a:rPr lang="en-US" altLang="en-US" sz="1000"/>
                <a:t>1962</a:t>
              </a:r>
            </a:p>
          </p:txBody>
        </p:sp>
        <p:sp>
          <p:nvSpPr>
            <p:cNvPr id="27720" name="AutoShape 71"/>
            <p:cNvSpPr>
              <a:spLocks noChangeArrowheads="1"/>
            </p:cNvSpPr>
            <p:nvPr/>
          </p:nvSpPr>
          <p:spPr bwMode="auto">
            <a:xfrm>
              <a:off x="3196" y="3295"/>
              <a:ext cx="780" cy="348"/>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21" name="Text Box 72"/>
            <p:cNvSpPr txBox="1">
              <a:spLocks noChangeArrowheads="1"/>
            </p:cNvSpPr>
            <p:nvPr/>
          </p:nvSpPr>
          <p:spPr bwMode="auto">
            <a:xfrm>
              <a:off x="3089" y="3307"/>
              <a:ext cx="9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Transistor-transistor logic (TTL) </a:t>
              </a:r>
            </a:p>
            <a:p>
              <a:pPr algn="ctr" eaLnBrk="1" hangingPunct="1">
                <a:spcBef>
                  <a:spcPct val="0"/>
                </a:spcBef>
                <a:buFontTx/>
                <a:buNone/>
              </a:pPr>
              <a:r>
                <a:rPr lang="en-US" altLang="en-US" sz="1000"/>
                <a:t>1962</a:t>
              </a:r>
            </a:p>
          </p:txBody>
        </p:sp>
        <p:sp>
          <p:nvSpPr>
            <p:cNvPr id="27722" name="AutoShape 73"/>
            <p:cNvSpPr>
              <a:spLocks noChangeArrowheads="1"/>
            </p:cNvSpPr>
            <p:nvPr/>
          </p:nvSpPr>
          <p:spPr bwMode="auto">
            <a:xfrm>
              <a:off x="4149" y="3268"/>
              <a:ext cx="809" cy="341"/>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23" name="Text Box 74"/>
            <p:cNvSpPr txBox="1">
              <a:spLocks noChangeArrowheads="1"/>
            </p:cNvSpPr>
            <p:nvPr/>
          </p:nvSpPr>
          <p:spPr bwMode="auto">
            <a:xfrm>
              <a:off x="4055" y="3280"/>
              <a:ext cx="9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Emitter-coupled logic (ECL) </a:t>
              </a:r>
            </a:p>
            <a:p>
              <a:pPr algn="ctr" eaLnBrk="1" hangingPunct="1">
                <a:spcBef>
                  <a:spcPct val="0"/>
                </a:spcBef>
                <a:buFontTx/>
                <a:buNone/>
              </a:pPr>
              <a:r>
                <a:rPr lang="en-US" altLang="en-US" sz="1000"/>
                <a:t>1962</a:t>
              </a:r>
            </a:p>
          </p:txBody>
        </p:sp>
        <p:sp>
          <p:nvSpPr>
            <p:cNvPr id="27724" name="AutoShape 75"/>
            <p:cNvSpPr>
              <a:spLocks noChangeArrowheads="1"/>
            </p:cNvSpPr>
            <p:nvPr/>
          </p:nvSpPr>
          <p:spPr bwMode="auto">
            <a:xfrm>
              <a:off x="4595" y="2724"/>
              <a:ext cx="445" cy="239"/>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25" name="Text Box 76"/>
            <p:cNvSpPr txBox="1">
              <a:spLocks noChangeArrowheads="1"/>
            </p:cNvSpPr>
            <p:nvPr/>
          </p:nvSpPr>
          <p:spPr bwMode="auto">
            <a:xfrm>
              <a:off x="4398" y="2728"/>
              <a:ext cx="8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Linear IC</a:t>
              </a:r>
            </a:p>
            <a:p>
              <a:pPr algn="ctr" eaLnBrk="1" hangingPunct="1">
                <a:spcBef>
                  <a:spcPct val="0"/>
                </a:spcBef>
                <a:buFontTx/>
                <a:buNone/>
              </a:pPr>
              <a:r>
                <a:rPr lang="en-US" altLang="en-US" sz="1000"/>
                <a:t>1964</a:t>
              </a:r>
            </a:p>
          </p:txBody>
        </p:sp>
        <p:sp>
          <p:nvSpPr>
            <p:cNvPr id="27726" name="AutoShape 77"/>
            <p:cNvSpPr>
              <a:spLocks noChangeArrowheads="1"/>
            </p:cNvSpPr>
            <p:nvPr/>
          </p:nvSpPr>
          <p:spPr bwMode="auto">
            <a:xfrm>
              <a:off x="1503" y="515"/>
              <a:ext cx="562" cy="226"/>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27" name="Text Box 78"/>
            <p:cNvSpPr txBox="1">
              <a:spLocks noChangeArrowheads="1"/>
            </p:cNvSpPr>
            <p:nvPr/>
          </p:nvSpPr>
          <p:spPr bwMode="auto">
            <a:xfrm>
              <a:off x="1401" y="519"/>
              <a:ext cx="7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Tunnel diode 1957</a:t>
              </a:r>
            </a:p>
          </p:txBody>
        </p:sp>
        <p:sp>
          <p:nvSpPr>
            <p:cNvPr id="27728" name="AutoShape 79"/>
            <p:cNvSpPr>
              <a:spLocks noChangeArrowheads="1"/>
            </p:cNvSpPr>
            <p:nvPr/>
          </p:nvSpPr>
          <p:spPr bwMode="auto">
            <a:xfrm>
              <a:off x="4217" y="1009"/>
              <a:ext cx="733" cy="349"/>
            </a:xfrm>
            <a:prstGeom prst="roundRect">
              <a:avLst>
                <a:gd name="adj" fmla="val 16667"/>
              </a:avLst>
            </a:prstGeom>
            <a:blipFill dpi="0" rotWithShape="0">
              <a:blip r:embed="rId2"/>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000"/>
            </a:p>
          </p:txBody>
        </p:sp>
        <p:sp>
          <p:nvSpPr>
            <p:cNvPr id="27729" name="Text Box 80"/>
            <p:cNvSpPr txBox="1">
              <a:spLocks noChangeArrowheads="1"/>
            </p:cNvSpPr>
            <p:nvPr/>
          </p:nvSpPr>
          <p:spPr bwMode="auto">
            <a:xfrm>
              <a:off x="4171" y="1013"/>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a:t>Commercial silicon junction transistor 1954</a:t>
              </a:r>
            </a:p>
          </p:txBody>
        </p:sp>
        <p:sp>
          <p:nvSpPr>
            <p:cNvPr id="27730" name="Line 81"/>
            <p:cNvSpPr>
              <a:spLocks noChangeShapeType="1"/>
            </p:cNvSpPr>
            <p:nvPr/>
          </p:nvSpPr>
          <p:spPr bwMode="auto">
            <a:xfrm>
              <a:off x="473" y="898"/>
              <a:ext cx="4156"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1" name="Line 82"/>
            <p:cNvSpPr>
              <a:spLocks noChangeShapeType="1"/>
            </p:cNvSpPr>
            <p:nvPr/>
          </p:nvSpPr>
          <p:spPr bwMode="auto">
            <a:xfrm>
              <a:off x="492" y="892"/>
              <a:ext cx="0" cy="12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2" name="Line 83"/>
            <p:cNvSpPr>
              <a:spLocks noChangeShapeType="1"/>
            </p:cNvSpPr>
            <p:nvPr/>
          </p:nvSpPr>
          <p:spPr bwMode="auto">
            <a:xfrm>
              <a:off x="1362" y="1464"/>
              <a:ext cx="3237"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Line 84"/>
            <p:cNvSpPr>
              <a:spLocks noChangeShapeType="1"/>
            </p:cNvSpPr>
            <p:nvPr/>
          </p:nvSpPr>
          <p:spPr bwMode="auto">
            <a:xfrm>
              <a:off x="3762" y="1566"/>
              <a:ext cx="1290"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4" name="Line 85"/>
            <p:cNvSpPr>
              <a:spLocks noChangeShapeType="1"/>
            </p:cNvSpPr>
            <p:nvPr/>
          </p:nvSpPr>
          <p:spPr bwMode="auto">
            <a:xfrm>
              <a:off x="438" y="2448"/>
              <a:ext cx="0" cy="918"/>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5" name="Line 86"/>
            <p:cNvSpPr>
              <a:spLocks noChangeShapeType="1"/>
            </p:cNvSpPr>
            <p:nvPr/>
          </p:nvSpPr>
          <p:spPr bwMode="auto">
            <a:xfrm>
              <a:off x="438" y="2976"/>
              <a:ext cx="585" cy="0"/>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6" name="Line 87"/>
            <p:cNvSpPr>
              <a:spLocks noChangeShapeType="1"/>
            </p:cNvSpPr>
            <p:nvPr/>
          </p:nvSpPr>
          <p:spPr bwMode="auto">
            <a:xfrm>
              <a:off x="1005" y="2976"/>
              <a:ext cx="0" cy="348"/>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7" name="AutoShape 88"/>
            <p:cNvSpPr>
              <a:spLocks noChangeArrowheads="1"/>
            </p:cNvSpPr>
            <p:nvPr/>
          </p:nvSpPr>
          <p:spPr bwMode="auto">
            <a:xfrm>
              <a:off x="402" y="3816"/>
              <a:ext cx="342" cy="66"/>
            </a:xfrm>
            <a:prstGeom prst="roundRect">
              <a:avLst>
                <a:gd name="adj" fmla="val 16667"/>
              </a:avLst>
            </a:prstGeom>
            <a:blipFill dpi="0" rotWithShape="0">
              <a:blip r:embed="rId3"/>
              <a:srcRect/>
              <a:tile tx="0" ty="0" sx="100000" sy="100000" flip="none" algn="tl"/>
            </a:blip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38" name="AutoShape 89"/>
            <p:cNvSpPr>
              <a:spLocks noChangeArrowheads="1"/>
            </p:cNvSpPr>
            <p:nvPr/>
          </p:nvSpPr>
          <p:spPr bwMode="auto">
            <a:xfrm>
              <a:off x="402" y="3948"/>
              <a:ext cx="342" cy="66"/>
            </a:xfrm>
            <a:prstGeom prst="roundRect">
              <a:avLst>
                <a:gd name="adj" fmla="val 16667"/>
              </a:avLst>
            </a:prstGeom>
            <a:solidFill>
              <a:srgbClr val="808080">
                <a:alpha val="70195"/>
              </a:srgbClr>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39" name="AutoShape 90"/>
            <p:cNvSpPr>
              <a:spLocks noChangeArrowheads="1"/>
            </p:cNvSpPr>
            <p:nvPr/>
          </p:nvSpPr>
          <p:spPr bwMode="auto">
            <a:xfrm>
              <a:off x="1788" y="3816"/>
              <a:ext cx="342" cy="66"/>
            </a:xfrm>
            <a:prstGeom prst="roundRect">
              <a:avLst>
                <a:gd name="adj" fmla="val 16667"/>
              </a:avLst>
            </a:prstGeom>
            <a:solidFill>
              <a:srgbClr val="FFCC99"/>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40" name="AutoShape 91"/>
            <p:cNvSpPr>
              <a:spLocks noChangeArrowheads="1"/>
            </p:cNvSpPr>
            <p:nvPr/>
          </p:nvSpPr>
          <p:spPr bwMode="auto">
            <a:xfrm>
              <a:off x="1788" y="3960"/>
              <a:ext cx="342" cy="66"/>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27741" name="Text Box 92"/>
            <p:cNvSpPr txBox="1">
              <a:spLocks noChangeArrowheads="1"/>
            </p:cNvSpPr>
            <p:nvPr/>
          </p:nvSpPr>
          <p:spPr bwMode="auto">
            <a:xfrm>
              <a:off x="758" y="3763"/>
              <a:ext cx="7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Discrete transistors</a:t>
              </a:r>
            </a:p>
          </p:txBody>
        </p:sp>
        <p:sp>
          <p:nvSpPr>
            <p:cNvPr id="27742" name="Text Box 93"/>
            <p:cNvSpPr txBox="1">
              <a:spLocks noChangeArrowheads="1"/>
            </p:cNvSpPr>
            <p:nvPr/>
          </p:nvSpPr>
          <p:spPr bwMode="auto">
            <a:xfrm>
              <a:off x="752" y="3901"/>
              <a:ext cx="9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Power semiconductors</a:t>
              </a:r>
            </a:p>
          </p:txBody>
        </p:sp>
        <p:sp>
          <p:nvSpPr>
            <p:cNvPr id="27743" name="Text Box 94"/>
            <p:cNvSpPr txBox="1">
              <a:spLocks noChangeArrowheads="1"/>
            </p:cNvSpPr>
            <p:nvPr/>
          </p:nvSpPr>
          <p:spPr bwMode="auto">
            <a:xfrm>
              <a:off x="2180" y="3763"/>
              <a:ext cx="123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IC’s or immediate predecessors</a:t>
              </a:r>
            </a:p>
          </p:txBody>
        </p:sp>
        <p:sp>
          <p:nvSpPr>
            <p:cNvPr id="27744" name="Text Box 95"/>
            <p:cNvSpPr txBox="1">
              <a:spLocks noChangeArrowheads="1"/>
            </p:cNvSpPr>
            <p:nvPr/>
          </p:nvSpPr>
          <p:spPr bwMode="auto">
            <a:xfrm>
              <a:off x="2162" y="3907"/>
              <a:ext cx="14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Microwave and optoelectronic devices</a:t>
              </a:r>
            </a:p>
          </p:txBody>
        </p:sp>
        <p:sp>
          <p:nvSpPr>
            <p:cNvPr id="27745" name="Line 96"/>
            <p:cNvSpPr>
              <a:spLocks noChangeShapeType="1"/>
            </p:cNvSpPr>
            <p:nvPr/>
          </p:nvSpPr>
          <p:spPr bwMode="auto">
            <a:xfrm>
              <a:off x="2682" y="756"/>
              <a:ext cx="0" cy="156"/>
            </a:xfrm>
            <a:prstGeom prst="line">
              <a:avLst/>
            </a:prstGeom>
            <a:noFill/>
            <a:ln w="571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51" name="Text Box 97"/>
          <p:cNvSpPr txBox="1">
            <a:spLocks noChangeArrowheads="1"/>
          </p:cNvSpPr>
          <p:nvPr/>
        </p:nvSpPr>
        <p:spPr bwMode="auto">
          <a:xfrm>
            <a:off x="381000" y="6415088"/>
            <a:ext cx="851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30000"/>
              <a:t>*</a:t>
            </a:r>
            <a:r>
              <a:rPr lang="en-US" altLang="en-US" sz="1800"/>
              <a:t>G. Lapidus, “Transistor Family History,” </a:t>
            </a:r>
            <a:r>
              <a:rPr lang="en-US" altLang="en-US" sz="1800" i="1"/>
              <a:t>IEEE Spectrum</a:t>
            </a:r>
            <a:r>
              <a:rPr lang="en-US" altLang="en-US" sz="1800"/>
              <a:t>, pp. 34-35, January 1977.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924800" cy="1631216"/>
          </a:xfrm>
          <a:prstGeom prst="rect">
            <a:avLst/>
          </a:prstGeom>
          <a:noFill/>
        </p:spPr>
        <p:txBody>
          <a:bodyPr wrap="square" rtlCol="0">
            <a:spAutoFit/>
          </a:bodyPr>
          <a:lstStyle/>
          <a:p>
            <a:r>
              <a:rPr lang="en-US" sz="2000" dirty="0" smtClean="0"/>
              <a:t>D. </a:t>
            </a:r>
            <a:r>
              <a:rPr lang="en-US" sz="2000" dirty="0" err="1" smtClean="0"/>
              <a:t>Kahng</a:t>
            </a:r>
            <a:r>
              <a:rPr lang="en-US" sz="2000" dirty="0" smtClean="0"/>
              <a:t> and  M. Atalla MOSFET invented 1950</a:t>
            </a:r>
          </a:p>
          <a:p>
            <a:r>
              <a:rPr lang="en-US" sz="2000" dirty="0" smtClean="0"/>
              <a:t>D. </a:t>
            </a:r>
            <a:r>
              <a:rPr lang="en-US" sz="2000" dirty="0" err="1" smtClean="0"/>
              <a:t>Kahng</a:t>
            </a:r>
            <a:r>
              <a:rPr lang="en-US" sz="2000" dirty="0" smtClean="0"/>
              <a:t> and S. Sze  Floating Gate (Nonvolatile Memory) Cell  Invented 1959– </a:t>
            </a:r>
            <a:r>
              <a:rPr lang="en-US" sz="2000" dirty="0" err="1" smtClean="0"/>
              <a:t>Chesse</a:t>
            </a:r>
            <a:r>
              <a:rPr lang="en-US" sz="2000" dirty="0" smtClean="0"/>
              <a:t> Cake Inspiration</a:t>
            </a:r>
          </a:p>
          <a:p>
            <a:endParaRPr lang="en-US" sz="2000" dirty="0"/>
          </a:p>
          <a:p>
            <a:endParaRPr lang="en-US" sz="2000" dirty="0"/>
          </a:p>
        </p:txBody>
      </p:sp>
      <p:pic>
        <p:nvPicPr>
          <p:cNvPr id="4" name="Picture 3" descr="11dawonkahng"/>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13335" y="2057400"/>
            <a:ext cx="4075707" cy="3943350"/>
          </a:xfrm>
          <a:prstGeom prst="rect">
            <a:avLst/>
          </a:prstGeom>
        </p:spPr>
      </p:pic>
    </p:spTree>
    <p:extLst>
      <p:ext uri="{BB962C8B-B14F-4D97-AF65-F5344CB8AC3E}">
        <p14:creationId xmlns:p14="http://schemas.microsoft.com/office/powerpoint/2010/main" val="425475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838200"/>
          </a:xfrm>
        </p:spPr>
        <p:txBody>
          <a:bodyPr/>
          <a:lstStyle/>
          <a:p>
            <a:pPr eaLnBrk="1" hangingPunct="1"/>
            <a:r>
              <a:rPr lang="en-US" altLang="en-US" sz="3200" smtClean="0"/>
              <a:t>Brief History of CMOS</a:t>
            </a:r>
          </a:p>
        </p:txBody>
      </p:sp>
      <p:sp>
        <p:nvSpPr>
          <p:cNvPr id="28675" name="Line 4"/>
          <p:cNvSpPr>
            <a:spLocks noChangeShapeType="1"/>
          </p:cNvSpPr>
          <p:nvPr/>
        </p:nvSpPr>
        <p:spPr bwMode="auto">
          <a:xfrm>
            <a:off x="165100" y="4327525"/>
            <a:ext cx="8686800" cy="0"/>
          </a:xfrm>
          <a:prstGeom prst="line">
            <a:avLst/>
          </a:prstGeom>
          <a:noFill/>
          <a:ln w="12700">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6" name="Rectangle 5"/>
          <p:cNvSpPr>
            <a:spLocks noChangeArrowheads="1"/>
          </p:cNvSpPr>
          <p:nvPr/>
        </p:nvSpPr>
        <p:spPr bwMode="auto">
          <a:xfrm>
            <a:off x="203200" y="41751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1920</a:t>
            </a:r>
          </a:p>
        </p:txBody>
      </p:sp>
      <p:sp>
        <p:nvSpPr>
          <p:cNvPr id="28677" name="Rectangle 6"/>
          <p:cNvSpPr>
            <a:spLocks noChangeArrowheads="1"/>
          </p:cNvSpPr>
          <p:nvPr/>
        </p:nvSpPr>
        <p:spPr bwMode="auto">
          <a:xfrm>
            <a:off x="647700" y="43910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1925</a:t>
            </a:r>
          </a:p>
        </p:txBody>
      </p:sp>
      <p:sp>
        <p:nvSpPr>
          <p:cNvPr id="28678" name="Line 7"/>
          <p:cNvSpPr>
            <a:spLocks noChangeShapeType="1"/>
          </p:cNvSpPr>
          <p:nvPr/>
        </p:nvSpPr>
        <p:spPr bwMode="auto">
          <a:xfrm flipV="1">
            <a:off x="774700" y="409892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Rectangle 8"/>
          <p:cNvSpPr>
            <a:spLocks noChangeArrowheads="1"/>
          </p:cNvSpPr>
          <p:nvPr/>
        </p:nvSpPr>
        <p:spPr bwMode="auto">
          <a:xfrm>
            <a:off x="-88900" y="3705225"/>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Principle of MOSFET proposed</a:t>
            </a:r>
          </a:p>
          <a:p>
            <a:pPr algn="ctr">
              <a:spcBef>
                <a:spcPct val="0"/>
              </a:spcBef>
              <a:buFontTx/>
              <a:buNone/>
            </a:pPr>
            <a:r>
              <a:rPr lang="en-US" altLang="en-US" sz="1000"/>
              <a:t>by Lelienfeld</a:t>
            </a:r>
          </a:p>
        </p:txBody>
      </p:sp>
      <p:sp>
        <p:nvSpPr>
          <p:cNvPr id="28680" name="Line 10"/>
          <p:cNvSpPr>
            <a:spLocks noChangeShapeType="1"/>
          </p:cNvSpPr>
          <p:nvPr/>
        </p:nvSpPr>
        <p:spPr bwMode="auto">
          <a:xfrm flipV="1">
            <a:off x="2717800" y="409892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1" name="Rectangle 11"/>
          <p:cNvSpPr>
            <a:spLocks noChangeArrowheads="1"/>
          </p:cNvSpPr>
          <p:nvPr/>
        </p:nvSpPr>
        <p:spPr bwMode="auto">
          <a:xfrm>
            <a:off x="2590800" y="43910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1947</a:t>
            </a:r>
          </a:p>
        </p:txBody>
      </p:sp>
      <p:sp>
        <p:nvSpPr>
          <p:cNvPr id="28682" name="Rectangle 12"/>
          <p:cNvSpPr>
            <a:spLocks noChangeArrowheads="1"/>
          </p:cNvSpPr>
          <p:nvPr/>
        </p:nvSpPr>
        <p:spPr bwMode="auto">
          <a:xfrm>
            <a:off x="2179638" y="3590925"/>
            <a:ext cx="1076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Bardeen and </a:t>
            </a:r>
          </a:p>
          <a:p>
            <a:pPr algn="ctr">
              <a:spcBef>
                <a:spcPct val="0"/>
              </a:spcBef>
              <a:buFontTx/>
              <a:buNone/>
            </a:pPr>
            <a:r>
              <a:rPr lang="en-US" altLang="en-US" sz="1000"/>
              <a:t>Brattain</a:t>
            </a:r>
          </a:p>
          <a:p>
            <a:pPr algn="ctr">
              <a:spcBef>
                <a:spcPct val="0"/>
              </a:spcBef>
              <a:buFontTx/>
              <a:buNone/>
            </a:pPr>
            <a:r>
              <a:rPr lang="en-US" altLang="en-US" sz="1000"/>
              <a:t>invent transistor</a:t>
            </a:r>
          </a:p>
        </p:txBody>
      </p:sp>
      <p:sp>
        <p:nvSpPr>
          <p:cNvPr id="28683" name="Line 14"/>
          <p:cNvSpPr>
            <a:spLocks noChangeShapeType="1"/>
          </p:cNvSpPr>
          <p:nvPr/>
        </p:nvSpPr>
        <p:spPr bwMode="auto">
          <a:xfrm>
            <a:off x="3240088" y="2727325"/>
            <a:ext cx="0" cy="1600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4" name="Rectangle 15"/>
          <p:cNvSpPr>
            <a:spLocks noChangeArrowheads="1"/>
          </p:cNvSpPr>
          <p:nvPr/>
        </p:nvSpPr>
        <p:spPr bwMode="auto">
          <a:xfrm>
            <a:off x="2439988" y="2393950"/>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Dacey and Ross</a:t>
            </a:r>
          </a:p>
          <a:p>
            <a:pPr algn="ctr">
              <a:spcBef>
                <a:spcPct val="0"/>
              </a:spcBef>
              <a:buFontTx/>
              <a:buNone/>
            </a:pPr>
            <a:r>
              <a:rPr lang="en-US" altLang="en-US" sz="1000"/>
              <a:t>implement FET</a:t>
            </a:r>
          </a:p>
        </p:txBody>
      </p:sp>
      <p:sp>
        <p:nvSpPr>
          <p:cNvPr id="28685" name="Rectangle 20"/>
          <p:cNvSpPr>
            <a:spLocks noChangeArrowheads="1"/>
          </p:cNvSpPr>
          <p:nvPr/>
        </p:nvSpPr>
        <p:spPr bwMode="auto">
          <a:xfrm>
            <a:off x="2884488" y="1603375"/>
            <a:ext cx="161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Noyce produces</a:t>
            </a:r>
          </a:p>
          <a:p>
            <a:pPr algn="ctr">
              <a:spcBef>
                <a:spcPct val="0"/>
              </a:spcBef>
              <a:buFontTx/>
              <a:buNone/>
            </a:pPr>
            <a:r>
              <a:rPr lang="en-US" altLang="en-US" sz="1000"/>
              <a:t>first fully integrated circuit</a:t>
            </a:r>
          </a:p>
        </p:txBody>
      </p:sp>
      <p:sp>
        <p:nvSpPr>
          <p:cNvPr id="28686" name="Line 21"/>
          <p:cNvSpPr>
            <a:spLocks noChangeShapeType="1"/>
          </p:cNvSpPr>
          <p:nvPr/>
        </p:nvSpPr>
        <p:spPr bwMode="auto">
          <a:xfrm>
            <a:off x="3632200" y="1981200"/>
            <a:ext cx="0" cy="23431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7" name="Rectangle 22"/>
          <p:cNvSpPr>
            <a:spLocks noChangeArrowheads="1"/>
          </p:cNvSpPr>
          <p:nvPr/>
        </p:nvSpPr>
        <p:spPr bwMode="auto">
          <a:xfrm>
            <a:off x="2611438" y="4608513"/>
            <a:ext cx="6969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Shockley</a:t>
            </a:r>
          </a:p>
          <a:p>
            <a:pPr algn="ctr">
              <a:spcBef>
                <a:spcPct val="0"/>
              </a:spcBef>
              <a:buFontTx/>
              <a:buNone/>
            </a:pPr>
            <a:r>
              <a:rPr lang="en-US" altLang="en-US" sz="1000"/>
              <a:t>invents</a:t>
            </a:r>
          </a:p>
          <a:p>
            <a:pPr algn="ctr">
              <a:spcBef>
                <a:spcPct val="0"/>
              </a:spcBef>
              <a:buFontTx/>
              <a:buNone/>
            </a:pPr>
            <a:r>
              <a:rPr lang="en-US" altLang="en-US" sz="1000"/>
              <a:t>FET</a:t>
            </a:r>
          </a:p>
        </p:txBody>
      </p:sp>
      <p:sp>
        <p:nvSpPr>
          <p:cNvPr id="28688" name="Line 23"/>
          <p:cNvSpPr>
            <a:spLocks noChangeShapeType="1"/>
          </p:cNvSpPr>
          <p:nvPr/>
        </p:nvSpPr>
        <p:spPr bwMode="auto">
          <a:xfrm flipV="1">
            <a:off x="2973388" y="433387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24"/>
          <p:cNvSpPr>
            <a:spLocks noChangeShapeType="1"/>
          </p:cNvSpPr>
          <p:nvPr/>
        </p:nvSpPr>
        <p:spPr bwMode="auto">
          <a:xfrm>
            <a:off x="3505200" y="4327525"/>
            <a:ext cx="0" cy="1285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0" name="Rectangle 26"/>
          <p:cNvSpPr>
            <a:spLocks noChangeArrowheads="1"/>
          </p:cNvSpPr>
          <p:nvPr/>
        </p:nvSpPr>
        <p:spPr bwMode="auto">
          <a:xfrm>
            <a:off x="2590800" y="5461000"/>
            <a:ext cx="11239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Kilby makes</a:t>
            </a:r>
          </a:p>
          <a:p>
            <a:pPr algn="ctr">
              <a:spcBef>
                <a:spcPct val="0"/>
              </a:spcBef>
              <a:buFontTx/>
              <a:buNone/>
            </a:pPr>
            <a:r>
              <a:rPr lang="en-US" altLang="en-US" sz="1000"/>
              <a:t>hybrid integrated</a:t>
            </a:r>
          </a:p>
          <a:p>
            <a:pPr algn="ctr">
              <a:spcBef>
                <a:spcPct val="0"/>
              </a:spcBef>
              <a:buFontTx/>
              <a:buNone/>
            </a:pPr>
            <a:r>
              <a:rPr lang="en-US" altLang="en-US" sz="1000"/>
              <a:t>circuit</a:t>
            </a:r>
          </a:p>
        </p:txBody>
      </p:sp>
      <p:sp>
        <p:nvSpPr>
          <p:cNvPr id="28691" name="Line 27"/>
          <p:cNvSpPr>
            <a:spLocks noChangeShapeType="1"/>
          </p:cNvSpPr>
          <p:nvPr/>
        </p:nvSpPr>
        <p:spPr bwMode="auto">
          <a:xfrm>
            <a:off x="3848100" y="4330700"/>
            <a:ext cx="0" cy="8270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2" name="Rectangle 29"/>
          <p:cNvSpPr>
            <a:spLocks noChangeArrowheads="1"/>
          </p:cNvSpPr>
          <p:nvPr/>
        </p:nvSpPr>
        <p:spPr bwMode="auto">
          <a:xfrm>
            <a:off x="3113088" y="43910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1955</a:t>
            </a:r>
          </a:p>
        </p:txBody>
      </p:sp>
      <p:sp>
        <p:nvSpPr>
          <p:cNvPr id="28693" name="Rectangle 30"/>
          <p:cNvSpPr>
            <a:spLocks noChangeArrowheads="1"/>
          </p:cNvSpPr>
          <p:nvPr/>
        </p:nvSpPr>
        <p:spPr bwMode="auto">
          <a:xfrm>
            <a:off x="2844800" y="41751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1952</a:t>
            </a:r>
          </a:p>
        </p:txBody>
      </p:sp>
      <p:sp>
        <p:nvSpPr>
          <p:cNvPr id="28694" name="Rectangle 31"/>
          <p:cNvSpPr>
            <a:spLocks noChangeArrowheads="1"/>
          </p:cNvSpPr>
          <p:nvPr/>
        </p:nvSpPr>
        <p:spPr bwMode="auto">
          <a:xfrm>
            <a:off x="3535363" y="5181600"/>
            <a:ext cx="68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Hoerni</a:t>
            </a:r>
          </a:p>
          <a:p>
            <a:pPr algn="ctr">
              <a:spcBef>
                <a:spcPct val="0"/>
              </a:spcBef>
              <a:buFontTx/>
              <a:buNone/>
            </a:pPr>
            <a:r>
              <a:rPr lang="en-US" altLang="en-US" sz="1000"/>
              <a:t>develops</a:t>
            </a:r>
          </a:p>
          <a:p>
            <a:pPr algn="ctr">
              <a:spcBef>
                <a:spcPct val="0"/>
              </a:spcBef>
              <a:buFontTx/>
              <a:buNone/>
            </a:pPr>
            <a:r>
              <a:rPr lang="en-US" altLang="en-US" sz="1000"/>
              <a:t>planar</a:t>
            </a:r>
          </a:p>
          <a:p>
            <a:pPr algn="ctr">
              <a:spcBef>
                <a:spcPct val="0"/>
              </a:spcBef>
              <a:buFontTx/>
              <a:buNone/>
            </a:pPr>
            <a:r>
              <a:rPr lang="en-US" altLang="en-US" sz="1000"/>
              <a:t>process</a:t>
            </a:r>
          </a:p>
        </p:txBody>
      </p:sp>
      <p:sp>
        <p:nvSpPr>
          <p:cNvPr id="28695" name="Line 33"/>
          <p:cNvSpPr>
            <a:spLocks noChangeShapeType="1"/>
          </p:cNvSpPr>
          <p:nvPr/>
        </p:nvSpPr>
        <p:spPr bwMode="auto">
          <a:xfrm flipV="1">
            <a:off x="4037013" y="409892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34"/>
          <p:cNvSpPr>
            <a:spLocks noChangeShapeType="1"/>
          </p:cNvSpPr>
          <p:nvPr/>
        </p:nvSpPr>
        <p:spPr bwMode="auto">
          <a:xfrm flipV="1">
            <a:off x="4470400" y="43434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7" name="Rectangle 35"/>
          <p:cNvSpPr>
            <a:spLocks noChangeArrowheads="1"/>
          </p:cNvSpPr>
          <p:nvPr/>
        </p:nvSpPr>
        <p:spPr bwMode="auto">
          <a:xfrm>
            <a:off x="3911600" y="44037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1962</a:t>
            </a:r>
          </a:p>
        </p:txBody>
      </p:sp>
      <p:sp>
        <p:nvSpPr>
          <p:cNvPr id="28698" name="Rectangle 36"/>
          <p:cNvSpPr>
            <a:spLocks noChangeArrowheads="1"/>
          </p:cNvSpPr>
          <p:nvPr/>
        </p:nvSpPr>
        <p:spPr bwMode="auto">
          <a:xfrm>
            <a:off x="3733800" y="40989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1960</a:t>
            </a:r>
          </a:p>
        </p:txBody>
      </p:sp>
      <p:sp>
        <p:nvSpPr>
          <p:cNvPr id="28699" name="Rectangle 37"/>
          <p:cNvSpPr>
            <a:spLocks noChangeArrowheads="1"/>
          </p:cNvSpPr>
          <p:nvPr/>
        </p:nvSpPr>
        <p:spPr bwMode="auto">
          <a:xfrm>
            <a:off x="4343400" y="4171950"/>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1965</a:t>
            </a:r>
          </a:p>
        </p:txBody>
      </p:sp>
      <p:sp>
        <p:nvSpPr>
          <p:cNvPr id="28700" name="Rectangle 38"/>
          <p:cNvSpPr>
            <a:spLocks noChangeArrowheads="1"/>
          </p:cNvSpPr>
          <p:nvPr/>
        </p:nvSpPr>
        <p:spPr bwMode="auto">
          <a:xfrm>
            <a:off x="4225925" y="4608513"/>
            <a:ext cx="1085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Burns provides</a:t>
            </a:r>
          </a:p>
          <a:p>
            <a:pPr algn="ctr">
              <a:spcBef>
                <a:spcPct val="0"/>
              </a:spcBef>
              <a:buFontTx/>
              <a:buNone/>
            </a:pPr>
            <a:r>
              <a:rPr lang="en-US" altLang="en-US" sz="1000"/>
              <a:t>analysis of </a:t>
            </a:r>
          </a:p>
          <a:p>
            <a:pPr algn="ctr">
              <a:spcBef>
                <a:spcPct val="0"/>
              </a:spcBef>
              <a:buFontTx/>
              <a:buNone/>
            </a:pPr>
            <a:r>
              <a:rPr lang="en-US" altLang="en-US" sz="1000"/>
              <a:t>CMOS inverters</a:t>
            </a:r>
          </a:p>
        </p:txBody>
      </p:sp>
      <p:sp>
        <p:nvSpPr>
          <p:cNvPr id="28701" name="Rectangle 39"/>
          <p:cNvSpPr>
            <a:spLocks noChangeArrowheads="1"/>
          </p:cNvSpPr>
          <p:nvPr/>
        </p:nvSpPr>
        <p:spPr bwMode="auto">
          <a:xfrm>
            <a:off x="3778250" y="3422650"/>
            <a:ext cx="804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Wanlass</a:t>
            </a:r>
          </a:p>
          <a:p>
            <a:pPr algn="ctr">
              <a:spcBef>
                <a:spcPct val="0"/>
              </a:spcBef>
              <a:buFontTx/>
              <a:buNone/>
            </a:pPr>
            <a:r>
              <a:rPr lang="en-US" altLang="en-US" sz="1000"/>
              <a:t>develops</a:t>
            </a:r>
          </a:p>
          <a:p>
            <a:pPr algn="ctr">
              <a:spcBef>
                <a:spcPct val="0"/>
              </a:spcBef>
              <a:buFontTx/>
              <a:buNone/>
            </a:pPr>
            <a:r>
              <a:rPr lang="en-US" altLang="en-US" sz="1000"/>
              <a:t>first CMOS</a:t>
            </a:r>
          </a:p>
          <a:p>
            <a:pPr algn="ctr">
              <a:spcBef>
                <a:spcPct val="0"/>
              </a:spcBef>
              <a:buFontTx/>
              <a:buNone/>
            </a:pPr>
            <a:r>
              <a:rPr lang="en-US" altLang="en-US" sz="1000"/>
              <a:t> inverter</a:t>
            </a:r>
          </a:p>
        </p:txBody>
      </p:sp>
      <p:sp>
        <p:nvSpPr>
          <p:cNvPr id="28702" name="Line 40"/>
          <p:cNvSpPr>
            <a:spLocks noChangeShapeType="1"/>
          </p:cNvSpPr>
          <p:nvPr/>
        </p:nvSpPr>
        <p:spPr bwMode="auto">
          <a:xfrm flipV="1">
            <a:off x="5702300" y="433387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03" name="Line 41"/>
          <p:cNvSpPr>
            <a:spLocks noChangeShapeType="1"/>
          </p:cNvSpPr>
          <p:nvPr/>
        </p:nvSpPr>
        <p:spPr bwMode="auto">
          <a:xfrm flipV="1">
            <a:off x="5892800" y="409892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04" name="Rectangle 42"/>
          <p:cNvSpPr>
            <a:spLocks noChangeArrowheads="1"/>
          </p:cNvSpPr>
          <p:nvPr/>
        </p:nvSpPr>
        <p:spPr bwMode="auto">
          <a:xfrm>
            <a:off x="5286375" y="4608513"/>
            <a:ext cx="1214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CMOS begins</a:t>
            </a:r>
          </a:p>
          <a:p>
            <a:pPr algn="ctr">
              <a:spcBef>
                <a:spcPct val="0"/>
              </a:spcBef>
              <a:buFontTx/>
              <a:buNone/>
            </a:pPr>
            <a:r>
              <a:rPr lang="en-US" altLang="en-US" sz="1000"/>
              <a:t>dominance over</a:t>
            </a:r>
          </a:p>
          <a:p>
            <a:pPr algn="ctr">
              <a:spcBef>
                <a:spcPct val="0"/>
              </a:spcBef>
              <a:buFontTx/>
              <a:buNone/>
            </a:pPr>
            <a:r>
              <a:rPr lang="en-US" altLang="en-US" sz="1000"/>
              <a:t>other technologies</a:t>
            </a:r>
          </a:p>
        </p:txBody>
      </p:sp>
      <p:sp>
        <p:nvSpPr>
          <p:cNvPr id="28705" name="Rectangle 43"/>
          <p:cNvSpPr>
            <a:spLocks noChangeArrowheads="1"/>
          </p:cNvSpPr>
          <p:nvPr/>
        </p:nvSpPr>
        <p:spPr bwMode="auto">
          <a:xfrm>
            <a:off x="5491163" y="3721100"/>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IBM PC</a:t>
            </a:r>
          </a:p>
          <a:p>
            <a:pPr algn="ctr">
              <a:spcBef>
                <a:spcPct val="0"/>
              </a:spcBef>
              <a:buFontTx/>
              <a:buNone/>
            </a:pPr>
            <a:r>
              <a:rPr lang="en-US" altLang="en-US" sz="1000"/>
              <a:t>announced</a:t>
            </a:r>
          </a:p>
        </p:txBody>
      </p:sp>
      <p:sp>
        <p:nvSpPr>
          <p:cNvPr id="28706" name="Rectangle 45"/>
          <p:cNvSpPr>
            <a:spLocks noChangeArrowheads="1"/>
          </p:cNvSpPr>
          <p:nvPr/>
        </p:nvSpPr>
        <p:spPr bwMode="auto">
          <a:xfrm>
            <a:off x="5753100" y="4403725"/>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1981</a:t>
            </a:r>
          </a:p>
        </p:txBody>
      </p:sp>
      <p:sp>
        <p:nvSpPr>
          <p:cNvPr id="28707" name="Rectangle 46"/>
          <p:cNvSpPr>
            <a:spLocks noChangeArrowheads="1"/>
          </p:cNvSpPr>
          <p:nvPr/>
        </p:nvSpPr>
        <p:spPr bwMode="auto">
          <a:xfrm>
            <a:off x="6461125" y="3397250"/>
            <a:ext cx="850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Portable</a:t>
            </a:r>
          </a:p>
          <a:p>
            <a:pPr algn="ctr">
              <a:spcBef>
                <a:spcPct val="0"/>
              </a:spcBef>
              <a:buFontTx/>
              <a:buNone/>
            </a:pPr>
            <a:r>
              <a:rPr lang="en-US" altLang="en-US" sz="1000"/>
              <a:t>applications</a:t>
            </a:r>
          </a:p>
          <a:p>
            <a:pPr algn="ctr">
              <a:spcBef>
                <a:spcPct val="0"/>
              </a:spcBef>
              <a:buFontTx/>
              <a:buNone/>
            </a:pPr>
            <a:r>
              <a:rPr lang="en-US" altLang="en-US" sz="1000"/>
              <a:t>become</a:t>
            </a:r>
          </a:p>
          <a:p>
            <a:pPr algn="ctr">
              <a:spcBef>
                <a:spcPct val="0"/>
              </a:spcBef>
              <a:buFontTx/>
              <a:buNone/>
            </a:pPr>
            <a:r>
              <a:rPr lang="en-US" altLang="en-US" sz="1000"/>
              <a:t>popular</a:t>
            </a:r>
          </a:p>
        </p:txBody>
      </p:sp>
      <p:sp>
        <p:nvSpPr>
          <p:cNvPr id="28708" name="Line 47"/>
          <p:cNvSpPr>
            <a:spLocks noChangeShapeType="1"/>
          </p:cNvSpPr>
          <p:nvPr/>
        </p:nvSpPr>
        <p:spPr bwMode="auto">
          <a:xfrm flipV="1">
            <a:off x="6883400" y="40894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09" name="Line 48"/>
          <p:cNvSpPr>
            <a:spLocks noChangeShapeType="1"/>
          </p:cNvSpPr>
          <p:nvPr/>
        </p:nvSpPr>
        <p:spPr bwMode="auto">
          <a:xfrm flipV="1">
            <a:off x="7239000" y="433387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10" name="Rectangle 49"/>
          <p:cNvSpPr>
            <a:spLocks noChangeArrowheads="1"/>
          </p:cNvSpPr>
          <p:nvPr/>
        </p:nvSpPr>
        <p:spPr bwMode="auto">
          <a:xfrm>
            <a:off x="6765925" y="4540250"/>
            <a:ext cx="92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IC’s have</a:t>
            </a:r>
          </a:p>
          <a:p>
            <a:pPr algn="ctr">
              <a:spcBef>
                <a:spcPct val="0"/>
              </a:spcBef>
              <a:buFontTx/>
              <a:buNone/>
            </a:pPr>
            <a:r>
              <a:rPr lang="en-US" altLang="en-US" sz="1000"/>
              <a:t>5+ million</a:t>
            </a:r>
          </a:p>
          <a:p>
            <a:pPr algn="ctr">
              <a:spcBef>
                <a:spcPct val="0"/>
              </a:spcBef>
              <a:buFontTx/>
              <a:buNone/>
            </a:pPr>
            <a:r>
              <a:rPr lang="en-US" altLang="en-US" sz="1000"/>
              <a:t>transistors,</a:t>
            </a:r>
          </a:p>
          <a:p>
            <a:pPr algn="ctr">
              <a:spcBef>
                <a:spcPct val="0"/>
              </a:spcBef>
              <a:buFontTx/>
              <a:buNone/>
            </a:pPr>
            <a:r>
              <a:rPr lang="en-US" altLang="en-US" sz="1000"/>
              <a:t>100’s of MHz</a:t>
            </a:r>
          </a:p>
        </p:txBody>
      </p:sp>
      <p:sp>
        <p:nvSpPr>
          <p:cNvPr id="28711" name="Rectangle 50"/>
          <p:cNvSpPr>
            <a:spLocks noChangeArrowheads="1"/>
          </p:cNvSpPr>
          <p:nvPr/>
        </p:nvSpPr>
        <p:spPr bwMode="auto">
          <a:xfrm>
            <a:off x="7721600" y="4152900"/>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2000</a:t>
            </a:r>
          </a:p>
        </p:txBody>
      </p:sp>
      <p:sp>
        <p:nvSpPr>
          <p:cNvPr id="28712" name="Rectangle 51"/>
          <p:cNvSpPr>
            <a:spLocks noChangeArrowheads="1"/>
          </p:cNvSpPr>
          <p:nvPr/>
        </p:nvSpPr>
        <p:spPr bwMode="auto">
          <a:xfrm>
            <a:off x="8534400" y="4152900"/>
            <a:ext cx="38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2010</a:t>
            </a:r>
          </a:p>
        </p:txBody>
      </p:sp>
      <p:sp>
        <p:nvSpPr>
          <p:cNvPr id="28713" name="Rectangle 52"/>
          <p:cNvSpPr>
            <a:spLocks noChangeArrowheads="1"/>
          </p:cNvSpPr>
          <p:nvPr/>
        </p:nvSpPr>
        <p:spPr bwMode="auto">
          <a:xfrm>
            <a:off x="8104188" y="4445000"/>
            <a:ext cx="108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Memory:</a:t>
            </a:r>
          </a:p>
          <a:p>
            <a:pPr algn="ctr">
              <a:spcBef>
                <a:spcPct val="0"/>
              </a:spcBef>
              <a:buFontTx/>
              <a:buNone/>
            </a:pPr>
            <a:r>
              <a:rPr lang="en-US" altLang="en-US" sz="1000"/>
              <a:t>64 Gigabits/chip</a:t>
            </a:r>
          </a:p>
        </p:txBody>
      </p:sp>
      <p:sp>
        <p:nvSpPr>
          <p:cNvPr id="28714" name="Rectangle 53"/>
          <p:cNvSpPr>
            <a:spLocks noChangeArrowheads="1"/>
          </p:cNvSpPr>
          <p:nvPr/>
        </p:nvSpPr>
        <p:spPr bwMode="auto">
          <a:xfrm>
            <a:off x="8162925" y="3654425"/>
            <a:ext cx="898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Logic:</a:t>
            </a:r>
          </a:p>
          <a:p>
            <a:pPr algn="ctr">
              <a:spcBef>
                <a:spcPct val="0"/>
              </a:spcBef>
              <a:buFontTx/>
              <a:buNone/>
            </a:pPr>
            <a:r>
              <a:rPr lang="en-US" altLang="en-US" sz="1000"/>
              <a:t>100 Million +</a:t>
            </a:r>
          </a:p>
          <a:p>
            <a:pPr algn="ctr">
              <a:spcBef>
                <a:spcPct val="0"/>
              </a:spcBef>
              <a:buFontTx/>
              <a:buNone/>
            </a:pPr>
            <a:r>
              <a:rPr lang="en-US" altLang="en-US" sz="1000"/>
              <a:t>transistors</a:t>
            </a:r>
          </a:p>
        </p:txBody>
      </p:sp>
      <p:sp>
        <p:nvSpPr>
          <p:cNvPr id="28715" name="Line 54"/>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243" name="Rectangle 75"/>
          <p:cNvSpPr>
            <a:spLocks noChangeArrowheads="1"/>
          </p:cNvSpPr>
          <p:nvPr/>
        </p:nvSpPr>
        <p:spPr bwMode="auto">
          <a:xfrm>
            <a:off x="4810125" y="971550"/>
            <a:ext cx="4333875" cy="4594225"/>
          </a:xfrm>
          <a:prstGeom prst="rect">
            <a:avLst/>
          </a:prstGeom>
          <a:solidFill>
            <a:schemeClr val="accent5">
              <a:lumMod val="50000"/>
              <a:alpha val="80000"/>
            </a:schemeClr>
          </a:solidFill>
          <a:ln w="9525" algn="ctr">
            <a:noFill/>
            <a:miter lim="800000"/>
            <a:headEnd/>
            <a:tailEnd/>
          </a:ln>
          <a:effectLst/>
        </p:spPr>
        <p:txBody>
          <a:bodyPr anchor="ctr">
            <a:spAutoFit/>
          </a:bodyPr>
          <a:lstStyle/>
          <a:p>
            <a:pPr algn="ctr" eaLnBrk="1" hangingPunct="1">
              <a:defRPr/>
            </a:pPr>
            <a:endParaRPr lang="en-US" sz="1200" b="1">
              <a:solidFill>
                <a:srgbClr val="000000"/>
              </a:solidFill>
              <a:latin typeface="Calibri"/>
            </a:endParaRPr>
          </a:p>
        </p:txBody>
      </p:sp>
      <p:sp>
        <p:nvSpPr>
          <p:cNvPr id="29699" name="Rectangle 3"/>
          <p:cNvSpPr>
            <a:spLocks noChangeArrowheads="1"/>
          </p:cNvSpPr>
          <p:nvPr/>
        </p:nvSpPr>
        <p:spPr bwMode="auto">
          <a:xfrm>
            <a:off x="0" y="-9525"/>
            <a:ext cx="9144000" cy="866775"/>
          </a:xfrm>
          <a:prstGeom prst="rect">
            <a:avLst/>
          </a:prstGeom>
          <a:solidFill>
            <a:srgbClr val="14143C">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r>
              <a:rPr lang="en-US" altLang="en-US" sz="4400" b="1">
                <a:solidFill>
                  <a:srgbClr val="FFFB55"/>
                </a:solidFill>
                <a:cs typeface="Arial" panose="020B0604020202020204" pitchFamily="34" charset="0"/>
              </a:rPr>
              <a:t>Evolution of Integrated Systems</a:t>
            </a:r>
          </a:p>
        </p:txBody>
      </p:sp>
      <p:sp>
        <p:nvSpPr>
          <p:cNvPr id="29700" name="Rectangle 4"/>
          <p:cNvSpPr>
            <a:spLocks noChangeArrowheads="1"/>
          </p:cNvSpPr>
          <p:nvPr/>
        </p:nvSpPr>
        <p:spPr bwMode="auto">
          <a:xfrm>
            <a:off x="0" y="866775"/>
            <a:ext cx="9144000" cy="76200"/>
          </a:xfrm>
          <a:prstGeom prst="rect">
            <a:avLst/>
          </a:prstGeom>
          <a:solidFill>
            <a:srgbClr val="E09B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29701" name="Line 5"/>
          <p:cNvSpPr>
            <a:spLocks noChangeShapeType="1"/>
          </p:cNvSpPr>
          <p:nvPr/>
        </p:nvSpPr>
        <p:spPr bwMode="auto">
          <a:xfrm>
            <a:off x="190500" y="5791200"/>
            <a:ext cx="8801100" cy="0"/>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9702" name="Text Box 6"/>
          <p:cNvSpPr txBox="1">
            <a:spLocks noChangeArrowheads="1"/>
          </p:cNvSpPr>
          <p:nvPr/>
        </p:nvSpPr>
        <p:spPr bwMode="auto">
          <a:xfrm>
            <a:off x="8286750" y="5789613"/>
            <a:ext cx="857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Calibri" panose="020F0502020204030204" pitchFamily="34" charset="0"/>
              </a:rPr>
              <a:t>Time</a:t>
            </a:r>
          </a:p>
        </p:txBody>
      </p:sp>
      <p:sp>
        <p:nvSpPr>
          <p:cNvPr id="29703" name="Rectangle 12"/>
          <p:cNvSpPr>
            <a:spLocks noChangeArrowheads="1"/>
          </p:cNvSpPr>
          <p:nvPr/>
        </p:nvSpPr>
        <p:spPr bwMode="auto">
          <a:xfrm rot="10800000" flipV="1">
            <a:off x="0" y="6429375"/>
            <a:ext cx="9144000" cy="42863"/>
          </a:xfrm>
          <a:prstGeom prst="rect">
            <a:avLst/>
          </a:prstGeom>
          <a:solidFill>
            <a:srgbClr val="E09B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29704" name="Line 43"/>
          <p:cNvSpPr>
            <a:spLocks noChangeShapeType="1"/>
          </p:cNvSpPr>
          <p:nvPr/>
        </p:nvSpPr>
        <p:spPr bwMode="auto">
          <a:xfrm>
            <a:off x="3176588" y="5657850"/>
            <a:ext cx="0" cy="2714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45"/>
          <p:cNvSpPr>
            <a:spLocks noChangeShapeType="1"/>
          </p:cNvSpPr>
          <p:nvPr/>
        </p:nvSpPr>
        <p:spPr bwMode="auto">
          <a:xfrm>
            <a:off x="4802188" y="5640388"/>
            <a:ext cx="0" cy="2714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47"/>
          <p:cNvSpPr>
            <a:spLocks noChangeShapeType="1"/>
          </p:cNvSpPr>
          <p:nvPr/>
        </p:nvSpPr>
        <p:spPr bwMode="auto">
          <a:xfrm>
            <a:off x="7799388" y="5632450"/>
            <a:ext cx="0" cy="2714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Text Box 49"/>
          <p:cNvSpPr txBox="1">
            <a:spLocks noChangeArrowheads="1"/>
          </p:cNvSpPr>
          <p:nvPr/>
        </p:nvSpPr>
        <p:spPr bwMode="auto">
          <a:xfrm>
            <a:off x="7421563" y="5895975"/>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Calibri" panose="020F0502020204030204" pitchFamily="34" charset="0"/>
              </a:rPr>
              <a:t>2009</a:t>
            </a:r>
          </a:p>
        </p:txBody>
      </p:sp>
      <p:sp>
        <p:nvSpPr>
          <p:cNvPr id="29708" name="Text Box 57"/>
          <p:cNvSpPr txBox="1">
            <a:spLocks noChangeArrowheads="1"/>
          </p:cNvSpPr>
          <p:nvPr/>
        </p:nvSpPr>
        <p:spPr bwMode="auto">
          <a:xfrm>
            <a:off x="127000" y="6529388"/>
            <a:ext cx="288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fld id="{54411252-9E0A-44E5-AD8F-C40408A14BAE}" type="slidenum">
              <a:rPr lang="en-US" altLang="en-US" sz="1200" b="1">
                <a:solidFill>
                  <a:srgbClr val="000000"/>
                </a:solidFill>
                <a:latin typeface="Calibri" panose="020F0502020204030204" pitchFamily="34" charset="0"/>
              </a:rPr>
              <a:pPr algn="ctr" eaLnBrk="1" hangingPunct="1"/>
              <a:t>19</a:t>
            </a:fld>
            <a:endParaRPr lang="en-US" altLang="en-US" sz="1200" b="1">
              <a:solidFill>
                <a:srgbClr val="000000"/>
              </a:solidFill>
              <a:latin typeface="Calibri" panose="020F0502020204030204" pitchFamily="34" charset="0"/>
            </a:endParaRPr>
          </a:p>
        </p:txBody>
      </p:sp>
      <p:pic>
        <p:nvPicPr>
          <p:cNvPr id="29709" name="Picture 60" descr="045230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625" y="1373188"/>
            <a:ext cx="17938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61" descr="ENIAC_Image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827213"/>
            <a:ext cx="2189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Line 62"/>
          <p:cNvSpPr>
            <a:spLocks noChangeShapeType="1"/>
          </p:cNvSpPr>
          <p:nvPr/>
        </p:nvSpPr>
        <p:spPr bwMode="auto">
          <a:xfrm>
            <a:off x="1136650" y="5665788"/>
            <a:ext cx="0" cy="2714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Text Box 64"/>
          <p:cNvSpPr txBox="1">
            <a:spLocks noChangeArrowheads="1"/>
          </p:cNvSpPr>
          <p:nvPr/>
        </p:nvSpPr>
        <p:spPr bwMode="auto">
          <a:xfrm>
            <a:off x="695325" y="5908675"/>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Calibri" panose="020F0502020204030204" pitchFamily="34" charset="0"/>
              </a:rPr>
              <a:t>1946</a:t>
            </a:r>
          </a:p>
        </p:txBody>
      </p:sp>
      <p:pic>
        <p:nvPicPr>
          <p:cNvPr id="29713" name="Picture 67" descr="transistor_fir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1425" y="2035175"/>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68" descr="first_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075" y="1916113"/>
            <a:ext cx="146526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69"/>
          <p:cNvSpPr txBox="1">
            <a:spLocks noChangeArrowheads="1"/>
          </p:cNvSpPr>
          <p:nvPr/>
        </p:nvSpPr>
        <p:spPr bwMode="auto">
          <a:xfrm>
            <a:off x="2754313" y="588168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Calibri" panose="020F0502020204030204" pitchFamily="34" charset="0"/>
              </a:rPr>
              <a:t>1947</a:t>
            </a:r>
          </a:p>
        </p:txBody>
      </p:sp>
      <p:sp>
        <p:nvSpPr>
          <p:cNvPr id="29716" name="Text Box 70"/>
          <p:cNvSpPr txBox="1">
            <a:spLocks noChangeArrowheads="1"/>
          </p:cNvSpPr>
          <p:nvPr/>
        </p:nvSpPr>
        <p:spPr bwMode="auto">
          <a:xfrm>
            <a:off x="4413250" y="5864225"/>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Calibri" panose="020F0502020204030204" pitchFamily="34" charset="0"/>
              </a:rPr>
              <a:t>1958</a:t>
            </a:r>
          </a:p>
        </p:txBody>
      </p:sp>
      <p:sp>
        <p:nvSpPr>
          <p:cNvPr id="519241" name="Line 73"/>
          <p:cNvSpPr>
            <a:spLocks noChangeShapeType="1"/>
          </p:cNvSpPr>
          <p:nvPr/>
        </p:nvSpPr>
        <p:spPr bwMode="auto">
          <a:xfrm>
            <a:off x="4791075" y="971550"/>
            <a:ext cx="1588" cy="4610100"/>
          </a:xfrm>
          <a:prstGeom prst="line">
            <a:avLst/>
          </a:prstGeom>
          <a:noFill/>
          <a:ln w="82550">
            <a:solidFill>
              <a:srgbClr val="E09B1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9242" name="Text Box 74"/>
          <p:cNvSpPr txBox="1">
            <a:spLocks noChangeArrowheads="1"/>
          </p:cNvSpPr>
          <p:nvPr/>
        </p:nvSpPr>
        <p:spPr bwMode="auto">
          <a:xfrm rot="-2282538">
            <a:off x="5586413" y="2724150"/>
            <a:ext cx="362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r>
              <a:rPr lang="en-US" altLang="en-US" sz="4000" b="1">
                <a:solidFill>
                  <a:srgbClr val="FFFF00"/>
                </a:solidFill>
                <a:latin typeface="Calibri" panose="020F0502020204030204" pitchFamily="34" charset="0"/>
              </a:rPr>
              <a:t>Monolithic era</a:t>
            </a:r>
          </a:p>
        </p:txBody>
      </p:sp>
      <p:sp>
        <p:nvSpPr>
          <p:cNvPr id="519244" name="Text Box 76"/>
          <p:cNvSpPr txBox="1">
            <a:spLocks noChangeArrowheads="1"/>
          </p:cNvSpPr>
          <p:nvPr/>
        </p:nvSpPr>
        <p:spPr bwMode="auto">
          <a:xfrm>
            <a:off x="2328863" y="4208463"/>
            <a:ext cx="4411662" cy="915987"/>
          </a:xfrm>
          <a:prstGeom prst="rect">
            <a:avLst/>
          </a:prstGeom>
          <a:solidFill>
            <a:srgbClr val="002C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800" b="1">
                <a:solidFill>
                  <a:srgbClr val="FFFF00"/>
                </a:solidFill>
                <a:latin typeface="Calibri" panose="020F0502020204030204" pitchFamily="34" charset="0"/>
              </a:rPr>
              <a:t>A reduction of ≈ 7200 mm</a:t>
            </a:r>
            <a:r>
              <a:rPr lang="en-US" altLang="en-US" sz="1800" b="1" baseline="30000">
                <a:solidFill>
                  <a:srgbClr val="FFFF00"/>
                </a:solidFill>
                <a:latin typeface="Calibri" panose="020F0502020204030204" pitchFamily="34" charset="0"/>
              </a:rPr>
              <a:t>2</a:t>
            </a:r>
            <a:r>
              <a:rPr lang="en-US" altLang="en-US" sz="1800" b="1">
                <a:solidFill>
                  <a:srgbClr val="FFFF00"/>
                </a:solidFill>
                <a:latin typeface="Calibri" panose="020F0502020204030204" pitchFamily="34" charset="0"/>
              </a:rPr>
              <a:t>/day in area</a:t>
            </a:r>
          </a:p>
          <a:p>
            <a:pPr eaLnBrk="1" hangingPunct="1"/>
            <a:r>
              <a:rPr lang="en-US" altLang="en-US" sz="1800" b="1">
                <a:solidFill>
                  <a:srgbClr val="FFFF00"/>
                </a:solidFill>
                <a:latin typeface="Calibri" panose="020F0502020204030204" pitchFamily="34" charset="0"/>
              </a:rPr>
              <a:t>A reduction of ≈ 7.5 watts/day in power</a:t>
            </a:r>
          </a:p>
          <a:p>
            <a:pPr eaLnBrk="1" hangingPunct="1"/>
            <a:r>
              <a:rPr lang="en-US" altLang="en-US" sz="1800" b="1">
                <a:solidFill>
                  <a:srgbClr val="FFFF00"/>
                </a:solidFill>
                <a:latin typeface="Calibri" panose="020F0502020204030204" pitchFamily="34" charset="0"/>
              </a:rPr>
              <a:t>An increase of ≈ 100 kHz/day in speed </a:t>
            </a:r>
          </a:p>
        </p:txBody>
      </p:sp>
      <p:sp>
        <p:nvSpPr>
          <p:cNvPr id="29720" name="Text Box 77"/>
          <p:cNvSpPr txBox="1">
            <a:spLocks noChangeArrowheads="1"/>
          </p:cNvSpPr>
          <p:nvPr/>
        </p:nvSpPr>
        <p:spPr bwMode="auto">
          <a:xfrm>
            <a:off x="42863" y="3333750"/>
            <a:ext cx="26495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342900" algn="l"/>
              </a:tabLst>
              <a:defRPr sz="900">
                <a:solidFill>
                  <a:schemeClr val="tx1"/>
                </a:solidFill>
                <a:latin typeface="Arial" panose="020B0604020202020204" pitchFamily="34" charset="0"/>
              </a:defRPr>
            </a:lvl1pPr>
            <a:lvl2pPr indent="-171450">
              <a:tabLst>
                <a:tab pos="342900" algn="l"/>
              </a:tabLst>
              <a:defRPr sz="900">
                <a:solidFill>
                  <a:schemeClr val="tx1"/>
                </a:solidFill>
                <a:latin typeface="Arial" panose="020B0604020202020204" pitchFamily="34" charset="0"/>
              </a:defRPr>
            </a:lvl2pPr>
            <a:lvl3pPr marL="1143000" indent="-228600">
              <a:tabLst>
                <a:tab pos="342900" algn="l"/>
              </a:tabLst>
              <a:defRPr sz="900">
                <a:solidFill>
                  <a:schemeClr val="tx1"/>
                </a:solidFill>
                <a:latin typeface="Arial" panose="020B0604020202020204" pitchFamily="34" charset="0"/>
              </a:defRPr>
            </a:lvl3pPr>
            <a:lvl4pPr marL="1600200" indent="-228600">
              <a:tabLst>
                <a:tab pos="342900" algn="l"/>
              </a:tabLst>
              <a:defRPr sz="900">
                <a:solidFill>
                  <a:schemeClr val="tx1"/>
                </a:solidFill>
                <a:latin typeface="Arial" panose="020B0604020202020204" pitchFamily="34" charset="0"/>
              </a:defRPr>
            </a:lvl4pPr>
            <a:lvl5pPr marL="2057400" indent="-228600">
              <a:tabLst>
                <a:tab pos="342900" algn="l"/>
              </a:tabLst>
              <a:defRPr sz="900">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9pPr>
          </a:lstStyle>
          <a:p>
            <a:pPr eaLnBrk="1" hangingPunct="1">
              <a:buClr>
                <a:srgbClr val="FFFF00"/>
              </a:buClr>
              <a:buFontTx/>
              <a:buChar char="•"/>
            </a:pPr>
            <a:r>
              <a:rPr lang="en-US" altLang="en-US" sz="1600" b="1">
                <a:solidFill>
                  <a:srgbClr val="FFFF00"/>
                </a:solidFill>
                <a:latin typeface="Calibri" panose="020F0502020204030204" pitchFamily="34" charset="0"/>
              </a:rPr>
              <a:t>ENIAC, the “Giant Brain”</a:t>
            </a:r>
          </a:p>
          <a:p>
            <a:pPr eaLnBrk="1" hangingPunct="1">
              <a:buClr>
                <a:srgbClr val="0000FF"/>
              </a:buClr>
              <a:buFontTx/>
              <a:buChar char="•"/>
            </a:pPr>
            <a:endParaRPr lang="en-US" altLang="en-US" sz="8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 18,000 vacuum tubes</a:t>
            </a: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174 kWatts</a:t>
            </a: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 1800 ft</a:t>
            </a:r>
            <a:r>
              <a:rPr lang="en-US" altLang="en-US" sz="1400" b="1" baseline="30000">
                <a:solidFill>
                  <a:srgbClr val="FFFF00"/>
                </a:solidFill>
                <a:latin typeface="Calibri" panose="020F0502020204030204" pitchFamily="34" charset="0"/>
              </a:rPr>
              <a:t>2</a:t>
            </a:r>
            <a:endParaRPr lang="en-US" altLang="en-US" sz="1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100 kHz</a:t>
            </a:r>
          </a:p>
        </p:txBody>
      </p:sp>
      <p:sp>
        <p:nvSpPr>
          <p:cNvPr id="29721" name="Text Box 78"/>
          <p:cNvSpPr txBox="1">
            <a:spLocks noChangeArrowheads="1"/>
          </p:cNvSpPr>
          <p:nvPr/>
        </p:nvSpPr>
        <p:spPr bwMode="auto">
          <a:xfrm>
            <a:off x="2492375" y="3335338"/>
            <a:ext cx="1419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342900" algn="l"/>
              </a:tabLst>
              <a:defRPr sz="900">
                <a:solidFill>
                  <a:schemeClr val="tx1"/>
                </a:solidFill>
                <a:latin typeface="Arial" panose="020B0604020202020204" pitchFamily="34" charset="0"/>
              </a:defRPr>
            </a:lvl1pPr>
            <a:lvl2pPr marL="742950" indent="-285750">
              <a:tabLst>
                <a:tab pos="342900" algn="l"/>
              </a:tabLst>
              <a:defRPr sz="900">
                <a:solidFill>
                  <a:schemeClr val="tx1"/>
                </a:solidFill>
                <a:latin typeface="Arial" panose="020B0604020202020204" pitchFamily="34" charset="0"/>
              </a:defRPr>
            </a:lvl2pPr>
            <a:lvl3pPr marL="1143000" indent="-228600">
              <a:tabLst>
                <a:tab pos="342900" algn="l"/>
              </a:tabLst>
              <a:defRPr sz="900">
                <a:solidFill>
                  <a:schemeClr val="tx1"/>
                </a:solidFill>
                <a:latin typeface="Arial" panose="020B0604020202020204" pitchFamily="34" charset="0"/>
              </a:defRPr>
            </a:lvl3pPr>
            <a:lvl4pPr marL="1600200" indent="-228600">
              <a:tabLst>
                <a:tab pos="342900" algn="l"/>
              </a:tabLst>
              <a:defRPr sz="900">
                <a:solidFill>
                  <a:schemeClr val="tx1"/>
                </a:solidFill>
                <a:latin typeface="Arial" panose="020B0604020202020204" pitchFamily="34" charset="0"/>
              </a:defRPr>
            </a:lvl4pPr>
            <a:lvl5pPr marL="2057400" indent="-228600">
              <a:tabLst>
                <a:tab pos="342900" algn="l"/>
              </a:tabLst>
              <a:defRPr sz="900">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9pPr>
          </a:lstStyle>
          <a:p>
            <a:pPr eaLnBrk="1" hangingPunct="1">
              <a:buClr>
                <a:srgbClr val="FFFF00"/>
              </a:buClr>
              <a:buFontTx/>
              <a:buChar char="•"/>
            </a:pPr>
            <a:r>
              <a:rPr lang="en-US" altLang="en-US" sz="1600" b="1">
                <a:solidFill>
                  <a:srgbClr val="FFFF00"/>
                </a:solidFill>
                <a:latin typeface="Calibri" panose="020F0502020204030204" pitchFamily="34" charset="0"/>
              </a:rPr>
              <a:t>First transistor</a:t>
            </a:r>
            <a:endParaRPr lang="en-US" altLang="en-US" sz="800" b="1">
              <a:solidFill>
                <a:srgbClr val="FFFF00"/>
              </a:solidFill>
              <a:latin typeface="Calibri" panose="020F0502020204030204" pitchFamily="34" charset="0"/>
            </a:endParaRPr>
          </a:p>
        </p:txBody>
      </p:sp>
      <p:sp>
        <p:nvSpPr>
          <p:cNvPr id="29722" name="Text Box 79"/>
          <p:cNvSpPr txBox="1">
            <a:spLocks noChangeArrowheads="1"/>
          </p:cNvSpPr>
          <p:nvPr/>
        </p:nvSpPr>
        <p:spPr bwMode="auto">
          <a:xfrm>
            <a:off x="4703763" y="3290888"/>
            <a:ext cx="1924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342900" algn="l"/>
              </a:tabLst>
              <a:defRPr sz="900">
                <a:solidFill>
                  <a:schemeClr val="tx1"/>
                </a:solidFill>
                <a:latin typeface="Arial" panose="020B0604020202020204" pitchFamily="34" charset="0"/>
              </a:defRPr>
            </a:lvl1pPr>
            <a:lvl2pPr marL="742950" indent="-285750">
              <a:tabLst>
                <a:tab pos="342900" algn="l"/>
              </a:tabLst>
              <a:defRPr sz="900">
                <a:solidFill>
                  <a:schemeClr val="tx1"/>
                </a:solidFill>
                <a:latin typeface="Arial" panose="020B0604020202020204" pitchFamily="34" charset="0"/>
              </a:defRPr>
            </a:lvl2pPr>
            <a:lvl3pPr marL="1143000" indent="-228600">
              <a:tabLst>
                <a:tab pos="342900" algn="l"/>
              </a:tabLst>
              <a:defRPr sz="900">
                <a:solidFill>
                  <a:schemeClr val="tx1"/>
                </a:solidFill>
                <a:latin typeface="Arial" panose="020B0604020202020204" pitchFamily="34" charset="0"/>
              </a:defRPr>
            </a:lvl3pPr>
            <a:lvl4pPr marL="1600200" indent="-228600">
              <a:tabLst>
                <a:tab pos="342900" algn="l"/>
              </a:tabLst>
              <a:defRPr sz="900">
                <a:solidFill>
                  <a:schemeClr val="tx1"/>
                </a:solidFill>
                <a:latin typeface="Arial" panose="020B0604020202020204" pitchFamily="34" charset="0"/>
              </a:defRPr>
            </a:lvl4pPr>
            <a:lvl5pPr marL="2057400" indent="-228600">
              <a:tabLst>
                <a:tab pos="342900" algn="l"/>
              </a:tabLst>
              <a:defRPr sz="900">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9pPr>
          </a:lstStyle>
          <a:p>
            <a:pPr eaLnBrk="1" hangingPunct="1">
              <a:buClr>
                <a:srgbClr val="FFFF00"/>
              </a:buClr>
              <a:buFontTx/>
              <a:buChar char="•"/>
            </a:pPr>
            <a:r>
              <a:rPr lang="en-US" altLang="en-US" sz="1600" b="1">
                <a:solidFill>
                  <a:srgbClr val="FFFF00"/>
                </a:solidFill>
                <a:latin typeface="Calibri" panose="020F0502020204030204" pitchFamily="34" charset="0"/>
              </a:rPr>
              <a:t>First integrated circuit</a:t>
            </a:r>
            <a:endParaRPr lang="en-US" altLang="en-US" sz="800" b="1">
              <a:solidFill>
                <a:srgbClr val="FFFF00"/>
              </a:solidFill>
              <a:latin typeface="Calibri" panose="020F0502020204030204" pitchFamily="34" charset="0"/>
            </a:endParaRPr>
          </a:p>
        </p:txBody>
      </p:sp>
      <p:sp>
        <p:nvSpPr>
          <p:cNvPr id="29723" name="Text Box 80"/>
          <p:cNvSpPr txBox="1">
            <a:spLocks noChangeArrowheads="1"/>
          </p:cNvSpPr>
          <p:nvPr/>
        </p:nvSpPr>
        <p:spPr bwMode="auto">
          <a:xfrm>
            <a:off x="7018338" y="3287713"/>
            <a:ext cx="219233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342900" algn="l"/>
              </a:tabLst>
              <a:defRPr sz="900">
                <a:solidFill>
                  <a:schemeClr val="tx1"/>
                </a:solidFill>
                <a:latin typeface="Arial" panose="020B0604020202020204" pitchFamily="34" charset="0"/>
              </a:defRPr>
            </a:lvl1pPr>
            <a:lvl2pPr indent="-171450">
              <a:tabLst>
                <a:tab pos="342900" algn="l"/>
              </a:tabLst>
              <a:defRPr sz="900">
                <a:solidFill>
                  <a:schemeClr val="tx1"/>
                </a:solidFill>
                <a:latin typeface="Arial" panose="020B0604020202020204" pitchFamily="34" charset="0"/>
              </a:defRPr>
            </a:lvl2pPr>
            <a:lvl3pPr marL="1143000" indent="-228600">
              <a:tabLst>
                <a:tab pos="342900" algn="l"/>
              </a:tabLst>
              <a:defRPr sz="900">
                <a:solidFill>
                  <a:schemeClr val="tx1"/>
                </a:solidFill>
                <a:latin typeface="Arial" panose="020B0604020202020204" pitchFamily="34" charset="0"/>
              </a:defRPr>
            </a:lvl3pPr>
            <a:lvl4pPr marL="1600200" indent="-228600">
              <a:tabLst>
                <a:tab pos="342900" algn="l"/>
              </a:tabLst>
              <a:defRPr sz="900">
                <a:solidFill>
                  <a:schemeClr val="tx1"/>
                </a:solidFill>
                <a:latin typeface="Arial" panose="020B0604020202020204" pitchFamily="34" charset="0"/>
              </a:defRPr>
            </a:lvl4pPr>
            <a:lvl5pPr marL="2057400" indent="-228600">
              <a:tabLst>
                <a:tab pos="342900" algn="l"/>
              </a:tabLst>
              <a:defRPr sz="900">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Lst>
              <a:defRPr sz="900">
                <a:solidFill>
                  <a:schemeClr val="tx1"/>
                </a:solidFill>
                <a:latin typeface="Arial" panose="020B0604020202020204" pitchFamily="34" charset="0"/>
              </a:defRPr>
            </a:lvl9pPr>
          </a:lstStyle>
          <a:p>
            <a:pPr eaLnBrk="1" hangingPunct="1">
              <a:buClr>
                <a:srgbClr val="FFFF00"/>
              </a:buClr>
              <a:buFontTx/>
              <a:buChar char="•"/>
            </a:pPr>
            <a:r>
              <a:rPr lang="en-US" altLang="en-US" sz="1600" b="1">
                <a:solidFill>
                  <a:srgbClr val="FFFF00"/>
                </a:solidFill>
                <a:latin typeface="Calibri" panose="020F0502020204030204" pitchFamily="34" charset="0"/>
              </a:rPr>
              <a:t>16-core microprocessor</a:t>
            </a:r>
          </a:p>
          <a:p>
            <a:pPr eaLnBrk="1" hangingPunct="1">
              <a:buClr>
                <a:srgbClr val="FFFF00"/>
              </a:buClr>
              <a:buFontTx/>
              <a:buChar char="•"/>
            </a:pPr>
            <a:endParaRPr lang="en-US" altLang="en-US" sz="8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410 million transistors</a:t>
            </a: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250 watts</a:t>
            </a: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396 mm</a:t>
            </a:r>
            <a:r>
              <a:rPr lang="en-US" altLang="en-US" sz="1400" b="1" baseline="30000">
                <a:solidFill>
                  <a:srgbClr val="FFFF00"/>
                </a:solidFill>
                <a:latin typeface="Calibri" panose="020F0502020204030204" pitchFamily="34" charset="0"/>
              </a:rPr>
              <a:t>2</a:t>
            </a:r>
            <a:r>
              <a:rPr lang="en-US" altLang="en-US" sz="1400" b="1">
                <a:solidFill>
                  <a:srgbClr val="FFFF00"/>
                </a:solidFill>
                <a:latin typeface="Calibri" panose="020F0502020204030204" pitchFamily="34" charset="0"/>
              </a:rPr>
              <a:t> </a:t>
            </a:r>
          </a:p>
          <a:p>
            <a:pPr lvl="1" eaLnBrk="1" hangingPunct="1">
              <a:buClr>
                <a:srgbClr val="FFFF00"/>
              </a:buClr>
              <a:buFont typeface="Arial" panose="020B0604020202020204" pitchFamily="34" charset="0"/>
              <a:buChar char="–"/>
            </a:pPr>
            <a:endParaRPr lang="en-US" altLang="en-US" sz="400" b="1">
              <a:solidFill>
                <a:srgbClr val="FFFF00"/>
              </a:solidFill>
              <a:latin typeface="Calibri" panose="020F0502020204030204" pitchFamily="34" charset="0"/>
            </a:endParaRPr>
          </a:p>
          <a:p>
            <a:pPr lvl="1" eaLnBrk="1" hangingPunct="1">
              <a:buClr>
                <a:srgbClr val="FFFF00"/>
              </a:buClr>
              <a:buFont typeface="Arial" panose="020B0604020202020204" pitchFamily="34" charset="0"/>
              <a:buChar char="–"/>
            </a:pPr>
            <a:r>
              <a:rPr lang="en-US" altLang="en-US" sz="1400" b="1">
                <a:solidFill>
                  <a:srgbClr val="FFFF00"/>
                </a:solidFill>
                <a:latin typeface="Calibri" panose="020F0502020204030204" pitchFamily="34" charset="0"/>
              </a:rPr>
              <a:t>2.3 GHz</a:t>
            </a:r>
          </a:p>
        </p:txBody>
      </p:sp>
      <p:pic>
        <p:nvPicPr>
          <p:cNvPr id="29724" name="Picture 81" descr="first_i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9375" y="2368550"/>
            <a:ext cx="15113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9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9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9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243" grpId="0" animBg="1"/>
      <p:bldP spid="519242" grpId="0"/>
      <p:bldP spid="5192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841625" y="1590675"/>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baseline="-25000">
              <a:ea typeface="ＭＳ Ｐゴシック" panose="020B0600070205080204" pitchFamily="34" charset="-128"/>
            </a:endParaRPr>
          </a:p>
        </p:txBody>
      </p:sp>
      <p:sp>
        <p:nvSpPr>
          <p:cNvPr id="10243" name="Rectangle 5"/>
          <p:cNvSpPr>
            <a:spLocks noChangeArrowheads="1"/>
          </p:cNvSpPr>
          <p:nvPr/>
        </p:nvSpPr>
        <p:spPr bwMode="auto">
          <a:xfrm>
            <a:off x="1927225" y="1698625"/>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ea typeface="ＭＳ Ｐゴシック" panose="020B0600070205080204" pitchFamily="34" charset="-128"/>
            </a:endParaRPr>
          </a:p>
        </p:txBody>
      </p:sp>
      <p:sp>
        <p:nvSpPr>
          <p:cNvPr id="10244" name="Rectangle 6"/>
          <p:cNvSpPr>
            <a:spLocks noChangeArrowheads="1"/>
          </p:cNvSpPr>
          <p:nvPr/>
        </p:nvSpPr>
        <p:spPr bwMode="auto">
          <a:xfrm>
            <a:off x="1089025" y="3724275"/>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baseline="-25000">
              <a:ea typeface="ＭＳ Ｐゴシック" panose="020B0600070205080204" pitchFamily="34" charset="-128"/>
            </a:endParaRPr>
          </a:p>
        </p:txBody>
      </p:sp>
      <p:sp>
        <p:nvSpPr>
          <p:cNvPr id="10245" name="Rectangle 7"/>
          <p:cNvSpPr>
            <a:spLocks noChangeArrowheads="1"/>
          </p:cNvSpPr>
          <p:nvPr/>
        </p:nvSpPr>
        <p:spPr bwMode="auto">
          <a:xfrm>
            <a:off x="762000" y="1301750"/>
            <a:ext cx="7480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endParaRPr lang="en-US" altLang="en-US" sz="2400" dirty="0">
              <a:ea typeface="ＭＳ Ｐゴシック" panose="020B0600070205080204" pitchFamily="34" charset="-128"/>
            </a:endParaRPr>
          </a:p>
          <a:p>
            <a:pPr>
              <a:spcBef>
                <a:spcPct val="0"/>
              </a:spcBef>
            </a:pPr>
            <a:endParaRPr lang="en-US" altLang="en-US" sz="2400" dirty="0">
              <a:ea typeface="ＭＳ Ｐゴシック" panose="020B0600070205080204" pitchFamily="34" charset="-128"/>
            </a:endParaRPr>
          </a:p>
          <a:p>
            <a:pPr>
              <a:spcBef>
                <a:spcPct val="0"/>
              </a:spcBef>
            </a:pPr>
            <a:r>
              <a:rPr lang="en-US" altLang="en-US" sz="2400" dirty="0" smtClean="0">
                <a:ea typeface="ＭＳ Ｐゴシック" panose="020B0600070205080204" pitchFamily="34" charset="-128"/>
              </a:rPr>
              <a:t>4:00 to 5:05  </a:t>
            </a:r>
            <a:r>
              <a:rPr lang="en-US" altLang="en-US" sz="2400" dirty="0">
                <a:ea typeface="ＭＳ Ｐゴシック" panose="020B0600070205080204" pitchFamily="34" charset="-128"/>
              </a:rPr>
              <a:t>PM, </a:t>
            </a:r>
            <a:r>
              <a:rPr lang="en-US" altLang="en-US" sz="2400" dirty="0" smtClean="0">
                <a:ea typeface="ＭＳ Ｐゴシック" panose="020B0600070205080204" pitchFamily="34" charset="-128"/>
              </a:rPr>
              <a:t> M, W, and F </a:t>
            </a:r>
            <a:endParaRPr lang="en-US" altLang="en-US" sz="2400" dirty="0">
              <a:ea typeface="ＭＳ Ｐゴシック" panose="020B0600070205080204" pitchFamily="34" charset="-128"/>
            </a:endParaRPr>
          </a:p>
          <a:p>
            <a:pPr>
              <a:spcBef>
                <a:spcPct val="0"/>
              </a:spcBef>
            </a:pPr>
            <a:endParaRPr lang="en-US" altLang="en-US" sz="2400" dirty="0">
              <a:ea typeface="ＭＳ Ｐゴシック" panose="020B0600070205080204" pitchFamily="34" charset="-128"/>
            </a:endParaRPr>
          </a:p>
          <a:p>
            <a:pPr>
              <a:spcBef>
                <a:spcPct val="0"/>
              </a:spcBef>
            </a:pPr>
            <a:r>
              <a:rPr lang="en-US" altLang="en-US" sz="2400" dirty="0" smtClean="0">
                <a:ea typeface="ＭＳ Ｐゴシック" panose="020B0600070205080204" pitchFamily="34" charset="-128"/>
              </a:rPr>
              <a:t>Baskin Engineering </a:t>
            </a:r>
            <a:r>
              <a:rPr lang="en-US" altLang="en-US" sz="2400" dirty="0">
                <a:ea typeface="ＭＳ Ｐゴシック" panose="020B0600070205080204" pitchFamily="34" charset="-128"/>
              </a:rPr>
              <a:t>Bldg</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Room </a:t>
            </a:r>
            <a:r>
              <a:rPr lang="en-US" altLang="en-US" sz="2400" dirty="0" smtClean="0">
                <a:ea typeface="ＭＳ Ｐゴシック" panose="020B0600070205080204" pitchFamily="34" charset="-128"/>
              </a:rPr>
              <a:t>156</a:t>
            </a:r>
            <a:endParaRPr lang="en-US" altLang="en-US" sz="2400" dirty="0">
              <a:ea typeface="ＭＳ Ｐゴシック" panose="020B0600070205080204" pitchFamily="34" charset="-128"/>
            </a:endParaRPr>
          </a:p>
          <a:p>
            <a:pPr marL="0" indent="0">
              <a:spcBef>
                <a:spcPct val="0"/>
              </a:spcBef>
              <a:buNone/>
            </a:pPr>
            <a:endParaRPr lang="en-US" altLang="en-US" sz="2400" dirty="0">
              <a:ea typeface="ＭＳ Ｐゴシック" panose="020B0600070205080204" pitchFamily="34" charset="-128"/>
            </a:endParaRPr>
          </a:p>
          <a:p>
            <a:pPr marL="0" indent="0">
              <a:spcBef>
                <a:spcPct val="0"/>
              </a:spcBef>
              <a:buNone/>
            </a:pPr>
            <a:endParaRPr lang="en-US" altLang="en-US" sz="2400" dirty="0">
              <a:ea typeface="ＭＳ Ｐゴシック" panose="020B0600070205080204" pitchFamily="34" charset="-128"/>
            </a:endParaRPr>
          </a:p>
          <a:p>
            <a:pPr>
              <a:spcBef>
                <a:spcPct val="0"/>
              </a:spcBef>
            </a:pPr>
            <a:endParaRPr lang="en-US" altLang="en-US" sz="2400" dirty="0">
              <a:ea typeface="ＭＳ Ｐゴシック" panose="020B0600070205080204" pitchFamily="34" charset="-128"/>
            </a:endParaRPr>
          </a:p>
          <a:p>
            <a:pPr>
              <a:spcBef>
                <a:spcPct val="0"/>
              </a:spcBef>
            </a:pPr>
            <a:endParaRPr lang="en-US" altLang="en-US" sz="2400" dirty="0">
              <a:ea typeface="ＭＳ Ｐゴシック" panose="020B0600070205080204" pitchFamily="34" charset="-128"/>
            </a:endParaRPr>
          </a:p>
        </p:txBody>
      </p:sp>
      <p:sp>
        <p:nvSpPr>
          <p:cNvPr id="10246" name="Line 8"/>
          <p:cNvSpPr>
            <a:spLocks noChangeShapeType="1"/>
          </p:cNvSpPr>
          <p:nvPr/>
        </p:nvSpPr>
        <p:spPr bwMode="auto">
          <a:xfrm>
            <a:off x="0" y="901700"/>
            <a:ext cx="91440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7" name="Rectangle 10"/>
          <p:cNvSpPr>
            <a:spLocks noGrp="1" noChangeArrowheads="1"/>
          </p:cNvSpPr>
          <p:nvPr>
            <p:ph type="title" idx="4294967295"/>
          </p:nvPr>
        </p:nvSpPr>
        <p:spPr>
          <a:xfrm>
            <a:off x="0" y="0"/>
            <a:ext cx="9144000" cy="889000"/>
          </a:xfrm>
        </p:spPr>
        <p:txBody>
          <a:bodyPr lIns="0" tIns="0" rIns="0" bIns="0"/>
          <a:lstStyle/>
          <a:p>
            <a:pPr eaLnBrk="1" hangingPunct="1"/>
            <a:r>
              <a:rPr lang="en-US" altLang="en-US" sz="2900" smtClean="0"/>
              <a:t>Time and Place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Evolution of Design Objectives</a:t>
            </a:r>
          </a:p>
        </p:txBody>
      </p:sp>
      <p:sp>
        <p:nvSpPr>
          <p:cNvPr id="63" name="Rectangle 18"/>
          <p:cNvSpPr>
            <a:spLocks noChangeArrowheads="1"/>
          </p:cNvSpPr>
          <p:nvPr/>
        </p:nvSpPr>
        <p:spPr bwMode="auto">
          <a:xfrm>
            <a:off x="1125538" y="2449513"/>
            <a:ext cx="700087"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64" name="Text Box 19"/>
          <p:cNvSpPr txBox="1">
            <a:spLocks noChangeArrowheads="1"/>
          </p:cNvSpPr>
          <p:nvPr/>
        </p:nvSpPr>
        <p:spPr bwMode="auto">
          <a:xfrm>
            <a:off x="1144588" y="2009775"/>
            <a:ext cx="712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Area</a:t>
            </a:r>
          </a:p>
        </p:txBody>
      </p:sp>
      <p:sp>
        <p:nvSpPr>
          <p:cNvPr id="65" name="Rectangle 20"/>
          <p:cNvSpPr>
            <a:spLocks noChangeArrowheads="1"/>
          </p:cNvSpPr>
          <p:nvPr/>
        </p:nvSpPr>
        <p:spPr bwMode="auto">
          <a:xfrm rot="-4244321">
            <a:off x="1480344" y="2086769"/>
            <a:ext cx="865187"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66" name="Rectangle 22"/>
          <p:cNvSpPr>
            <a:spLocks noChangeArrowheads="1"/>
          </p:cNvSpPr>
          <p:nvPr/>
        </p:nvSpPr>
        <p:spPr bwMode="auto">
          <a:xfrm>
            <a:off x="1998663" y="1717675"/>
            <a:ext cx="931862"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67" name="Rectangle 23"/>
          <p:cNvSpPr>
            <a:spLocks noChangeArrowheads="1"/>
          </p:cNvSpPr>
          <p:nvPr/>
        </p:nvSpPr>
        <p:spPr bwMode="auto">
          <a:xfrm rot="3993071">
            <a:off x="1520032" y="2783681"/>
            <a:ext cx="865188"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68" name="Rectangle 24"/>
          <p:cNvSpPr>
            <a:spLocks noChangeArrowheads="1"/>
          </p:cNvSpPr>
          <p:nvPr/>
        </p:nvSpPr>
        <p:spPr bwMode="auto">
          <a:xfrm>
            <a:off x="2066925" y="3149600"/>
            <a:ext cx="915988"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69" name="Text Box 25"/>
          <p:cNvSpPr txBox="1">
            <a:spLocks noChangeArrowheads="1"/>
          </p:cNvSpPr>
          <p:nvPr/>
        </p:nvSpPr>
        <p:spPr bwMode="auto">
          <a:xfrm>
            <a:off x="2089150" y="3230563"/>
            <a:ext cx="952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Power</a:t>
            </a:r>
          </a:p>
        </p:txBody>
      </p:sp>
      <p:sp>
        <p:nvSpPr>
          <p:cNvPr id="70" name="Rectangle 26"/>
          <p:cNvSpPr>
            <a:spLocks noChangeArrowheads="1"/>
          </p:cNvSpPr>
          <p:nvPr/>
        </p:nvSpPr>
        <p:spPr bwMode="auto">
          <a:xfrm>
            <a:off x="3182938" y="2424113"/>
            <a:ext cx="1231900"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71" name="Rectangle 27"/>
          <p:cNvSpPr>
            <a:spLocks noChangeArrowheads="1"/>
          </p:cNvSpPr>
          <p:nvPr/>
        </p:nvSpPr>
        <p:spPr bwMode="auto">
          <a:xfrm rot="-4244321">
            <a:off x="2645569" y="2778919"/>
            <a:ext cx="846137"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72" name="Rectangle 28"/>
          <p:cNvSpPr>
            <a:spLocks noChangeArrowheads="1"/>
          </p:cNvSpPr>
          <p:nvPr/>
        </p:nvSpPr>
        <p:spPr bwMode="auto">
          <a:xfrm rot="3993071">
            <a:off x="2626519" y="2080419"/>
            <a:ext cx="865187"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73" name="Rectangle 29"/>
          <p:cNvSpPr>
            <a:spLocks noChangeArrowheads="1"/>
          </p:cNvSpPr>
          <p:nvPr/>
        </p:nvSpPr>
        <p:spPr bwMode="auto">
          <a:xfrm>
            <a:off x="2928938" y="1714500"/>
            <a:ext cx="1495425"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74" name="Text Box 31"/>
          <p:cNvSpPr txBox="1">
            <a:spLocks noChangeArrowheads="1"/>
          </p:cNvSpPr>
          <p:nvPr/>
        </p:nvSpPr>
        <p:spPr bwMode="auto">
          <a:xfrm>
            <a:off x="3167063" y="2508250"/>
            <a:ext cx="181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Speed / Power</a:t>
            </a:r>
          </a:p>
        </p:txBody>
      </p:sp>
      <p:sp>
        <p:nvSpPr>
          <p:cNvPr id="75" name="Rectangle 32"/>
          <p:cNvSpPr>
            <a:spLocks noChangeArrowheads="1"/>
          </p:cNvSpPr>
          <p:nvPr/>
        </p:nvSpPr>
        <p:spPr bwMode="auto">
          <a:xfrm>
            <a:off x="2978150" y="3149600"/>
            <a:ext cx="1641475"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76" name="Text Box 33"/>
          <p:cNvSpPr txBox="1">
            <a:spLocks noChangeArrowheads="1"/>
          </p:cNvSpPr>
          <p:nvPr/>
        </p:nvSpPr>
        <p:spPr bwMode="auto">
          <a:xfrm>
            <a:off x="3048000" y="3227388"/>
            <a:ext cx="197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Ultra low power</a:t>
            </a:r>
          </a:p>
        </p:txBody>
      </p:sp>
      <p:sp>
        <p:nvSpPr>
          <p:cNvPr id="80" name="Rectangle 37"/>
          <p:cNvSpPr>
            <a:spLocks noChangeArrowheads="1"/>
          </p:cNvSpPr>
          <p:nvPr/>
        </p:nvSpPr>
        <p:spPr bwMode="auto">
          <a:xfrm>
            <a:off x="4557713" y="3146425"/>
            <a:ext cx="690562" cy="125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82" name="AutoShape 39"/>
          <p:cNvSpPr>
            <a:spLocks/>
          </p:cNvSpPr>
          <p:nvPr/>
        </p:nvSpPr>
        <p:spPr bwMode="auto">
          <a:xfrm rot="-5400000">
            <a:off x="757238" y="2897188"/>
            <a:ext cx="342900" cy="1771650"/>
          </a:xfrm>
          <a:prstGeom prst="leftBrace">
            <a:avLst>
              <a:gd name="adj1" fmla="val 43056"/>
              <a:gd name="adj2" fmla="val 50000"/>
            </a:avLst>
          </a:prstGeom>
          <a:noFill/>
          <a:ln w="476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83" name="AutoShape 40"/>
          <p:cNvSpPr>
            <a:spLocks/>
          </p:cNvSpPr>
          <p:nvPr/>
        </p:nvSpPr>
        <p:spPr bwMode="auto">
          <a:xfrm rot="-5400000">
            <a:off x="2228850" y="3259138"/>
            <a:ext cx="342900" cy="1066800"/>
          </a:xfrm>
          <a:prstGeom prst="leftBrace">
            <a:avLst>
              <a:gd name="adj1" fmla="val 39811"/>
              <a:gd name="adj2" fmla="val 50000"/>
            </a:avLst>
          </a:prstGeom>
          <a:noFill/>
          <a:ln w="476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84" name="AutoShape 41"/>
          <p:cNvSpPr>
            <a:spLocks/>
          </p:cNvSpPr>
          <p:nvPr/>
        </p:nvSpPr>
        <p:spPr bwMode="auto">
          <a:xfrm rot="-5400000">
            <a:off x="3614738" y="3006725"/>
            <a:ext cx="342900" cy="1590675"/>
          </a:xfrm>
          <a:prstGeom prst="leftBrace">
            <a:avLst>
              <a:gd name="adj1" fmla="val 44907"/>
              <a:gd name="adj2" fmla="val 50000"/>
            </a:avLst>
          </a:prstGeom>
          <a:noFill/>
          <a:ln w="476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85" name="AutoShape 42"/>
          <p:cNvSpPr>
            <a:spLocks/>
          </p:cNvSpPr>
          <p:nvPr/>
        </p:nvSpPr>
        <p:spPr bwMode="auto">
          <a:xfrm rot="-5400000">
            <a:off x="6596857" y="1681956"/>
            <a:ext cx="303212" cy="4219575"/>
          </a:xfrm>
          <a:prstGeom prst="leftBrace">
            <a:avLst>
              <a:gd name="adj1" fmla="val 37174"/>
              <a:gd name="adj2" fmla="val 50000"/>
            </a:avLst>
          </a:prstGeom>
          <a:noFill/>
          <a:ln w="476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pic>
        <p:nvPicPr>
          <p:cNvPr id="59" name="Picture 14" descr="first_ic"/>
          <p:cNvPicPr>
            <a:picLocks noChangeAspect="1" noChangeArrowheads="1"/>
          </p:cNvPicPr>
          <p:nvPr/>
        </p:nvPicPr>
        <p:blipFill>
          <a:blip r:embed="rId3" cstate="print"/>
          <a:srcRect/>
          <a:stretch>
            <a:fillRect/>
          </a:stretch>
        </p:blipFill>
        <p:spPr bwMode="auto">
          <a:xfrm>
            <a:off x="95250" y="1864290"/>
            <a:ext cx="1034001" cy="1067434"/>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15" descr="complex_ic"/>
          <p:cNvPicPr>
            <a:picLocks noChangeAspect="1" noChangeArrowheads="1"/>
          </p:cNvPicPr>
          <p:nvPr/>
        </p:nvPicPr>
        <p:blipFill>
          <a:blip r:embed="rId4" cstate="print"/>
          <a:srcRect/>
          <a:stretch>
            <a:fillRect/>
          </a:stretch>
        </p:blipFill>
        <p:spPr bwMode="auto">
          <a:xfrm>
            <a:off x="5271405" y="1943664"/>
            <a:ext cx="1616988" cy="1547812"/>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68" name="Line 5"/>
          <p:cNvSpPr>
            <a:spLocks noChangeShapeType="1"/>
          </p:cNvSpPr>
          <p:nvPr/>
        </p:nvSpPr>
        <p:spPr bwMode="auto">
          <a:xfrm>
            <a:off x="190500" y="5791200"/>
            <a:ext cx="8801100" cy="0"/>
          </a:xfrm>
          <a:prstGeom prst="line">
            <a:avLst/>
          </a:prstGeom>
          <a:noFill/>
          <a:ln w="5080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69" name="Text Box 6"/>
          <p:cNvSpPr txBox="1">
            <a:spLocks noChangeArrowheads="1"/>
          </p:cNvSpPr>
          <p:nvPr/>
        </p:nvSpPr>
        <p:spPr bwMode="auto">
          <a:xfrm>
            <a:off x="8191500" y="5789613"/>
            <a:ext cx="857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Time</a:t>
            </a:r>
          </a:p>
        </p:txBody>
      </p:sp>
      <p:sp>
        <p:nvSpPr>
          <p:cNvPr id="31770" name="Text Box 7"/>
          <p:cNvSpPr txBox="1">
            <a:spLocks noChangeArrowheads="1"/>
          </p:cNvSpPr>
          <p:nvPr/>
        </p:nvSpPr>
        <p:spPr bwMode="auto">
          <a:xfrm>
            <a:off x="-66675" y="578008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1960s</a:t>
            </a:r>
          </a:p>
        </p:txBody>
      </p:sp>
      <p:sp>
        <p:nvSpPr>
          <p:cNvPr id="31771" name="Text Box 8"/>
          <p:cNvSpPr txBox="1">
            <a:spLocks noChangeArrowheads="1"/>
          </p:cNvSpPr>
          <p:nvPr/>
        </p:nvSpPr>
        <p:spPr bwMode="auto">
          <a:xfrm>
            <a:off x="2205038" y="576103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1980s</a:t>
            </a:r>
          </a:p>
        </p:txBody>
      </p:sp>
      <p:sp>
        <p:nvSpPr>
          <p:cNvPr id="31772" name="Text Box 9"/>
          <p:cNvSpPr txBox="1">
            <a:spLocks noChangeArrowheads="1"/>
          </p:cNvSpPr>
          <p:nvPr/>
        </p:nvSpPr>
        <p:spPr bwMode="auto">
          <a:xfrm>
            <a:off x="3548063" y="576103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1990s</a:t>
            </a:r>
          </a:p>
        </p:txBody>
      </p:sp>
      <p:sp>
        <p:nvSpPr>
          <p:cNvPr id="31773" name="Text Box 10"/>
          <p:cNvSpPr txBox="1">
            <a:spLocks noChangeArrowheads="1"/>
          </p:cNvSpPr>
          <p:nvPr/>
        </p:nvSpPr>
        <p:spPr bwMode="auto">
          <a:xfrm>
            <a:off x="5010150" y="5751513"/>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2000s</a:t>
            </a:r>
          </a:p>
        </p:txBody>
      </p:sp>
      <p:sp>
        <p:nvSpPr>
          <p:cNvPr id="31774" name="Text Box 13"/>
          <p:cNvSpPr txBox="1">
            <a:spLocks noChangeArrowheads="1"/>
          </p:cNvSpPr>
          <p:nvPr/>
        </p:nvSpPr>
        <p:spPr bwMode="auto">
          <a:xfrm>
            <a:off x="1020763" y="5753100"/>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1970s</a:t>
            </a:r>
          </a:p>
        </p:txBody>
      </p:sp>
      <p:sp>
        <p:nvSpPr>
          <p:cNvPr id="31775" name="Line 43"/>
          <p:cNvSpPr>
            <a:spLocks noChangeShapeType="1"/>
          </p:cNvSpPr>
          <p:nvPr/>
        </p:nvSpPr>
        <p:spPr bwMode="auto">
          <a:xfrm>
            <a:off x="2500313" y="5657850"/>
            <a:ext cx="0" cy="271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31776" name="Text Box 44"/>
          <p:cNvSpPr txBox="1">
            <a:spLocks noChangeArrowheads="1"/>
          </p:cNvSpPr>
          <p:nvPr/>
        </p:nvSpPr>
        <p:spPr bwMode="auto">
          <a:xfrm>
            <a:off x="1995488" y="5456238"/>
            <a:ext cx="628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500">
                <a:solidFill>
                  <a:srgbClr val="FFFFFF"/>
                </a:solidFill>
                <a:latin typeface="Calibri" panose="020F0502020204030204" pitchFamily="34" charset="0"/>
              </a:rPr>
              <a:t>5 µm</a:t>
            </a:r>
          </a:p>
        </p:txBody>
      </p:sp>
      <p:sp>
        <p:nvSpPr>
          <p:cNvPr id="31777" name="Line 45"/>
          <p:cNvSpPr>
            <a:spLocks noChangeShapeType="1"/>
          </p:cNvSpPr>
          <p:nvPr/>
        </p:nvSpPr>
        <p:spPr bwMode="auto">
          <a:xfrm>
            <a:off x="4159250" y="5659438"/>
            <a:ext cx="0" cy="271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31778" name="Text Box 46"/>
          <p:cNvSpPr txBox="1">
            <a:spLocks noChangeArrowheads="1"/>
          </p:cNvSpPr>
          <p:nvPr/>
        </p:nvSpPr>
        <p:spPr bwMode="auto">
          <a:xfrm>
            <a:off x="2971800" y="5476875"/>
            <a:ext cx="828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500">
                <a:solidFill>
                  <a:srgbClr val="FFFFFF"/>
                </a:solidFill>
                <a:latin typeface="Calibri" panose="020F0502020204030204" pitchFamily="34" charset="0"/>
              </a:rPr>
              <a:t>1 µm</a:t>
            </a:r>
          </a:p>
        </p:txBody>
      </p:sp>
      <p:sp>
        <p:nvSpPr>
          <p:cNvPr id="31779" name="Line 47"/>
          <p:cNvSpPr>
            <a:spLocks noChangeShapeType="1"/>
          </p:cNvSpPr>
          <p:nvPr/>
        </p:nvSpPr>
        <p:spPr bwMode="auto">
          <a:xfrm>
            <a:off x="5942013" y="5661025"/>
            <a:ext cx="0" cy="271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31780" name="Text Box 48"/>
          <p:cNvSpPr txBox="1">
            <a:spLocks noChangeArrowheads="1"/>
          </p:cNvSpPr>
          <p:nvPr/>
        </p:nvSpPr>
        <p:spPr bwMode="auto">
          <a:xfrm>
            <a:off x="4754563" y="5459413"/>
            <a:ext cx="828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500">
                <a:solidFill>
                  <a:srgbClr val="FFFFFF"/>
                </a:solidFill>
                <a:latin typeface="Calibri" panose="020F0502020204030204" pitchFamily="34" charset="0"/>
              </a:rPr>
              <a:t>100 nm</a:t>
            </a:r>
          </a:p>
        </p:txBody>
      </p:sp>
      <p:sp>
        <p:nvSpPr>
          <p:cNvPr id="31781" name="Text Box 49"/>
          <p:cNvSpPr txBox="1">
            <a:spLocks noChangeArrowheads="1"/>
          </p:cNvSpPr>
          <p:nvPr/>
        </p:nvSpPr>
        <p:spPr bwMode="auto">
          <a:xfrm>
            <a:off x="7326313" y="5743575"/>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2200">
                <a:solidFill>
                  <a:srgbClr val="FFFFFF"/>
                </a:solidFill>
                <a:latin typeface="Calibri" panose="020F0502020204030204" pitchFamily="34" charset="0"/>
              </a:rPr>
              <a:t>2010s</a:t>
            </a:r>
          </a:p>
        </p:txBody>
      </p:sp>
      <p:sp>
        <p:nvSpPr>
          <p:cNvPr id="31782" name="Text Box 50"/>
          <p:cNvSpPr txBox="1">
            <a:spLocks noChangeArrowheads="1"/>
          </p:cNvSpPr>
          <p:nvPr/>
        </p:nvSpPr>
        <p:spPr bwMode="auto">
          <a:xfrm>
            <a:off x="7242175" y="5470525"/>
            <a:ext cx="1019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500">
                <a:solidFill>
                  <a:srgbClr val="FFFFFF"/>
                </a:solidFill>
                <a:latin typeface="Calibri" panose="020F0502020204030204" pitchFamily="34" charset="0"/>
              </a:rPr>
              <a:t> 22 nm</a:t>
            </a:r>
          </a:p>
        </p:txBody>
      </p:sp>
      <p:sp>
        <p:nvSpPr>
          <p:cNvPr id="31783" name="Line 51"/>
          <p:cNvSpPr>
            <a:spLocks noChangeShapeType="1"/>
          </p:cNvSpPr>
          <p:nvPr/>
        </p:nvSpPr>
        <p:spPr bwMode="auto">
          <a:xfrm>
            <a:off x="7324725" y="5653088"/>
            <a:ext cx="0" cy="271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sp>
        <p:nvSpPr>
          <p:cNvPr id="77" name="Rectangle 34"/>
          <p:cNvSpPr>
            <a:spLocks noChangeArrowheads="1"/>
          </p:cNvSpPr>
          <p:nvPr/>
        </p:nvSpPr>
        <p:spPr bwMode="auto">
          <a:xfrm rot="3993071">
            <a:off x="4250532" y="1878806"/>
            <a:ext cx="468312"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FF"/>
              </a:solidFill>
              <a:latin typeface="Calibri" panose="020F0502020204030204" pitchFamily="34" charset="0"/>
            </a:endParaRPr>
          </a:p>
        </p:txBody>
      </p:sp>
      <p:sp>
        <p:nvSpPr>
          <p:cNvPr id="78" name="Rectangle 35"/>
          <p:cNvSpPr>
            <a:spLocks noChangeArrowheads="1"/>
          </p:cNvSpPr>
          <p:nvPr/>
        </p:nvSpPr>
        <p:spPr bwMode="auto">
          <a:xfrm rot="-4244321">
            <a:off x="4231482" y="2253456"/>
            <a:ext cx="471488"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FF"/>
              </a:solidFill>
              <a:latin typeface="Calibri" panose="020F0502020204030204" pitchFamily="34" charset="0"/>
            </a:endParaRPr>
          </a:p>
        </p:txBody>
      </p:sp>
      <p:sp>
        <p:nvSpPr>
          <p:cNvPr id="79" name="Rectangle 36"/>
          <p:cNvSpPr>
            <a:spLocks noChangeArrowheads="1"/>
          </p:cNvSpPr>
          <p:nvPr/>
        </p:nvSpPr>
        <p:spPr bwMode="auto">
          <a:xfrm>
            <a:off x="4556125" y="2054225"/>
            <a:ext cx="735013" cy="13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00"/>
              </a:solidFill>
              <a:latin typeface="Calibri" panose="020F0502020204030204" pitchFamily="34" charset="0"/>
            </a:endParaRPr>
          </a:p>
        </p:txBody>
      </p:sp>
      <p:sp>
        <p:nvSpPr>
          <p:cNvPr id="114" name="Rounded Rectangle 113"/>
          <p:cNvSpPr/>
          <p:nvPr/>
        </p:nvSpPr>
        <p:spPr>
          <a:xfrm>
            <a:off x="6958013" y="1485900"/>
            <a:ext cx="2128837" cy="1114425"/>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6" name="Text Box 56"/>
          <p:cNvSpPr txBox="1">
            <a:spLocks noChangeArrowheads="1"/>
          </p:cNvSpPr>
          <p:nvPr/>
        </p:nvSpPr>
        <p:spPr bwMode="auto">
          <a:xfrm>
            <a:off x="5165725" y="1530350"/>
            <a:ext cx="1957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Speed / Power / </a:t>
            </a:r>
          </a:p>
        </p:txBody>
      </p:sp>
      <p:sp>
        <p:nvSpPr>
          <p:cNvPr id="103" name="TextBox 102"/>
          <p:cNvSpPr txBox="1">
            <a:spLocks noChangeArrowheads="1"/>
          </p:cNvSpPr>
          <p:nvPr/>
        </p:nvSpPr>
        <p:spPr bwMode="auto">
          <a:xfrm>
            <a:off x="6929438" y="1549400"/>
            <a:ext cx="2171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1800" b="1">
                <a:solidFill>
                  <a:srgbClr val="FFFFFF"/>
                </a:solidFill>
                <a:cs typeface="Arial" panose="020B0604020202020204" pitchFamily="34" charset="0"/>
              </a:rPr>
              <a:t>Noise</a:t>
            </a:r>
          </a:p>
          <a:p>
            <a:pPr lvl="1" eaLnBrk="1" hangingPunct="1">
              <a:buFont typeface="Courier New" panose="02070309020205020404" pitchFamily="49" charset="0"/>
              <a:buChar char="­"/>
            </a:pPr>
            <a:r>
              <a:rPr lang="en-US" altLang="en-US" sz="1600" b="1">
                <a:solidFill>
                  <a:srgbClr val="FFFFFF"/>
                </a:solidFill>
                <a:cs typeface="Arial" panose="020B0604020202020204" pitchFamily="34" charset="0"/>
              </a:rPr>
              <a:t>Signal integrity </a:t>
            </a:r>
          </a:p>
          <a:p>
            <a:pPr lvl="1" eaLnBrk="1" hangingPunct="1">
              <a:buFont typeface="Courier New" panose="02070309020205020404" pitchFamily="49" charset="0"/>
              <a:buChar char="­"/>
            </a:pPr>
            <a:r>
              <a:rPr lang="en-US" altLang="en-US" sz="1600" b="1">
                <a:solidFill>
                  <a:srgbClr val="FFFFFF"/>
                </a:solidFill>
                <a:cs typeface="Arial" panose="020B0604020202020204" pitchFamily="34" charset="0"/>
              </a:rPr>
              <a:t>Power integrity</a:t>
            </a:r>
          </a:p>
          <a:p>
            <a:pPr lvl="1" eaLnBrk="1" hangingPunct="1">
              <a:buFont typeface="Courier New" panose="02070309020205020404" pitchFamily="49" charset="0"/>
              <a:buChar char="­"/>
            </a:pPr>
            <a:r>
              <a:rPr lang="en-US" altLang="en-US" sz="1600" b="1">
                <a:solidFill>
                  <a:srgbClr val="FFFFFF"/>
                </a:solidFill>
                <a:cs typeface="Arial" panose="020B0604020202020204" pitchFamily="34" charset="0"/>
              </a:rPr>
              <a:t>Robustness</a:t>
            </a:r>
            <a:endParaRPr lang="en-US" altLang="en-US" sz="1800" b="1">
              <a:solidFill>
                <a:srgbClr val="FFFFFF"/>
              </a:solidFill>
              <a:cs typeface="Arial" panose="020B0604020202020204" pitchFamily="34" charset="0"/>
            </a:endParaRPr>
          </a:p>
          <a:p>
            <a:pPr eaLnBrk="1" hangingPunct="1">
              <a:buFont typeface="Arial" panose="020B0604020202020204" pitchFamily="34" charset="0"/>
              <a:buChar char="•"/>
            </a:pPr>
            <a:r>
              <a:rPr lang="en-US" altLang="en-US" sz="1800" b="1">
                <a:solidFill>
                  <a:srgbClr val="FFFFFF"/>
                </a:solidFill>
                <a:cs typeface="Arial" panose="020B0604020202020204" pitchFamily="34" charset="0"/>
              </a:rPr>
              <a:t>Reliability</a:t>
            </a:r>
          </a:p>
          <a:p>
            <a:pPr eaLnBrk="1" hangingPunct="1">
              <a:buFont typeface="Arial" panose="020B0604020202020204" pitchFamily="34" charset="0"/>
              <a:buChar char="•"/>
            </a:pPr>
            <a:r>
              <a:rPr lang="en-US" altLang="en-US" sz="1800" b="1">
                <a:solidFill>
                  <a:srgbClr val="FFFFFF"/>
                </a:solidFill>
                <a:cs typeface="Arial" panose="020B0604020202020204" pitchFamily="34" charset="0"/>
              </a:rPr>
              <a:t>Predictability</a:t>
            </a:r>
          </a:p>
          <a:p>
            <a:pPr eaLnBrk="1" hangingPunct="1">
              <a:buFont typeface="Arial" panose="020B0604020202020204" pitchFamily="34" charset="0"/>
              <a:buChar char="•"/>
            </a:pPr>
            <a:r>
              <a:rPr lang="en-US" altLang="en-US" sz="1800" b="1">
                <a:solidFill>
                  <a:srgbClr val="FFFFFF"/>
                </a:solidFill>
                <a:cs typeface="Arial" panose="020B0604020202020204" pitchFamily="34" charset="0"/>
              </a:rPr>
              <a:t>Manufacturability</a:t>
            </a:r>
          </a:p>
        </p:txBody>
      </p:sp>
      <p:sp>
        <p:nvSpPr>
          <p:cNvPr id="107" name="Text Box 31"/>
          <p:cNvSpPr txBox="1">
            <a:spLocks noChangeArrowheads="1"/>
          </p:cNvSpPr>
          <p:nvPr/>
        </p:nvSpPr>
        <p:spPr bwMode="auto">
          <a:xfrm>
            <a:off x="1666875" y="1365250"/>
            <a:ext cx="1614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Speed / Area</a:t>
            </a:r>
          </a:p>
        </p:txBody>
      </p:sp>
      <p:sp>
        <p:nvSpPr>
          <p:cNvPr id="108" name="Text Box 31"/>
          <p:cNvSpPr txBox="1">
            <a:spLocks noChangeArrowheads="1"/>
          </p:cNvSpPr>
          <p:nvPr/>
        </p:nvSpPr>
        <p:spPr bwMode="auto">
          <a:xfrm>
            <a:off x="3314700" y="1370013"/>
            <a:ext cx="981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Speed</a:t>
            </a:r>
          </a:p>
        </p:txBody>
      </p:sp>
      <p:sp>
        <p:nvSpPr>
          <p:cNvPr id="109" name="Text Box 52"/>
          <p:cNvSpPr txBox="1">
            <a:spLocks noChangeArrowheads="1"/>
          </p:cNvSpPr>
          <p:nvPr/>
        </p:nvSpPr>
        <p:spPr bwMode="auto">
          <a:xfrm>
            <a:off x="-9525" y="3965575"/>
            <a:ext cx="1800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600" b="1">
                <a:solidFill>
                  <a:srgbClr val="FFFFFF"/>
                </a:solidFill>
                <a:cs typeface="Arial" panose="020B0604020202020204" pitchFamily="34" charset="0"/>
              </a:rPr>
              <a:t>Yield concern</a:t>
            </a:r>
          </a:p>
          <a:p>
            <a:pPr eaLnBrk="1" hangingPunct="1">
              <a:spcBef>
                <a:spcPct val="50000"/>
              </a:spcBef>
              <a:buFontTx/>
              <a:buChar char="•"/>
            </a:pPr>
            <a:r>
              <a:rPr lang="en-US" altLang="en-US" sz="1600" b="1">
                <a:solidFill>
                  <a:srgbClr val="FFFFFF"/>
                </a:solidFill>
                <a:cs typeface="Arial" panose="020B0604020202020204" pitchFamily="34" charset="0"/>
              </a:rPr>
              <a:t>Limited integration</a:t>
            </a:r>
            <a:endParaRPr lang="en-US" altLang="en-US" sz="2000" b="1">
              <a:solidFill>
                <a:srgbClr val="FFFFFF"/>
              </a:solidFill>
              <a:cs typeface="Arial" panose="020B0604020202020204" pitchFamily="34" charset="0"/>
            </a:endParaRPr>
          </a:p>
        </p:txBody>
      </p:sp>
      <p:sp>
        <p:nvSpPr>
          <p:cNvPr id="110" name="Text Box 53"/>
          <p:cNvSpPr txBox="1">
            <a:spLocks noChangeArrowheads="1"/>
          </p:cNvSpPr>
          <p:nvPr/>
        </p:nvSpPr>
        <p:spPr bwMode="auto">
          <a:xfrm>
            <a:off x="1752600" y="4003675"/>
            <a:ext cx="2009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600" b="1">
                <a:solidFill>
                  <a:srgbClr val="FFFFFF"/>
                </a:solidFill>
                <a:cs typeface="Arial" panose="020B0604020202020204" pitchFamily="34" charset="0"/>
              </a:rPr>
              <a:t>Higher integration</a:t>
            </a:r>
          </a:p>
          <a:p>
            <a:pPr eaLnBrk="1" hangingPunct="1">
              <a:spcBef>
                <a:spcPct val="50000"/>
              </a:spcBef>
              <a:buFontTx/>
              <a:buChar char="•"/>
            </a:pPr>
            <a:r>
              <a:rPr lang="en-US" altLang="en-US" sz="1600" b="1">
                <a:solidFill>
                  <a:srgbClr val="FFFFFF"/>
                </a:solidFill>
                <a:cs typeface="Arial" panose="020B0604020202020204" pitchFamily="34" charset="0"/>
              </a:rPr>
              <a:t>Transition to CMOS</a:t>
            </a:r>
            <a:endParaRPr lang="en-US" altLang="en-US" sz="2000" b="1">
              <a:solidFill>
                <a:srgbClr val="FFFFFF"/>
              </a:solidFill>
              <a:cs typeface="Arial" panose="020B0604020202020204" pitchFamily="34" charset="0"/>
            </a:endParaRPr>
          </a:p>
        </p:txBody>
      </p:sp>
      <p:sp>
        <p:nvSpPr>
          <p:cNvPr id="111" name="Text Box 54"/>
          <p:cNvSpPr txBox="1">
            <a:spLocks noChangeArrowheads="1"/>
          </p:cNvSpPr>
          <p:nvPr/>
        </p:nvSpPr>
        <p:spPr bwMode="auto">
          <a:xfrm>
            <a:off x="3171825" y="3994150"/>
            <a:ext cx="22574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600" b="1">
                <a:solidFill>
                  <a:srgbClr val="FFFFFF"/>
                </a:solidFill>
                <a:cs typeface="Arial" panose="020B0604020202020204" pitchFamily="34" charset="0"/>
              </a:rPr>
              <a:t>Supercomputers</a:t>
            </a:r>
          </a:p>
          <a:p>
            <a:pPr eaLnBrk="1" hangingPunct="1">
              <a:spcBef>
                <a:spcPct val="50000"/>
              </a:spcBef>
              <a:buFontTx/>
              <a:buChar char="•"/>
            </a:pPr>
            <a:r>
              <a:rPr lang="en-US" altLang="en-US" sz="1600" b="1">
                <a:solidFill>
                  <a:srgbClr val="FFFFFF"/>
                </a:solidFill>
                <a:cs typeface="Arial" panose="020B0604020202020204" pitchFamily="34" charset="0"/>
              </a:rPr>
              <a:t>Subthreshold logic</a:t>
            </a:r>
            <a:endParaRPr lang="en-US" altLang="en-US" sz="2000" b="1">
              <a:solidFill>
                <a:srgbClr val="FFFFFF"/>
              </a:solidFill>
              <a:cs typeface="Arial" panose="020B0604020202020204" pitchFamily="34" charset="0"/>
            </a:endParaRPr>
          </a:p>
        </p:txBody>
      </p:sp>
      <p:sp>
        <p:nvSpPr>
          <p:cNvPr id="112" name="Text Box 55"/>
          <p:cNvSpPr txBox="1">
            <a:spLocks noChangeArrowheads="1"/>
          </p:cNvSpPr>
          <p:nvPr/>
        </p:nvSpPr>
        <p:spPr bwMode="auto">
          <a:xfrm>
            <a:off x="5429250" y="3984625"/>
            <a:ext cx="361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600" b="1">
                <a:solidFill>
                  <a:srgbClr val="FFFFFF"/>
                </a:solidFill>
                <a:cs typeface="Arial" panose="020B0604020202020204" pitchFamily="34" charset="0"/>
              </a:rPr>
              <a:t>Nanoscale dimensions</a:t>
            </a:r>
          </a:p>
          <a:p>
            <a:pPr eaLnBrk="1" hangingPunct="1">
              <a:spcBef>
                <a:spcPct val="50000"/>
              </a:spcBef>
              <a:buFontTx/>
              <a:buChar char="•"/>
            </a:pPr>
            <a:r>
              <a:rPr lang="en-US" altLang="en-US" sz="1600" b="1">
                <a:solidFill>
                  <a:srgbClr val="FFFFFF"/>
                </a:solidFill>
                <a:cs typeface="Arial" panose="020B0604020202020204" pitchFamily="34" charset="0"/>
              </a:rPr>
              <a:t>Very high integration</a:t>
            </a:r>
          </a:p>
          <a:p>
            <a:pPr eaLnBrk="1" hangingPunct="1">
              <a:spcBef>
                <a:spcPct val="50000"/>
              </a:spcBef>
              <a:buFontTx/>
              <a:buChar char="•"/>
            </a:pPr>
            <a:r>
              <a:rPr lang="en-US" altLang="en-US" sz="1600" b="1">
                <a:solidFill>
                  <a:srgbClr val="FFFFFF"/>
                </a:solidFill>
                <a:cs typeface="Arial" panose="020B0604020202020204" pitchFamily="34" charset="0"/>
              </a:rPr>
              <a:t>Heterogeneous systems</a:t>
            </a:r>
          </a:p>
        </p:txBody>
      </p:sp>
      <p:sp>
        <p:nvSpPr>
          <p:cNvPr id="31796" name="Text Box 11"/>
          <p:cNvSpPr txBox="1">
            <a:spLocks noChangeArrowheads="1"/>
          </p:cNvSpPr>
          <p:nvPr/>
        </p:nvSpPr>
        <p:spPr bwMode="auto">
          <a:xfrm>
            <a:off x="0" y="64770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100" b="1">
                <a:solidFill>
                  <a:srgbClr val="FFFF00"/>
                </a:solidFill>
                <a:cs typeface="Arial" panose="020B0604020202020204" pitchFamily="34" charset="0"/>
              </a:rPr>
              <a:t>E. Salman and E. G. Friedman, </a:t>
            </a:r>
            <a:r>
              <a:rPr lang="en-US" altLang="en-US" sz="1100" b="1" i="1">
                <a:solidFill>
                  <a:srgbClr val="FFFF00"/>
                </a:solidFill>
                <a:cs typeface="Arial" panose="020B0604020202020204" pitchFamily="34" charset="0"/>
              </a:rPr>
              <a:t>High Performance Integrated Circuit Design, </a:t>
            </a:r>
            <a:r>
              <a:rPr lang="en-US" altLang="en-US" sz="1100" b="1">
                <a:solidFill>
                  <a:srgbClr val="FFFF00"/>
                </a:solidFill>
                <a:cs typeface="Arial" panose="020B0604020202020204" pitchFamily="34" charset="0"/>
              </a:rPr>
              <a:t>McGraw-Hill, in preparation</a:t>
            </a:r>
          </a:p>
        </p:txBody>
      </p:sp>
      <p:sp>
        <p:nvSpPr>
          <p:cNvPr id="31797" name="Content Placeholder 5"/>
          <p:cNvSpPr txBox="1">
            <a:spLocks/>
          </p:cNvSpPr>
          <p:nvPr/>
        </p:nvSpPr>
        <p:spPr bwMode="auto">
          <a:xfrm>
            <a:off x="0" y="811213"/>
            <a:ext cx="9144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Char char="•"/>
            </a:pPr>
            <a:r>
              <a:rPr lang="en-US" altLang="en-US" sz="2200" b="1">
                <a:solidFill>
                  <a:srgbClr val="FFFFFF"/>
                </a:solidFill>
              </a:rPr>
              <a:t>Design process is strongly driven by design constraints</a:t>
            </a:r>
          </a:p>
        </p:txBody>
      </p:sp>
      <p:sp>
        <p:nvSpPr>
          <p:cNvPr id="55" name="Text Box 44"/>
          <p:cNvSpPr txBox="1">
            <a:spLocks noChangeArrowheads="1"/>
          </p:cNvSpPr>
          <p:nvPr/>
        </p:nvSpPr>
        <p:spPr bwMode="auto">
          <a:xfrm>
            <a:off x="5137150" y="3536950"/>
            <a:ext cx="214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b="1">
                <a:solidFill>
                  <a:srgbClr val="FFFFFF"/>
                </a:solidFill>
                <a:cs typeface="Arial" panose="020B0604020202020204" pitchFamily="34" charset="0"/>
              </a:rPr>
              <a:t>Infineon, monolithic transceiver  </a:t>
            </a:r>
          </a:p>
        </p:txBody>
      </p:sp>
      <p:sp>
        <p:nvSpPr>
          <p:cNvPr id="31799" name="Text Box 44"/>
          <p:cNvSpPr txBox="1">
            <a:spLocks noChangeArrowheads="1"/>
          </p:cNvSpPr>
          <p:nvPr/>
        </p:nvSpPr>
        <p:spPr bwMode="auto">
          <a:xfrm>
            <a:off x="-44450" y="2946400"/>
            <a:ext cx="16732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b="1">
                <a:solidFill>
                  <a:srgbClr val="FFFFFF"/>
                </a:solidFill>
                <a:cs typeface="Arial" panose="020B0604020202020204" pitchFamily="34" charset="0"/>
              </a:rPr>
              <a:t>Fairchild Semiconductor</a:t>
            </a:r>
          </a:p>
        </p:txBody>
      </p:sp>
      <p:sp>
        <p:nvSpPr>
          <p:cNvPr id="58" name="Rectangle 35"/>
          <p:cNvSpPr>
            <a:spLocks noChangeArrowheads="1"/>
          </p:cNvSpPr>
          <p:nvPr/>
        </p:nvSpPr>
        <p:spPr bwMode="auto">
          <a:xfrm rot="-4244321">
            <a:off x="4383882" y="2590006"/>
            <a:ext cx="1128712"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FFFFFF"/>
              </a:solidFill>
              <a:latin typeface="Calibri" panose="020F0502020204030204" pitchFamily="34" charset="0"/>
            </a:endParaRPr>
          </a:p>
        </p:txBody>
      </p:sp>
      <p:sp>
        <p:nvSpPr>
          <p:cNvPr id="31801"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9549D438-68E6-480B-B2E1-3637785A015C}" type="slidenum">
              <a:rPr lang="en-US" altLang="en-US" sz="1800" b="1">
                <a:solidFill>
                  <a:srgbClr val="FFFFFF"/>
                </a:solidFill>
                <a:cs typeface="Arial" panose="020B0604020202020204" pitchFamily="34" charset="0"/>
              </a:rPr>
              <a:pPr eaLnBrk="1" hangingPunct="1"/>
              <a:t>20</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
                                            <p:txEl>
                                              <p:pRg st="0" end="0"/>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3">
                                            <p:txEl>
                                              <p:pRg st="1" end="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3">
                                            <p:txEl>
                                              <p:pRg st="2" end="2"/>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
                                            <p:txEl>
                                              <p:pRg st="3" end="3"/>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xEl>
                                              <p:pRg st="4" end="4"/>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
                                            <p:txEl>
                                              <p:pRg st="5" end="5"/>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xEl>
                                              <p:pRg st="6" end="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4"/>
                                        </p:tgtEl>
                                        <p:attrNameLst>
                                          <p:attrName>style.visibility</p:attrName>
                                        </p:attrNameLst>
                                      </p:cBhvr>
                                      <p:to>
                                        <p:strVal val="visible"/>
                                      </p:to>
                                    </p:set>
                                  </p:childTnLst>
                                </p:cTn>
                              </p:par>
                              <p:par>
                                <p:cTn id="93" presetID="3" presetClass="emph" presetSubtype="2" fill="hold" nodeType="withEffect">
                                  <p:stCondLst>
                                    <p:cond delay="0"/>
                                  </p:stCondLst>
                                  <p:childTnLst>
                                    <p:animClr clrSpc="rgb" dir="cw">
                                      <p:cBhvr override="childStyle">
                                        <p:cTn id="94" dur="500" fill="hold"/>
                                        <p:tgtEl>
                                          <p:spTgt spid="103">
                                            <p:txEl>
                                              <p:pRg st="0" end="0"/>
                                            </p:txEl>
                                          </p:spTgt>
                                        </p:tgtEl>
                                        <p:attrNameLst>
                                          <p:attrName>style.color</p:attrName>
                                        </p:attrNameLst>
                                      </p:cBhvr>
                                      <p:to>
                                        <a:schemeClr val="tx1"/>
                                      </p:to>
                                    </p:animClr>
                                  </p:childTnLst>
                                </p:cTn>
                              </p:par>
                              <p:par>
                                <p:cTn id="95" presetID="3" presetClass="emph" presetSubtype="2" fill="hold" nodeType="withEffect">
                                  <p:stCondLst>
                                    <p:cond delay="0"/>
                                  </p:stCondLst>
                                  <p:childTnLst>
                                    <p:animClr clrSpc="rgb" dir="cw">
                                      <p:cBhvr override="childStyle">
                                        <p:cTn id="96" dur="500" fill="hold"/>
                                        <p:tgtEl>
                                          <p:spTgt spid="103">
                                            <p:txEl>
                                              <p:pRg st="1" end="1"/>
                                            </p:txEl>
                                          </p:spTgt>
                                        </p:tgtEl>
                                        <p:attrNameLst>
                                          <p:attrName>style.color</p:attrName>
                                        </p:attrNameLst>
                                      </p:cBhvr>
                                      <p:to>
                                        <a:schemeClr val="tx1"/>
                                      </p:to>
                                    </p:animClr>
                                  </p:childTnLst>
                                </p:cTn>
                              </p:par>
                              <p:par>
                                <p:cTn id="97" presetID="3" presetClass="emph" presetSubtype="2" fill="hold" nodeType="withEffect">
                                  <p:stCondLst>
                                    <p:cond delay="0"/>
                                  </p:stCondLst>
                                  <p:childTnLst>
                                    <p:animClr clrSpc="rgb" dir="cw">
                                      <p:cBhvr override="childStyle">
                                        <p:cTn id="98" dur="500" fill="hold"/>
                                        <p:tgtEl>
                                          <p:spTgt spid="103">
                                            <p:txEl>
                                              <p:pRg st="2" end="2"/>
                                            </p:txEl>
                                          </p:spTgt>
                                        </p:tgtEl>
                                        <p:attrNameLst>
                                          <p:attrName>style.color</p:attrName>
                                        </p:attrNameLst>
                                      </p:cBhvr>
                                      <p:to>
                                        <a:schemeClr val="tx1"/>
                                      </p:to>
                                    </p:animClr>
                                  </p:childTnLst>
                                </p:cTn>
                              </p:par>
                              <p:par>
                                <p:cTn id="99" presetID="3" presetClass="emph" presetSubtype="2" fill="hold" nodeType="withEffect">
                                  <p:stCondLst>
                                    <p:cond delay="0"/>
                                  </p:stCondLst>
                                  <p:childTnLst>
                                    <p:animClr clrSpc="rgb" dir="cw">
                                      <p:cBhvr override="childStyle">
                                        <p:cTn id="100" dur="500" fill="hold"/>
                                        <p:tgtEl>
                                          <p:spTgt spid="103">
                                            <p:txEl>
                                              <p:pRg st="3" end="3"/>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5" grpId="0" animBg="1"/>
      <p:bldP spid="66" grpId="0" animBg="1"/>
      <p:bldP spid="67" grpId="0" animBg="1"/>
      <p:bldP spid="68" grpId="0" animBg="1"/>
      <p:bldP spid="69" grpId="0"/>
      <p:bldP spid="70" grpId="0" animBg="1"/>
      <p:bldP spid="71" grpId="0" animBg="1"/>
      <p:bldP spid="72" grpId="0" animBg="1"/>
      <p:bldP spid="73" grpId="0" animBg="1"/>
      <p:bldP spid="74" grpId="0"/>
      <p:bldP spid="75" grpId="0" animBg="1"/>
      <p:bldP spid="76" grpId="0"/>
      <p:bldP spid="80" grpId="0" animBg="1"/>
      <p:bldP spid="82" grpId="0" animBg="1"/>
      <p:bldP spid="83" grpId="0" animBg="1"/>
      <p:bldP spid="84" grpId="0" animBg="1"/>
      <p:bldP spid="85" grpId="0" animBg="1"/>
      <p:bldP spid="77" grpId="0" animBg="1"/>
      <p:bldP spid="78" grpId="0" animBg="1"/>
      <p:bldP spid="79" grpId="0" animBg="1"/>
      <p:bldP spid="114" grpId="0" animBg="1"/>
      <p:bldP spid="86" grpId="0"/>
      <p:bldP spid="103" grpId="0" uiExpand="1" build="allAtOnce"/>
      <p:bldP spid="107" grpId="0"/>
      <p:bldP spid="108" grpId="0"/>
      <p:bldP spid="109" grpId="0"/>
      <p:bldP spid="110" grpId="0"/>
      <p:bldP spid="111" grpId="0"/>
      <p:bldP spid="112" grpId="0"/>
      <p:bldP spid="55" grpId="0"/>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5" descr="Tolapai_flat_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50" y="892175"/>
            <a:ext cx="26384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r>
              <a:rPr lang="en-US" altLang="en-US" sz="3300" smtClean="0"/>
              <a:t>Physical Design in a Heterogeneous System</a:t>
            </a:r>
          </a:p>
        </p:txBody>
      </p:sp>
      <p:pic>
        <p:nvPicPr>
          <p:cNvPr id="92" name="Picture 40" descr="complex_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879475"/>
            <a:ext cx="298291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1"/>
          <p:cNvSpPr txBox="1">
            <a:spLocks noChangeArrowheads="1"/>
          </p:cNvSpPr>
          <p:nvPr/>
        </p:nvSpPr>
        <p:spPr bwMode="auto">
          <a:xfrm>
            <a:off x="0" y="647700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spcBef>
                <a:spcPct val="50000"/>
              </a:spcBef>
            </a:pPr>
            <a:r>
              <a:rPr lang="en-US" altLang="en-US" sz="1100" b="1">
                <a:solidFill>
                  <a:srgbClr val="FFFF00"/>
                </a:solidFill>
                <a:cs typeface="Arial" panose="020B0604020202020204" pitchFamily="34" charset="0"/>
              </a:rPr>
              <a:t>E. Salman and E. G. Friedman, </a:t>
            </a:r>
            <a:r>
              <a:rPr lang="en-US" altLang="en-US" sz="1100" b="1" i="1">
                <a:solidFill>
                  <a:srgbClr val="FFFF00"/>
                </a:solidFill>
                <a:cs typeface="Arial" panose="020B0604020202020204" pitchFamily="34" charset="0"/>
              </a:rPr>
              <a:t>High Performance Integrated Circuit Design, </a:t>
            </a:r>
            <a:r>
              <a:rPr lang="en-US" altLang="en-US" sz="1100" b="1">
                <a:solidFill>
                  <a:srgbClr val="FFFF00"/>
                </a:solidFill>
                <a:cs typeface="Arial" panose="020B0604020202020204" pitchFamily="34" charset="0"/>
              </a:rPr>
              <a:t>McGraw-Hill, in preparation</a:t>
            </a:r>
          </a:p>
        </p:txBody>
      </p:sp>
      <p:grpSp>
        <p:nvGrpSpPr>
          <p:cNvPr id="3" name="Group 43"/>
          <p:cNvGrpSpPr>
            <a:grpSpLocks/>
          </p:cNvGrpSpPr>
          <p:nvPr/>
        </p:nvGrpSpPr>
        <p:grpSpPr bwMode="auto">
          <a:xfrm>
            <a:off x="215900" y="1349375"/>
            <a:ext cx="8572500" cy="4654550"/>
            <a:chOff x="225425" y="1993904"/>
            <a:chExt cx="8572501" cy="4654553"/>
          </a:xfrm>
        </p:grpSpPr>
        <p:grpSp>
          <p:nvGrpSpPr>
            <p:cNvPr id="33815" name="Group 46"/>
            <p:cNvGrpSpPr>
              <a:grpSpLocks/>
            </p:cNvGrpSpPr>
            <p:nvPr/>
          </p:nvGrpSpPr>
          <p:grpSpPr bwMode="auto">
            <a:xfrm>
              <a:off x="225425" y="1993904"/>
              <a:ext cx="8572501" cy="4654553"/>
              <a:chOff x="142" y="1256"/>
              <a:chExt cx="5400" cy="2932"/>
            </a:xfrm>
          </p:grpSpPr>
          <p:sp>
            <p:nvSpPr>
              <p:cNvPr id="48" name="Rectangle 24"/>
              <p:cNvSpPr>
                <a:spLocks noChangeArrowheads="1"/>
              </p:cNvSpPr>
              <p:nvPr/>
            </p:nvSpPr>
            <p:spPr bwMode="auto">
              <a:xfrm>
                <a:off x="830" y="2494"/>
                <a:ext cx="126" cy="26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49" name="Text Box 10"/>
              <p:cNvSpPr txBox="1">
                <a:spLocks noChangeArrowheads="1"/>
              </p:cNvSpPr>
              <p:nvPr/>
            </p:nvSpPr>
            <p:spPr bwMode="auto">
              <a:xfrm>
                <a:off x="2042" y="3631"/>
                <a:ext cx="1679" cy="250"/>
              </a:xfrm>
              <a:prstGeom prst="rect">
                <a:avLst/>
              </a:prstGeom>
              <a:noFill/>
              <a:ln w="9525" algn="ctr">
                <a:noFill/>
                <a:miter lim="800000"/>
                <a:headEnd/>
                <a:tailEnd/>
              </a:ln>
              <a:effectLst/>
            </p:spPr>
            <p:txBody>
              <a:bodyPr wrap="none"/>
              <a:lstStyle/>
              <a:p>
                <a:pPr algn="ctr" eaLnBrk="1" fontAlgn="auto" hangingPunct="1">
                  <a:spcBef>
                    <a:spcPts val="0"/>
                  </a:spcBef>
                  <a:spcAft>
                    <a:spcPts val="0"/>
                  </a:spcAft>
                  <a:defRPr/>
                </a:pPr>
                <a:r>
                  <a:rPr lang="en-US" sz="2000" b="1" kern="0">
                    <a:solidFill>
                      <a:sysClr val="windowText" lastClr="000000"/>
                    </a:solidFill>
                    <a:cs typeface="Arial" pitchFamily="34" charset="0"/>
                  </a:rPr>
                  <a:t>Monolithic substrate</a:t>
                </a:r>
              </a:p>
            </p:txBody>
          </p:sp>
          <p:sp>
            <p:nvSpPr>
              <p:cNvPr id="50" name="Rectangle 18"/>
              <p:cNvSpPr>
                <a:spLocks noChangeArrowheads="1"/>
              </p:cNvSpPr>
              <p:nvPr/>
            </p:nvSpPr>
            <p:spPr bwMode="auto">
              <a:xfrm>
                <a:off x="1141" y="3229"/>
                <a:ext cx="120" cy="29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1" name="Rectangle 19"/>
              <p:cNvSpPr>
                <a:spLocks noChangeArrowheads="1"/>
              </p:cNvSpPr>
              <p:nvPr/>
            </p:nvSpPr>
            <p:spPr bwMode="auto">
              <a:xfrm>
                <a:off x="704" y="1748"/>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2" name="Rectangle 20"/>
              <p:cNvSpPr>
                <a:spLocks noChangeArrowheads="1"/>
              </p:cNvSpPr>
              <p:nvPr/>
            </p:nvSpPr>
            <p:spPr bwMode="auto">
              <a:xfrm>
                <a:off x="1449" y="1743"/>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3" name="Rectangle 23"/>
              <p:cNvSpPr>
                <a:spLocks noChangeArrowheads="1"/>
              </p:cNvSpPr>
              <p:nvPr/>
            </p:nvSpPr>
            <p:spPr bwMode="auto">
              <a:xfrm>
                <a:off x="4612" y="1726"/>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4" name="Rectangle 25"/>
              <p:cNvSpPr>
                <a:spLocks noChangeArrowheads="1"/>
              </p:cNvSpPr>
              <p:nvPr/>
            </p:nvSpPr>
            <p:spPr bwMode="auto">
              <a:xfrm>
                <a:off x="1893" y="2494"/>
                <a:ext cx="126" cy="26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5" name="Rectangle 27"/>
              <p:cNvSpPr>
                <a:spLocks noChangeArrowheads="1"/>
              </p:cNvSpPr>
              <p:nvPr/>
            </p:nvSpPr>
            <p:spPr bwMode="auto">
              <a:xfrm>
                <a:off x="4001" y="2183"/>
                <a:ext cx="258" cy="108"/>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6" name="Rectangle 28"/>
              <p:cNvSpPr>
                <a:spLocks noChangeArrowheads="1"/>
              </p:cNvSpPr>
              <p:nvPr/>
            </p:nvSpPr>
            <p:spPr bwMode="auto">
              <a:xfrm>
                <a:off x="4526" y="3236"/>
                <a:ext cx="114" cy="29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7" name="Rectangle 29"/>
              <p:cNvSpPr>
                <a:spLocks noChangeArrowheads="1"/>
              </p:cNvSpPr>
              <p:nvPr/>
            </p:nvSpPr>
            <p:spPr bwMode="auto">
              <a:xfrm>
                <a:off x="4618" y="2476"/>
                <a:ext cx="122" cy="29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58" name="Rectangle 7"/>
              <p:cNvSpPr>
                <a:spLocks noChangeArrowheads="1"/>
              </p:cNvSpPr>
              <p:nvPr/>
            </p:nvSpPr>
            <p:spPr bwMode="auto">
              <a:xfrm>
                <a:off x="142" y="1273"/>
                <a:ext cx="1551"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Power distribution</a:t>
                </a:r>
              </a:p>
              <a:p>
                <a:pPr algn="ctr" eaLnBrk="1" fontAlgn="auto" hangingPunct="1">
                  <a:spcBef>
                    <a:spcPts val="0"/>
                  </a:spcBef>
                  <a:spcAft>
                    <a:spcPts val="0"/>
                  </a:spcAft>
                  <a:defRPr/>
                </a:pPr>
                <a:r>
                  <a:rPr lang="en-US" sz="2000" b="1" kern="0" dirty="0">
                    <a:solidFill>
                      <a:sysClr val="windowText" lastClr="000000"/>
                    </a:solidFill>
                    <a:cs typeface="Arial" pitchFamily="34" charset="0"/>
                  </a:rPr>
                  <a:t>(Digital)</a:t>
                </a:r>
              </a:p>
            </p:txBody>
          </p:sp>
          <p:sp>
            <p:nvSpPr>
              <p:cNvPr id="59" name="Rectangle 8"/>
              <p:cNvSpPr>
                <a:spLocks noChangeArrowheads="1"/>
              </p:cNvSpPr>
              <p:nvPr/>
            </p:nvSpPr>
            <p:spPr bwMode="auto">
              <a:xfrm>
                <a:off x="3990" y="1256"/>
                <a:ext cx="1552"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Power distribution</a:t>
                </a:r>
              </a:p>
              <a:p>
                <a:pPr algn="ctr" eaLnBrk="1" fontAlgn="auto" hangingPunct="1">
                  <a:spcBef>
                    <a:spcPts val="0"/>
                  </a:spcBef>
                  <a:spcAft>
                    <a:spcPts val="0"/>
                  </a:spcAft>
                  <a:defRPr/>
                </a:pPr>
                <a:r>
                  <a:rPr lang="en-US" sz="2000" b="1" kern="0">
                    <a:solidFill>
                      <a:sysClr val="windowText" lastClr="000000"/>
                    </a:solidFill>
                    <a:cs typeface="Arial" pitchFamily="34" charset="0"/>
                  </a:rPr>
                  <a:t>(Analog)</a:t>
                </a:r>
              </a:p>
            </p:txBody>
          </p:sp>
          <p:sp>
            <p:nvSpPr>
              <p:cNvPr id="60" name="Rectangle 9"/>
              <p:cNvSpPr>
                <a:spLocks noChangeArrowheads="1"/>
              </p:cNvSpPr>
              <p:nvPr/>
            </p:nvSpPr>
            <p:spPr bwMode="auto">
              <a:xfrm>
                <a:off x="497" y="3523"/>
                <a:ext cx="4808" cy="665"/>
              </a:xfrm>
              <a:prstGeom prst="rect">
                <a:avLst/>
              </a:prstGeom>
              <a:solidFill>
                <a:schemeClr val="accent5">
                  <a:lumMod val="60000"/>
                  <a:lumOff val="40000"/>
                </a:schemeClr>
              </a:soli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61" name="Rectangle 11"/>
              <p:cNvSpPr>
                <a:spLocks noChangeArrowheads="1"/>
              </p:cNvSpPr>
              <p:nvPr/>
            </p:nvSpPr>
            <p:spPr bwMode="auto">
              <a:xfrm>
                <a:off x="674" y="2760"/>
                <a:ext cx="1649" cy="474"/>
              </a:xfrm>
              <a:prstGeom prst="rect">
                <a:avLst/>
              </a:prstGeom>
              <a:solidFill>
                <a:srgbClr val="33CCCC"/>
              </a:soli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Ground distribution</a:t>
                </a:r>
              </a:p>
              <a:p>
                <a:pPr algn="ctr" eaLnBrk="1" fontAlgn="auto" hangingPunct="1">
                  <a:spcBef>
                    <a:spcPts val="0"/>
                  </a:spcBef>
                  <a:spcAft>
                    <a:spcPts val="0"/>
                  </a:spcAft>
                  <a:defRPr/>
                </a:pPr>
                <a:r>
                  <a:rPr lang="en-US" sz="2000" b="1" kern="0" dirty="0">
                    <a:solidFill>
                      <a:sysClr val="windowText" lastClr="000000"/>
                    </a:solidFill>
                    <a:cs typeface="Arial" pitchFamily="34" charset="0"/>
                  </a:rPr>
                  <a:t>(Digital)</a:t>
                </a:r>
              </a:p>
            </p:txBody>
          </p:sp>
          <p:sp>
            <p:nvSpPr>
              <p:cNvPr id="62" name="Rectangle 12"/>
              <p:cNvSpPr>
                <a:spLocks noChangeArrowheads="1"/>
              </p:cNvSpPr>
              <p:nvPr/>
            </p:nvSpPr>
            <p:spPr bwMode="auto">
              <a:xfrm>
                <a:off x="3642" y="2767"/>
                <a:ext cx="1649"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Ground distribution</a:t>
                </a:r>
              </a:p>
              <a:p>
                <a:pPr algn="ctr" eaLnBrk="1" fontAlgn="auto" hangingPunct="1">
                  <a:spcBef>
                    <a:spcPts val="0"/>
                  </a:spcBef>
                  <a:spcAft>
                    <a:spcPts val="0"/>
                  </a:spcAft>
                  <a:defRPr/>
                </a:pPr>
                <a:r>
                  <a:rPr lang="en-US" sz="2000" b="1" kern="0">
                    <a:solidFill>
                      <a:sysClr val="windowText" lastClr="000000"/>
                    </a:solidFill>
                    <a:cs typeface="Arial" pitchFamily="34" charset="0"/>
                  </a:rPr>
                  <a:t>(Analog)</a:t>
                </a:r>
              </a:p>
            </p:txBody>
          </p:sp>
          <p:sp>
            <p:nvSpPr>
              <p:cNvPr id="63" name="Rectangle 13"/>
              <p:cNvSpPr>
                <a:spLocks noChangeArrowheads="1"/>
              </p:cNvSpPr>
              <p:nvPr/>
            </p:nvSpPr>
            <p:spPr bwMode="auto">
              <a:xfrm>
                <a:off x="1312" y="2020"/>
                <a:ext cx="1027"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Clock</a:t>
                </a:r>
              </a:p>
              <a:p>
                <a:pPr algn="ctr" eaLnBrk="1" fontAlgn="auto" hangingPunct="1">
                  <a:spcBef>
                    <a:spcPts val="0"/>
                  </a:spcBef>
                  <a:spcAft>
                    <a:spcPts val="0"/>
                  </a:spcAft>
                  <a:defRPr/>
                </a:pPr>
                <a:r>
                  <a:rPr lang="en-US" sz="2000" b="1" kern="0">
                    <a:solidFill>
                      <a:sysClr val="windowText" lastClr="000000"/>
                    </a:solidFill>
                    <a:cs typeface="Arial" pitchFamily="34" charset="0"/>
                  </a:rPr>
                  <a:t>distribution</a:t>
                </a:r>
              </a:p>
            </p:txBody>
          </p:sp>
          <p:sp>
            <p:nvSpPr>
              <p:cNvPr id="64" name="Rectangle 14"/>
              <p:cNvSpPr>
                <a:spLocks noChangeArrowheads="1"/>
              </p:cNvSpPr>
              <p:nvPr/>
            </p:nvSpPr>
            <p:spPr bwMode="auto">
              <a:xfrm>
                <a:off x="431" y="2020"/>
                <a:ext cx="655"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Digital</a:t>
                </a:r>
              </a:p>
              <a:p>
                <a:pPr algn="ctr" eaLnBrk="1" fontAlgn="auto" hangingPunct="1">
                  <a:spcBef>
                    <a:spcPts val="0"/>
                  </a:spcBef>
                  <a:spcAft>
                    <a:spcPts val="0"/>
                  </a:spcAft>
                  <a:defRPr/>
                </a:pPr>
                <a:r>
                  <a:rPr lang="en-US" sz="2000" b="1" kern="0" dirty="0">
                    <a:solidFill>
                      <a:sysClr val="windowText" lastClr="000000"/>
                    </a:solidFill>
                    <a:cs typeface="Arial" pitchFamily="34" charset="0"/>
                  </a:rPr>
                  <a:t>blocks</a:t>
                </a:r>
              </a:p>
            </p:txBody>
          </p:sp>
          <p:sp>
            <p:nvSpPr>
              <p:cNvPr id="65" name="Rectangle 15"/>
              <p:cNvSpPr>
                <a:spLocks noChangeArrowheads="1"/>
              </p:cNvSpPr>
              <p:nvPr/>
            </p:nvSpPr>
            <p:spPr bwMode="auto">
              <a:xfrm>
                <a:off x="2516" y="2098"/>
                <a:ext cx="1495" cy="282"/>
              </a:xfrm>
              <a:prstGeom prst="rect">
                <a:avLst/>
              </a:prstGeom>
              <a:gradFill rotWithShape="1">
                <a:gsLst>
                  <a:gs pos="0">
                    <a:srgbClr val="33CCCC"/>
                  </a:gs>
                  <a:gs pos="100000">
                    <a:srgbClr val="99CC00"/>
                  </a:gs>
                </a:gsLst>
                <a:lin ang="0" scaled="1"/>
              </a:gra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Global signaling</a:t>
                </a:r>
              </a:p>
            </p:txBody>
          </p:sp>
          <p:sp>
            <p:nvSpPr>
              <p:cNvPr id="66" name="Rectangle 16"/>
              <p:cNvSpPr>
                <a:spLocks noChangeArrowheads="1"/>
              </p:cNvSpPr>
              <p:nvPr/>
            </p:nvSpPr>
            <p:spPr bwMode="auto">
              <a:xfrm>
                <a:off x="4245" y="2011"/>
                <a:ext cx="850"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Sensitive</a:t>
                </a:r>
              </a:p>
              <a:p>
                <a:pPr algn="ctr" eaLnBrk="1" fontAlgn="auto" hangingPunct="1">
                  <a:spcBef>
                    <a:spcPts val="0"/>
                  </a:spcBef>
                  <a:spcAft>
                    <a:spcPts val="0"/>
                  </a:spcAft>
                  <a:defRPr/>
                </a:pPr>
                <a:r>
                  <a:rPr lang="en-US" sz="2000" b="1" kern="0">
                    <a:solidFill>
                      <a:sysClr val="windowText" lastClr="000000"/>
                    </a:solidFill>
                    <a:cs typeface="Arial" pitchFamily="34" charset="0"/>
                  </a:rPr>
                  <a:t>blocks</a:t>
                </a:r>
              </a:p>
            </p:txBody>
          </p:sp>
        </p:grpSp>
        <p:sp>
          <p:nvSpPr>
            <p:cNvPr id="47" name="Rectangle 50"/>
            <p:cNvSpPr>
              <a:spLocks noChangeArrowheads="1"/>
            </p:cNvSpPr>
            <p:nvPr/>
          </p:nvSpPr>
          <p:spPr bwMode="auto">
            <a:xfrm>
              <a:off x="3727450" y="3429005"/>
              <a:ext cx="268288" cy="230188"/>
            </a:xfrm>
            <a:prstGeom prst="rect">
              <a:avLst/>
            </a:prstGeom>
            <a:solidFill>
              <a:srgbClr val="33CCCC"/>
            </a:solidFill>
            <a:ln w="50800" algn="ctr">
              <a:solidFill>
                <a:schemeClr val="tx1"/>
              </a:solidFill>
              <a:miter lim="800000"/>
              <a:headEnd/>
              <a:tailEnd/>
            </a:ln>
            <a:effectLst/>
          </p:spPr>
          <p:txBody>
            <a:bodyPr anchor="ctr">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67" name="Text Box 10"/>
          <p:cNvSpPr txBox="1">
            <a:spLocks noChangeArrowheads="1"/>
          </p:cNvSpPr>
          <p:nvPr/>
        </p:nvSpPr>
        <p:spPr bwMode="auto">
          <a:xfrm>
            <a:off x="3241675" y="5694363"/>
            <a:ext cx="2665413" cy="396875"/>
          </a:xfrm>
          <a:prstGeom prst="rect">
            <a:avLst/>
          </a:prstGeom>
          <a:noFill/>
          <a:ln w="9525" algn="ctr">
            <a:noFill/>
            <a:miter lim="800000"/>
            <a:headEnd/>
            <a:tailEnd/>
          </a:ln>
          <a:effectLst/>
        </p:spPr>
        <p:txBody>
          <a:bodyPr wrap="none"/>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Monolithic substrate</a:t>
            </a:r>
          </a:p>
        </p:txBody>
      </p:sp>
      <p:sp>
        <p:nvSpPr>
          <p:cNvPr id="86" name="L-Shape 85"/>
          <p:cNvSpPr/>
          <p:nvPr/>
        </p:nvSpPr>
        <p:spPr>
          <a:xfrm>
            <a:off x="263525" y="2135188"/>
            <a:ext cx="492125" cy="3408362"/>
          </a:xfrm>
          <a:prstGeom prst="corner">
            <a:avLst>
              <a:gd name="adj1" fmla="val 40343"/>
              <a:gd name="adj2" fmla="val 3953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L-Shape 86"/>
          <p:cNvSpPr/>
          <p:nvPr/>
        </p:nvSpPr>
        <p:spPr>
          <a:xfrm rot="5400000" flipV="1">
            <a:off x="2975769" y="1259682"/>
            <a:ext cx="1120775" cy="1709737"/>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L-Shape 87"/>
          <p:cNvSpPr/>
          <p:nvPr/>
        </p:nvSpPr>
        <p:spPr>
          <a:xfrm rot="16200000" flipH="1" flipV="1">
            <a:off x="5257006" y="1605757"/>
            <a:ext cx="1120775" cy="1014412"/>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L-Shape 88"/>
          <p:cNvSpPr/>
          <p:nvPr/>
        </p:nvSpPr>
        <p:spPr>
          <a:xfrm rot="16200000">
            <a:off x="3615531" y="3209132"/>
            <a:ext cx="1122363" cy="990600"/>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L-Shape 89"/>
          <p:cNvSpPr/>
          <p:nvPr/>
        </p:nvSpPr>
        <p:spPr>
          <a:xfrm rot="5400000" flipH="1">
            <a:off x="4920456" y="3418682"/>
            <a:ext cx="1114425" cy="560388"/>
          </a:xfrm>
          <a:prstGeom prst="corner">
            <a:avLst>
              <a:gd name="adj1" fmla="val 30889"/>
              <a:gd name="adj2" fmla="val 28427"/>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L-Shape 90"/>
          <p:cNvSpPr/>
          <p:nvPr/>
        </p:nvSpPr>
        <p:spPr>
          <a:xfrm flipH="1">
            <a:off x="8416925" y="2101850"/>
            <a:ext cx="381000" cy="3489325"/>
          </a:xfrm>
          <a:prstGeom prst="corner">
            <a:avLst>
              <a:gd name="adj1" fmla="val 53676"/>
              <a:gd name="adj2" fmla="val 3953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 Box 44"/>
          <p:cNvSpPr txBox="1">
            <a:spLocks noChangeArrowheads="1"/>
          </p:cNvSpPr>
          <p:nvPr/>
        </p:nvSpPr>
        <p:spPr bwMode="auto">
          <a:xfrm>
            <a:off x="4584700" y="3717925"/>
            <a:ext cx="214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spcBef>
                <a:spcPct val="50000"/>
              </a:spcBef>
            </a:pPr>
            <a:r>
              <a:rPr lang="en-US" altLang="en-US" b="1">
                <a:solidFill>
                  <a:schemeClr val="bg1"/>
                </a:solidFill>
                <a:cs typeface="Arial" panose="020B0604020202020204" pitchFamily="34" charset="0"/>
              </a:rPr>
              <a:t>Infineon, monolithic transceiver  </a:t>
            </a:r>
          </a:p>
        </p:txBody>
      </p:sp>
      <p:sp>
        <p:nvSpPr>
          <p:cNvPr id="37" name="Text Box 42"/>
          <p:cNvSpPr txBox="1">
            <a:spLocks noChangeArrowheads="1"/>
          </p:cNvSpPr>
          <p:nvPr/>
        </p:nvSpPr>
        <p:spPr bwMode="auto">
          <a:xfrm>
            <a:off x="987425" y="3725863"/>
            <a:ext cx="21431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spcBef>
                <a:spcPct val="50000"/>
              </a:spcBef>
            </a:pPr>
            <a:r>
              <a:rPr lang="en-US" altLang="en-US" b="1">
                <a:solidFill>
                  <a:schemeClr val="bg1"/>
                </a:solidFill>
                <a:cs typeface="Arial" panose="020B0604020202020204" pitchFamily="34" charset="0"/>
              </a:rPr>
              <a:t>Intel, System-on-Chip, Tolapai  </a:t>
            </a:r>
          </a:p>
        </p:txBody>
      </p:sp>
      <p:sp>
        <p:nvSpPr>
          <p:cNvPr id="39" name="Content Placeholder 5"/>
          <p:cNvSpPr txBox="1">
            <a:spLocks/>
          </p:cNvSpPr>
          <p:nvPr/>
        </p:nvSpPr>
        <p:spPr bwMode="auto">
          <a:xfrm>
            <a:off x="0" y="4000500"/>
            <a:ext cx="9144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200" b="1">
                <a:solidFill>
                  <a:schemeClr val="bg1"/>
                </a:solidFill>
              </a:rPr>
              <a:t>Physical design is more than the “layout” of an integrated circuit</a:t>
            </a:r>
          </a:p>
        </p:txBody>
      </p:sp>
      <p:pic>
        <p:nvPicPr>
          <p:cNvPr id="82946" name="Picture 2" descr="C:\Users\salman\Documents\Old_laptop\academic\rochester_phd\prsentations\Candidate_Talk\ist2_1296830-vacuum-tub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88" y="4495800"/>
            <a:ext cx="9794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C:\Users\salman\Documents\Old_laptop\academic\rochester_phd\prsentations\Candidate_Talk\transisto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475163"/>
            <a:ext cx="10604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ight Arrow 42"/>
          <p:cNvSpPr/>
          <p:nvPr/>
        </p:nvSpPr>
        <p:spPr>
          <a:xfrm>
            <a:off x="3771900" y="4933950"/>
            <a:ext cx="1057275" cy="342900"/>
          </a:xfrm>
          <a:prstGeom prst="rightArrow">
            <a:avLst>
              <a:gd name="adj1" fmla="val 27143"/>
              <a:gd name="adj2" fmla="val 61428"/>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Content Placeholder 5"/>
          <p:cNvSpPr txBox="1">
            <a:spLocks/>
          </p:cNvSpPr>
          <p:nvPr/>
        </p:nvSpPr>
        <p:spPr bwMode="auto">
          <a:xfrm>
            <a:off x="2867025" y="5810250"/>
            <a:ext cx="3286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200" b="1">
                <a:solidFill>
                  <a:schemeClr val="bg1"/>
                </a:solidFill>
              </a:rPr>
              <a:t>Connectivity issue</a:t>
            </a:r>
          </a:p>
        </p:txBody>
      </p:sp>
      <p:sp>
        <p:nvSpPr>
          <p:cNvPr id="68" name="Rectangle 28"/>
          <p:cNvSpPr>
            <a:spLocks noChangeArrowheads="1"/>
          </p:cNvSpPr>
          <p:nvPr/>
        </p:nvSpPr>
        <p:spPr bwMode="auto">
          <a:xfrm>
            <a:off x="1711325" y="2862263"/>
            <a:ext cx="355600" cy="19050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33814"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866D4E8D-615F-41A5-8A54-906D83AC0B2F}" type="slidenum">
              <a:rPr lang="en-US" altLang="en-US" sz="1800" b="1">
                <a:solidFill>
                  <a:schemeClr val="bg1"/>
                </a:solidFill>
                <a:cs typeface="Arial" panose="020B0604020202020204" pitchFamily="34" charset="0"/>
              </a:rPr>
              <a:pPr eaLnBrk="1" hangingPunct="1"/>
              <a:t>21</a:t>
            </a:fld>
            <a:endParaRPr lang="en-US" altLang="en-US" sz="1800" b="1">
              <a:solidFill>
                <a:schemeClr val="bg1"/>
              </a:solidFill>
              <a:cs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294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294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0" presetClass="exit" presetSubtype="0" fill="hold" nodeType="withEffect">
                                  <p:stCondLst>
                                    <p:cond delay="0"/>
                                  </p:stCondLst>
                                  <p:childTnLst>
                                    <p:animEffect transition="out" filter="fade">
                                      <p:cBhvr>
                                        <p:cTn id="50" dur="500"/>
                                        <p:tgtEl>
                                          <p:spTgt spid="137"/>
                                        </p:tgtEl>
                                      </p:cBhvr>
                                    </p:animEffect>
                                    <p:set>
                                      <p:cBhvr>
                                        <p:cTn id="51" dur="1" fill="hold">
                                          <p:stCondLst>
                                            <p:cond delay="499"/>
                                          </p:stCondLst>
                                        </p:cTn>
                                        <p:tgtEl>
                                          <p:spTgt spid="13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6" grpId="0"/>
      <p:bldP spid="37" grpId="0"/>
      <p:bldP spid="39" grpId="0"/>
      <p:bldP spid="43" grpId="0" animBg="1"/>
      <p:bldP spid="43" grpId="1" animBg="1"/>
      <p:bldP spid="44" grpId="0"/>
      <p:bldP spid="44" grpId="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400" smtClean="0"/>
              <a:t>Implications of Physical Design Objectives</a:t>
            </a:r>
          </a:p>
        </p:txBody>
      </p:sp>
      <p:cxnSp>
        <p:nvCxnSpPr>
          <p:cNvPr id="79" name="Straight Connector 78"/>
          <p:cNvCxnSpPr/>
          <p:nvPr/>
        </p:nvCxnSpPr>
        <p:spPr>
          <a:xfrm>
            <a:off x="2178050" y="5289550"/>
            <a:ext cx="1492250" cy="83185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154238" y="5057775"/>
            <a:ext cx="4116387" cy="3175"/>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756150" y="5324475"/>
            <a:ext cx="1511300" cy="796925"/>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35846" name="Content Placeholder 5"/>
          <p:cNvSpPr txBox="1">
            <a:spLocks/>
          </p:cNvSpPr>
          <p:nvPr/>
        </p:nvSpPr>
        <p:spPr bwMode="auto">
          <a:xfrm>
            <a:off x="6376988" y="4857750"/>
            <a:ext cx="1000125"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Speed</a:t>
            </a:r>
          </a:p>
        </p:txBody>
      </p:sp>
      <p:sp>
        <p:nvSpPr>
          <p:cNvPr id="35847" name="Content Placeholder 5"/>
          <p:cNvSpPr txBox="1">
            <a:spLocks/>
          </p:cNvSpPr>
          <p:nvPr/>
        </p:nvSpPr>
        <p:spPr bwMode="auto">
          <a:xfrm>
            <a:off x="3762375" y="6010275"/>
            <a:ext cx="914400"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Power</a:t>
            </a:r>
          </a:p>
        </p:txBody>
      </p:sp>
      <p:sp>
        <p:nvSpPr>
          <p:cNvPr id="35848" name="Content Placeholder 5"/>
          <p:cNvSpPr txBox="1">
            <a:spLocks/>
          </p:cNvSpPr>
          <p:nvPr/>
        </p:nvSpPr>
        <p:spPr bwMode="auto">
          <a:xfrm>
            <a:off x="1009650" y="4856163"/>
            <a:ext cx="1000125"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Area</a:t>
            </a:r>
          </a:p>
        </p:txBody>
      </p:sp>
      <p:sp>
        <p:nvSpPr>
          <p:cNvPr id="35849" name="Line 28"/>
          <p:cNvSpPr>
            <a:spLocks noChangeShapeType="1"/>
          </p:cNvSpPr>
          <p:nvPr/>
        </p:nvSpPr>
        <p:spPr bwMode="auto">
          <a:xfrm flipH="1">
            <a:off x="4533900" y="819150"/>
            <a:ext cx="0" cy="16192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0" name="Line 31"/>
          <p:cNvSpPr>
            <a:spLocks noChangeShapeType="1"/>
          </p:cNvSpPr>
          <p:nvPr/>
        </p:nvSpPr>
        <p:spPr bwMode="auto">
          <a:xfrm flipH="1">
            <a:off x="1038225" y="1000125"/>
            <a:ext cx="356235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1" name="Line 32"/>
          <p:cNvSpPr>
            <a:spLocks noChangeShapeType="1"/>
          </p:cNvSpPr>
          <p:nvPr/>
        </p:nvSpPr>
        <p:spPr bwMode="auto">
          <a:xfrm flipH="1">
            <a:off x="4600575" y="1001713"/>
            <a:ext cx="2943225"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2" name="Line 33"/>
          <p:cNvSpPr>
            <a:spLocks noChangeShapeType="1"/>
          </p:cNvSpPr>
          <p:nvPr/>
        </p:nvSpPr>
        <p:spPr bwMode="auto">
          <a:xfrm>
            <a:off x="1057275" y="976313"/>
            <a:ext cx="6350" cy="392112"/>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5853" name="Text Box 38"/>
          <p:cNvSpPr txBox="1">
            <a:spLocks noChangeArrowheads="1"/>
          </p:cNvSpPr>
          <p:nvPr/>
        </p:nvSpPr>
        <p:spPr bwMode="auto">
          <a:xfrm>
            <a:off x="6743700" y="1312863"/>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Global signaling</a:t>
            </a:r>
          </a:p>
        </p:txBody>
      </p:sp>
      <p:sp>
        <p:nvSpPr>
          <p:cNvPr id="35854" name="Text Box 20"/>
          <p:cNvSpPr txBox="1">
            <a:spLocks noChangeArrowheads="1"/>
          </p:cNvSpPr>
          <p:nvPr/>
        </p:nvSpPr>
        <p:spPr bwMode="auto">
          <a:xfrm>
            <a:off x="-57150" y="1352550"/>
            <a:ext cx="351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Clock distribution networks</a:t>
            </a:r>
          </a:p>
        </p:txBody>
      </p:sp>
      <p:sp>
        <p:nvSpPr>
          <p:cNvPr id="35855" name="Text Box 36"/>
          <p:cNvSpPr txBox="1">
            <a:spLocks noChangeArrowheads="1"/>
          </p:cNvSpPr>
          <p:nvPr/>
        </p:nvSpPr>
        <p:spPr bwMode="auto">
          <a:xfrm>
            <a:off x="3324225" y="1325563"/>
            <a:ext cx="3638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Power distribution networks</a:t>
            </a:r>
          </a:p>
        </p:txBody>
      </p:sp>
      <p:pic>
        <p:nvPicPr>
          <p:cNvPr id="35856" name="Picture 46" descr="clk_ppt3"/>
          <p:cNvPicPr>
            <a:picLocks noGrp="1" noChangeAspect="1" noChangeArrowheads="1"/>
          </p:cNvPicPr>
          <p:nvPr>
            <p:ph idx="1"/>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a:xfrm>
            <a:off x="676275" y="1689100"/>
            <a:ext cx="1703388" cy="1676400"/>
          </a:xfrm>
        </p:spPr>
      </p:pic>
      <p:pic>
        <p:nvPicPr>
          <p:cNvPr id="35857" name="Picture 59" descr="network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888" y="1681163"/>
            <a:ext cx="34734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60" descr="glo_si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29413" y="1841500"/>
            <a:ext cx="24145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Line 33"/>
          <p:cNvSpPr>
            <a:spLocks noChangeShapeType="1"/>
          </p:cNvSpPr>
          <p:nvPr/>
        </p:nvSpPr>
        <p:spPr bwMode="auto">
          <a:xfrm>
            <a:off x="4533900" y="1004888"/>
            <a:ext cx="6350" cy="392112"/>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5860" name="Line 33"/>
          <p:cNvSpPr>
            <a:spLocks noChangeShapeType="1"/>
          </p:cNvSpPr>
          <p:nvPr/>
        </p:nvSpPr>
        <p:spPr bwMode="auto">
          <a:xfrm>
            <a:off x="7515225" y="981075"/>
            <a:ext cx="6350" cy="392113"/>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5861"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7AF08B3-7183-4142-9B5D-7E30D94E12A9}" type="slidenum">
              <a:rPr lang="en-US" altLang="en-US" sz="1800" b="1">
                <a:solidFill>
                  <a:srgbClr val="FFFFFF"/>
                </a:solidFill>
                <a:cs typeface="Arial" panose="020B0604020202020204" pitchFamily="34" charset="0"/>
              </a:rPr>
              <a:pPr eaLnBrk="1" hangingPunct="1"/>
              <a:t>22</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8"/>
          <p:cNvSpPr>
            <a:spLocks noChangeShapeType="1"/>
          </p:cNvSpPr>
          <p:nvPr/>
        </p:nvSpPr>
        <p:spPr bwMode="auto">
          <a:xfrm flipH="1">
            <a:off x="4533900" y="819150"/>
            <a:ext cx="0" cy="16192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891" name="Title 1"/>
          <p:cNvSpPr>
            <a:spLocks noGrp="1"/>
          </p:cNvSpPr>
          <p:nvPr>
            <p:ph type="title"/>
          </p:nvPr>
        </p:nvSpPr>
        <p:spPr/>
        <p:txBody>
          <a:bodyPr/>
          <a:lstStyle/>
          <a:p>
            <a:r>
              <a:rPr lang="en-US" altLang="en-US" sz="3400" smtClean="0"/>
              <a:t>Implications of Physical Design Objectives</a:t>
            </a:r>
          </a:p>
        </p:txBody>
      </p:sp>
      <p:sp>
        <p:nvSpPr>
          <p:cNvPr id="37892" name="Line 31"/>
          <p:cNvSpPr>
            <a:spLocks noChangeShapeType="1"/>
          </p:cNvSpPr>
          <p:nvPr/>
        </p:nvSpPr>
        <p:spPr bwMode="auto">
          <a:xfrm flipH="1">
            <a:off x="1038225" y="1000125"/>
            <a:ext cx="356235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893" name="Line 32"/>
          <p:cNvSpPr>
            <a:spLocks noChangeShapeType="1"/>
          </p:cNvSpPr>
          <p:nvPr/>
        </p:nvSpPr>
        <p:spPr bwMode="auto">
          <a:xfrm flipH="1">
            <a:off x="4600575" y="1001713"/>
            <a:ext cx="2943225"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894" name="Line 33"/>
          <p:cNvSpPr>
            <a:spLocks noChangeShapeType="1"/>
          </p:cNvSpPr>
          <p:nvPr/>
        </p:nvSpPr>
        <p:spPr bwMode="auto">
          <a:xfrm>
            <a:off x="1057275" y="976313"/>
            <a:ext cx="6350" cy="392112"/>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7895" name="Text Box 38"/>
          <p:cNvSpPr txBox="1">
            <a:spLocks noChangeArrowheads="1"/>
          </p:cNvSpPr>
          <p:nvPr/>
        </p:nvSpPr>
        <p:spPr bwMode="auto">
          <a:xfrm>
            <a:off x="6743700" y="1312863"/>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Global signaling</a:t>
            </a:r>
          </a:p>
        </p:txBody>
      </p:sp>
      <p:sp>
        <p:nvSpPr>
          <p:cNvPr id="37896" name="Text Box 20"/>
          <p:cNvSpPr txBox="1">
            <a:spLocks noChangeArrowheads="1"/>
          </p:cNvSpPr>
          <p:nvPr/>
        </p:nvSpPr>
        <p:spPr bwMode="auto">
          <a:xfrm>
            <a:off x="-57150" y="1352550"/>
            <a:ext cx="351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Clock distribution networks</a:t>
            </a:r>
          </a:p>
        </p:txBody>
      </p:sp>
      <p:sp>
        <p:nvSpPr>
          <p:cNvPr id="37897" name="Text Box 36"/>
          <p:cNvSpPr txBox="1">
            <a:spLocks noChangeArrowheads="1"/>
          </p:cNvSpPr>
          <p:nvPr/>
        </p:nvSpPr>
        <p:spPr bwMode="auto">
          <a:xfrm>
            <a:off x="3324225" y="1325563"/>
            <a:ext cx="3638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1450" indent="-17145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buFontTx/>
              <a:buChar char="•"/>
            </a:pPr>
            <a:r>
              <a:rPr lang="en-US" altLang="en-US" sz="1800" b="1">
                <a:solidFill>
                  <a:srgbClr val="FFFF00"/>
                </a:solidFill>
                <a:cs typeface="Arial" panose="020B0604020202020204" pitchFamily="34" charset="0"/>
              </a:rPr>
              <a:t>Power distribution networks</a:t>
            </a:r>
          </a:p>
        </p:txBody>
      </p:sp>
      <p:grpSp>
        <p:nvGrpSpPr>
          <p:cNvPr id="37898" name="Group 43"/>
          <p:cNvGrpSpPr>
            <a:grpSpLocks/>
          </p:cNvGrpSpPr>
          <p:nvPr/>
        </p:nvGrpSpPr>
        <p:grpSpPr bwMode="auto">
          <a:xfrm>
            <a:off x="533400" y="3667125"/>
            <a:ext cx="7872413" cy="2724150"/>
            <a:chOff x="533402" y="3581400"/>
            <a:chExt cx="7872658" cy="2724149"/>
          </a:xfrm>
        </p:grpSpPr>
        <p:sp>
          <p:nvSpPr>
            <p:cNvPr id="37907" name="Content Placeholder 5"/>
            <p:cNvSpPr txBox="1">
              <a:spLocks/>
            </p:cNvSpPr>
            <p:nvPr/>
          </p:nvSpPr>
          <p:spPr bwMode="auto">
            <a:xfrm>
              <a:off x="6376985" y="4772025"/>
              <a:ext cx="1000126"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Speed</a:t>
              </a:r>
            </a:p>
          </p:txBody>
        </p:sp>
        <p:sp>
          <p:nvSpPr>
            <p:cNvPr id="37908" name="Content Placeholder 5"/>
            <p:cNvSpPr txBox="1">
              <a:spLocks/>
            </p:cNvSpPr>
            <p:nvPr/>
          </p:nvSpPr>
          <p:spPr bwMode="auto">
            <a:xfrm>
              <a:off x="3762378" y="5924549"/>
              <a:ext cx="914400"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Power</a:t>
              </a:r>
            </a:p>
          </p:txBody>
        </p:sp>
        <p:sp>
          <p:nvSpPr>
            <p:cNvPr id="37909" name="Content Placeholder 5"/>
            <p:cNvSpPr txBox="1">
              <a:spLocks/>
            </p:cNvSpPr>
            <p:nvPr/>
          </p:nvSpPr>
          <p:spPr bwMode="auto">
            <a:xfrm>
              <a:off x="1009401" y="4770020"/>
              <a:ext cx="1000126"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Area</a:t>
              </a:r>
            </a:p>
          </p:txBody>
        </p:sp>
        <p:sp>
          <p:nvSpPr>
            <p:cNvPr id="37910" name="Content Placeholder 5"/>
            <p:cNvSpPr txBox="1">
              <a:spLocks/>
            </p:cNvSpPr>
            <p:nvPr/>
          </p:nvSpPr>
          <p:spPr bwMode="auto">
            <a:xfrm>
              <a:off x="533402" y="3619500"/>
              <a:ext cx="1943100" cy="3429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Signal integrity</a:t>
              </a:r>
            </a:p>
          </p:txBody>
        </p:sp>
        <p:sp>
          <p:nvSpPr>
            <p:cNvPr id="37911" name="Content Placeholder 5"/>
            <p:cNvSpPr txBox="1">
              <a:spLocks/>
            </p:cNvSpPr>
            <p:nvPr/>
          </p:nvSpPr>
          <p:spPr bwMode="auto">
            <a:xfrm>
              <a:off x="6334125" y="3581400"/>
              <a:ext cx="2071935" cy="333375"/>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Power integrity</a:t>
              </a:r>
            </a:p>
          </p:txBody>
        </p:sp>
        <p:sp>
          <p:nvSpPr>
            <p:cNvPr id="37912" name="Content Placeholder 5"/>
            <p:cNvSpPr txBox="1">
              <a:spLocks/>
            </p:cNvSpPr>
            <p:nvPr/>
          </p:nvSpPr>
          <p:spPr bwMode="auto">
            <a:xfrm>
              <a:off x="3543300" y="3581400"/>
              <a:ext cx="1600199" cy="352425"/>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Robustness</a:t>
              </a:r>
            </a:p>
          </p:txBody>
        </p:sp>
        <p:sp>
          <p:nvSpPr>
            <p:cNvPr id="37913" name="Content Placeholder 5"/>
            <p:cNvSpPr txBox="1">
              <a:spLocks/>
            </p:cNvSpPr>
            <p:nvPr/>
          </p:nvSpPr>
          <p:spPr bwMode="auto">
            <a:xfrm>
              <a:off x="800100" y="5943600"/>
              <a:ext cx="1314451" cy="352425"/>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Reliability</a:t>
              </a:r>
            </a:p>
          </p:txBody>
        </p:sp>
        <p:sp>
          <p:nvSpPr>
            <p:cNvPr id="37914" name="Content Placeholder 5"/>
            <p:cNvSpPr txBox="1">
              <a:spLocks/>
            </p:cNvSpPr>
            <p:nvPr/>
          </p:nvSpPr>
          <p:spPr bwMode="auto">
            <a:xfrm>
              <a:off x="5965825" y="5924550"/>
              <a:ext cx="2133600" cy="352425"/>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Manufacturability</a:t>
              </a:r>
            </a:p>
          </p:txBody>
        </p:sp>
        <p:cxnSp>
          <p:nvCxnSpPr>
            <p:cNvPr id="30" name="Straight Connector 29"/>
            <p:cNvCxnSpPr/>
            <p:nvPr/>
          </p:nvCxnSpPr>
          <p:spPr>
            <a:xfrm rot="5400000" flipH="1" flipV="1">
              <a:off x="1279558" y="4379913"/>
              <a:ext cx="495300"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1263683" y="5599112"/>
              <a:ext cx="495300"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6632775" y="4322763"/>
              <a:ext cx="495300"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674051" y="5573712"/>
              <a:ext cx="495300"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300813" y="3749675"/>
              <a:ext cx="914428"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70228" y="3762375"/>
              <a:ext cx="914428"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379722" y="6124574"/>
              <a:ext cx="914428"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76953" y="6137274"/>
              <a:ext cx="914428" cy="0"/>
            </a:xfrm>
            <a:prstGeom prst="line">
              <a:avLst/>
            </a:prstGeom>
            <a:ln w="57150">
              <a:solidFill>
                <a:schemeClr val="bg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37923" name="Content Placeholder 5"/>
            <p:cNvSpPr txBox="1">
              <a:spLocks/>
            </p:cNvSpPr>
            <p:nvPr/>
          </p:nvSpPr>
          <p:spPr bwMode="auto">
            <a:xfrm>
              <a:off x="2349500" y="4956175"/>
              <a:ext cx="3803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pPr>
              <a:r>
                <a:rPr lang="en-US" altLang="en-US" sz="3200" b="1">
                  <a:solidFill>
                    <a:srgbClr val="FFFF00"/>
                  </a:solidFill>
                </a:rPr>
                <a:t>Complex tradeoffs</a:t>
              </a:r>
            </a:p>
          </p:txBody>
        </p:sp>
      </p:grpSp>
      <p:pic>
        <p:nvPicPr>
          <p:cNvPr id="37899" name="Picture 46" descr="clk_ppt3"/>
          <p:cNvPicPr>
            <a:picLocks noGrp="1" noChangeAspect="1" noChangeArrowheads="1"/>
          </p:cNvPicPr>
          <p:nvPr>
            <p:ph idx="1"/>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a:xfrm>
            <a:off x="676275" y="1689100"/>
            <a:ext cx="1703388" cy="1676400"/>
          </a:xfrm>
        </p:spPr>
      </p:pic>
      <p:pic>
        <p:nvPicPr>
          <p:cNvPr id="37900" name="Picture 59" descr="network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888" y="1681163"/>
            <a:ext cx="34734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60" descr="glo_si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729413" y="1841500"/>
            <a:ext cx="24145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Line 33"/>
          <p:cNvSpPr>
            <a:spLocks noChangeShapeType="1"/>
          </p:cNvSpPr>
          <p:nvPr/>
        </p:nvSpPr>
        <p:spPr bwMode="auto">
          <a:xfrm>
            <a:off x="4533900" y="1004888"/>
            <a:ext cx="6350" cy="392112"/>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7903" name="Line 33"/>
          <p:cNvSpPr>
            <a:spLocks noChangeShapeType="1"/>
          </p:cNvSpPr>
          <p:nvPr/>
        </p:nvSpPr>
        <p:spPr bwMode="auto">
          <a:xfrm>
            <a:off x="7515225" y="981075"/>
            <a:ext cx="6350" cy="392113"/>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5" name="Left Brace 44"/>
          <p:cNvSpPr/>
          <p:nvPr/>
        </p:nvSpPr>
        <p:spPr>
          <a:xfrm rot="16200000">
            <a:off x="4083844" y="1845469"/>
            <a:ext cx="328612" cy="4857750"/>
          </a:xfrm>
          <a:prstGeom prst="leftBrace">
            <a:avLst>
              <a:gd name="adj1" fmla="val 42312"/>
              <a:gd name="adj2" fmla="val 48591"/>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dirty="0">
              <a:solidFill>
                <a:prstClr val="black"/>
              </a:solidFill>
            </a:endParaRPr>
          </a:p>
        </p:txBody>
      </p:sp>
      <p:sp>
        <p:nvSpPr>
          <p:cNvPr id="37905" name="Content Placeholder 5"/>
          <p:cNvSpPr txBox="1">
            <a:spLocks/>
          </p:cNvSpPr>
          <p:nvPr/>
        </p:nvSpPr>
        <p:spPr bwMode="auto">
          <a:xfrm>
            <a:off x="3748088" y="4495800"/>
            <a:ext cx="1000125" cy="38100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Noise</a:t>
            </a:r>
          </a:p>
        </p:txBody>
      </p:sp>
      <p:sp>
        <p:nvSpPr>
          <p:cNvPr id="37906"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F3B12147-4A84-499B-ACD2-5BFE445F234B}" type="slidenum">
              <a:rPr lang="en-US" altLang="en-US" sz="1800" b="1">
                <a:solidFill>
                  <a:srgbClr val="FFFFFF"/>
                </a:solidFill>
                <a:cs typeface="Arial" panose="020B0604020202020204" pitchFamily="34" charset="0"/>
              </a:rPr>
              <a:pPr eaLnBrk="1" hangingPunct="1"/>
              <a:t>23</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600825" y="2733675"/>
            <a:ext cx="2447925" cy="390525"/>
          </a:xfrm>
          <a:prstGeom prst="rect">
            <a:avLst/>
          </a:prstGeom>
          <a:solidFill>
            <a:srgbClr val="0018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1" dirty="0">
              <a:solidFill>
                <a:prstClr val="black"/>
              </a:solidFill>
              <a:latin typeface="Arial" pitchFamily="34" charset="0"/>
              <a:cs typeface="Arial" pitchFamily="34" charset="0"/>
            </a:endParaRPr>
          </a:p>
        </p:txBody>
      </p:sp>
      <p:sp>
        <p:nvSpPr>
          <p:cNvPr id="28" name="Rectangle 27"/>
          <p:cNvSpPr/>
          <p:nvPr/>
        </p:nvSpPr>
        <p:spPr>
          <a:xfrm>
            <a:off x="3067050" y="2771775"/>
            <a:ext cx="2486025" cy="342900"/>
          </a:xfrm>
          <a:prstGeom prst="rect">
            <a:avLst/>
          </a:prstGeom>
          <a:solidFill>
            <a:srgbClr val="0018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1" dirty="0">
              <a:solidFill>
                <a:prstClr val="black"/>
              </a:solidFill>
              <a:latin typeface="Arial" pitchFamily="34" charset="0"/>
              <a:cs typeface="Arial" pitchFamily="34" charset="0"/>
            </a:endParaRPr>
          </a:p>
        </p:txBody>
      </p:sp>
      <p:sp>
        <p:nvSpPr>
          <p:cNvPr id="39940" name="Title 1"/>
          <p:cNvSpPr>
            <a:spLocks noGrp="1"/>
          </p:cNvSpPr>
          <p:nvPr>
            <p:ph type="title"/>
          </p:nvPr>
        </p:nvSpPr>
        <p:spPr/>
        <p:txBody>
          <a:bodyPr/>
          <a:lstStyle/>
          <a:p>
            <a:r>
              <a:rPr lang="en-US" altLang="en-US" smtClean="0"/>
              <a:t>Electrical “Noise”</a:t>
            </a:r>
          </a:p>
        </p:txBody>
      </p:sp>
      <p:sp>
        <p:nvSpPr>
          <p:cNvPr id="39941" name="Line 28"/>
          <p:cNvSpPr>
            <a:spLocks noChangeShapeType="1"/>
          </p:cNvSpPr>
          <p:nvPr/>
        </p:nvSpPr>
        <p:spPr bwMode="auto">
          <a:xfrm>
            <a:off x="4000500" y="854075"/>
            <a:ext cx="0" cy="155575"/>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42" name="Line 31"/>
          <p:cNvSpPr>
            <a:spLocks noChangeShapeType="1"/>
          </p:cNvSpPr>
          <p:nvPr/>
        </p:nvSpPr>
        <p:spPr bwMode="auto">
          <a:xfrm flipH="1">
            <a:off x="1038225" y="1009650"/>
            <a:ext cx="356235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43" name="Line 32"/>
          <p:cNvSpPr>
            <a:spLocks noChangeShapeType="1"/>
          </p:cNvSpPr>
          <p:nvPr/>
        </p:nvSpPr>
        <p:spPr bwMode="auto">
          <a:xfrm flipH="1">
            <a:off x="4600575" y="1009650"/>
            <a:ext cx="2424113" cy="1588"/>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44" name="Line 33"/>
          <p:cNvSpPr>
            <a:spLocks noChangeShapeType="1"/>
          </p:cNvSpPr>
          <p:nvPr/>
        </p:nvSpPr>
        <p:spPr bwMode="auto">
          <a:xfrm flipH="1">
            <a:off x="1052513" y="984250"/>
            <a:ext cx="1587" cy="430213"/>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0" name="Content Placeholder 5"/>
          <p:cNvSpPr txBox="1">
            <a:spLocks/>
          </p:cNvSpPr>
          <p:nvPr/>
        </p:nvSpPr>
        <p:spPr bwMode="auto">
          <a:xfrm>
            <a:off x="114300" y="1346200"/>
            <a:ext cx="2974975"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indent="-288925">
              <a:defRPr sz="900">
                <a:solidFill>
                  <a:schemeClr val="tx1"/>
                </a:solidFill>
                <a:latin typeface="Arial" panose="020B0604020202020204" pitchFamily="34" charset="0"/>
              </a:defRPr>
            </a:lvl2pPr>
            <a:lvl3pPr marL="6858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pPr>
            <a:r>
              <a:rPr lang="en-US" altLang="en-US" sz="2200" b="1">
                <a:solidFill>
                  <a:srgbClr val="FFFFFF"/>
                </a:solidFill>
                <a:cs typeface="Arial" panose="020B0604020202020204" pitchFamily="34" charset="0"/>
              </a:rPr>
              <a:t>Analog/RF </a:t>
            </a:r>
            <a:endParaRPr lang="en-US" altLang="en-US" sz="2200" b="1">
              <a:solidFill>
                <a:srgbClr val="FFFFFF"/>
              </a:solidFill>
            </a:endParaRPr>
          </a:p>
          <a:p>
            <a:pPr lvl="1" eaLnBrk="1" hangingPunct="1">
              <a:spcBef>
                <a:spcPct val="20000"/>
              </a:spcBef>
              <a:buFont typeface="Arial" panose="020B0604020202020204" pitchFamily="34" charset="0"/>
              <a:buChar char="–"/>
            </a:pPr>
            <a:r>
              <a:rPr lang="en-US" altLang="en-US" sz="2000" b="1">
                <a:solidFill>
                  <a:srgbClr val="FFFFFF"/>
                </a:solidFill>
              </a:rPr>
              <a:t>Device noise</a:t>
            </a:r>
          </a:p>
          <a:p>
            <a:pPr lvl="2" eaLnBrk="1" hangingPunct="1">
              <a:spcBef>
                <a:spcPct val="20000"/>
              </a:spcBef>
              <a:buFont typeface="Wingdings" panose="05000000000000000000" pitchFamily="2" charset="2"/>
              <a:buChar char="§"/>
            </a:pPr>
            <a:r>
              <a:rPr lang="en-US" altLang="en-US" sz="1800" b="1">
                <a:solidFill>
                  <a:srgbClr val="FFFFFF"/>
                </a:solidFill>
              </a:rPr>
              <a:t>Shot</a:t>
            </a:r>
          </a:p>
          <a:p>
            <a:pPr lvl="2" eaLnBrk="1" hangingPunct="1">
              <a:spcBef>
                <a:spcPct val="20000"/>
              </a:spcBef>
              <a:buFont typeface="Wingdings" panose="05000000000000000000" pitchFamily="2" charset="2"/>
              <a:buChar char="§"/>
            </a:pPr>
            <a:r>
              <a:rPr lang="en-US" altLang="en-US" sz="1800" b="1">
                <a:solidFill>
                  <a:srgbClr val="FFFFFF"/>
                </a:solidFill>
              </a:rPr>
              <a:t>Thermal</a:t>
            </a:r>
          </a:p>
          <a:p>
            <a:pPr lvl="2" eaLnBrk="1" hangingPunct="1">
              <a:spcBef>
                <a:spcPct val="20000"/>
              </a:spcBef>
              <a:buFont typeface="Wingdings" panose="05000000000000000000" pitchFamily="2" charset="2"/>
              <a:buChar char="§"/>
            </a:pPr>
            <a:r>
              <a:rPr lang="en-US" altLang="en-US" sz="1800" b="1">
                <a:solidFill>
                  <a:srgbClr val="FFFFFF"/>
                </a:solidFill>
              </a:rPr>
              <a:t>Flicker</a:t>
            </a:r>
          </a:p>
          <a:p>
            <a:pPr lvl="2" eaLnBrk="1" hangingPunct="1">
              <a:spcBef>
                <a:spcPct val="20000"/>
              </a:spcBef>
              <a:buFont typeface="Wingdings" panose="05000000000000000000" pitchFamily="2" charset="2"/>
              <a:buChar char="§"/>
            </a:pPr>
            <a:r>
              <a:rPr lang="en-US" altLang="en-US" sz="1800" b="1">
                <a:solidFill>
                  <a:srgbClr val="FFFFFF"/>
                </a:solidFill>
              </a:rPr>
              <a:t>Burst</a:t>
            </a:r>
          </a:p>
        </p:txBody>
      </p:sp>
      <p:sp>
        <p:nvSpPr>
          <p:cNvPr id="11" name="Content Placeholder 5"/>
          <p:cNvSpPr txBox="1">
            <a:spLocks/>
          </p:cNvSpPr>
          <p:nvPr/>
        </p:nvSpPr>
        <p:spPr>
          <a:xfrm>
            <a:off x="2655888" y="1333500"/>
            <a:ext cx="3116262" cy="2609850"/>
          </a:xfrm>
          <a:prstGeom prst="rect">
            <a:avLst/>
          </a:prstGeom>
        </p:spPr>
        <p:txBody>
          <a:bodyPr/>
          <a:lstStyle/>
          <a:p>
            <a:pPr marL="228600" indent="-228600" eaLnBrk="1" fontAlgn="auto" hangingPunct="1">
              <a:spcBef>
                <a:spcPct val="20000"/>
              </a:spcBef>
              <a:spcAft>
                <a:spcPts val="0"/>
              </a:spcAft>
              <a:defRPr/>
            </a:pPr>
            <a:r>
              <a:rPr lang="en-US" sz="2200" b="1" dirty="0">
                <a:solidFill>
                  <a:prstClr val="white"/>
                </a:solidFill>
                <a:cs typeface="Arial" pitchFamily="34" charset="0"/>
              </a:rPr>
              <a:t>Synchronous digital </a:t>
            </a:r>
            <a:endParaRPr lang="en-US" sz="2200" b="1" dirty="0">
              <a:solidFill>
                <a:prstClr val="white"/>
              </a:solidFill>
            </a:endParaRPr>
          </a:p>
          <a:p>
            <a:pPr lvl="1" indent="-288925" eaLnBrk="1" fontAlgn="auto" hangingPunct="1">
              <a:spcBef>
                <a:spcPct val="20000"/>
              </a:spcBef>
              <a:spcAft>
                <a:spcPts val="0"/>
              </a:spcAft>
              <a:buFont typeface="Arial" pitchFamily="34" charset="0"/>
              <a:buChar char="–"/>
              <a:defRPr/>
            </a:pPr>
            <a:r>
              <a:rPr lang="en-US" sz="2000" b="1" dirty="0">
                <a:solidFill>
                  <a:prstClr val="white"/>
                </a:solidFill>
              </a:rPr>
              <a:t>Switching noise</a:t>
            </a:r>
          </a:p>
          <a:p>
            <a:pPr marL="685800" lvl="2" indent="-228600" eaLnBrk="1" fontAlgn="auto" hangingPunct="1">
              <a:spcBef>
                <a:spcPct val="20000"/>
              </a:spcBef>
              <a:spcAft>
                <a:spcPts val="0"/>
              </a:spcAft>
              <a:buFont typeface="Wingdings" pitchFamily="2" charset="2"/>
              <a:buChar char="§"/>
              <a:defRPr/>
            </a:pPr>
            <a:r>
              <a:rPr lang="en-US" sz="1800" b="1" dirty="0">
                <a:solidFill>
                  <a:prstClr val="white"/>
                </a:solidFill>
              </a:rPr>
              <a:t>Power/ground noise</a:t>
            </a:r>
          </a:p>
          <a:p>
            <a:pPr marL="685800" lvl="2" indent="-228600" eaLnBrk="1" fontAlgn="auto" hangingPunct="1">
              <a:spcBef>
                <a:spcPct val="20000"/>
              </a:spcBef>
              <a:spcAft>
                <a:spcPts val="0"/>
              </a:spcAft>
              <a:buFont typeface="Wingdings" pitchFamily="2" charset="2"/>
              <a:buChar char="§"/>
              <a:defRPr/>
            </a:pPr>
            <a:r>
              <a:rPr lang="en-US" sz="1800" b="1" dirty="0">
                <a:solidFill>
                  <a:prstClr val="white"/>
                </a:solidFill>
              </a:rPr>
              <a:t>Crosstalk</a:t>
            </a:r>
          </a:p>
          <a:p>
            <a:pPr marL="685800" lvl="2" indent="-228600" eaLnBrk="1" fontAlgn="auto" hangingPunct="1">
              <a:spcBef>
                <a:spcPct val="20000"/>
              </a:spcBef>
              <a:spcAft>
                <a:spcPts val="0"/>
              </a:spcAft>
              <a:buFont typeface="Wingdings" pitchFamily="2" charset="2"/>
              <a:buChar char="§"/>
              <a:defRPr/>
            </a:pPr>
            <a:r>
              <a:rPr lang="en-US" sz="1800" b="1" dirty="0">
                <a:solidFill>
                  <a:prstClr val="white"/>
                </a:solidFill>
              </a:rPr>
              <a:t>Delay uncertainty</a:t>
            </a:r>
          </a:p>
          <a:p>
            <a:pPr lvl="2" indent="-288925" eaLnBrk="1" fontAlgn="auto" hangingPunct="1">
              <a:spcBef>
                <a:spcPct val="20000"/>
              </a:spcBef>
              <a:spcAft>
                <a:spcPts val="0"/>
              </a:spcAft>
              <a:buFont typeface="Arial" pitchFamily="34" charset="0"/>
              <a:buChar char="–"/>
              <a:defRPr/>
            </a:pPr>
            <a:endParaRPr lang="en-US" sz="2000" b="1" dirty="0">
              <a:solidFill>
                <a:prstClr val="white"/>
              </a:solidFill>
            </a:endParaRPr>
          </a:p>
          <a:p>
            <a:pPr lvl="2" indent="-288925" eaLnBrk="1" fontAlgn="auto" hangingPunct="1">
              <a:spcBef>
                <a:spcPct val="20000"/>
              </a:spcBef>
              <a:spcAft>
                <a:spcPts val="0"/>
              </a:spcAft>
              <a:buFont typeface="Wingdings" pitchFamily="2" charset="2"/>
              <a:buChar char="§"/>
              <a:defRPr/>
            </a:pPr>
            <a:endParaRPr lang="en-US" sz="1800" b="1" dirty="0">
              <a:solidFill>
                <a:prstClr val="white"/>
              </a:solidFill>
            </a:endParaRPr>
          </a:p>
        </p:txBody>
      </p:sp>
      <p:sp>
        <p:nvSpPr>
          <p:cNvPr id="12" name="Content Placeholder 5"/>
          <p:cNvSpPr txBox="1">
            <a:spLocks/>
          </p:cNvSpPr>
          <p:nvPr/>
        </p:nvSpPr>
        <p:spPr>
          <a:xfrm>
            <a:off x="6105525" y="1333500"/>
            <a:ext cx="3133725" cy="2238375"/>
          </a:xfrm>
          <a:prstGeom prst="rect">
            <a:avLst/>
          </a:prstGeom>
        </p:spPr>
        <p:txBody>
          <a:bodyPr/>
          <a:lstStyle/>
          <a:p>
            <a:pPr marL="228600" indent="-228600" eaLnBrk="1" fontAlgn="auto" hangingPunct="1">
              <a:spcBef>
                <a:spcPct val="20000"/>
              </a:spcBef>
              <a:spcAft>
                <a:spcPts val="0"/>
              </a:spcAft>
              <a:defRPr/>
            </a:pPr>
            <a:r>
              <a:rPr lang="en-US" sz="2200" b="1" dirty="0">
                <a:solidFill>
                  <a:prstClr val="white"/>
                </a:solidFill>
                <a:cs typeface="Arial" pitchFamily="34" charset="0"/>
              </a:rPr>
              <a:t>Mixed-signal</a:t>
            </a:r>
            <a:endParaRPr lang="en-US" sz="2200" b="1" dirty="0">
              <a:solidFill>
                <a:prstClr val="white"/>
              </a:solidFill>
            </a:endParaRPr>
          </a:p>
          <a:p>
            <a:pPr lvl="1" indent="-288925" eaLnBrk="1" fontAlgn="auto" hangingPunct="1">
              <a:spcBef>
                <a:spcPct val="20000"/>
              </a:spcBef>
              <a:spcAft>
                <a:spcPts val="0"/>
              </a:spcAft>
              <a:buFont typeface="Arial" pitchFamily="34" charset="0"/>
              <a:buChar char="–"/>
              <a:defRPr/>
            </a:pPr>
            <a:r>
              <a:rPr lang="en-US" sz="2000" b="1" dirty="0">
                <a:solidFill>
                  <a:prstClr val="white"/>
                </a:solidFill>
              </a:rPr>
              <a:t>Substrate coupling noise</a:t>
            </a:r>
          </a:p>
          <a:p>
            <a:pPr marL="685800" lvl="2" indent="-228600" eaLnBrk="1" fontAlgn="auto" hangingPunct="1">
              <a:spcBef>
                <a:spcPct val="20000"/>
              </a:spcBef>
              <a:spcAft>
                <a:spcPts val="0"/>
              </a:spcAft>
              <a:buFont typeface="Wingdings" pitchFamily="2" charset="2"/>
              <a:buChar char="§"/>
              <a:defRPr/>
            </a:pPr>
            <a:r>
              <a:rPr lang="en-US" sz="1800" b="1" dirty="0">
                <a:solidFill>
                  <a:prstClr val="white"/>
                </a:solidFill>
              </a:rPr>
              <a:t>Mitigation</a:t>
            </a:r>
          </a:p>
          <a:p>
            <a:pPr marL="685800" lvl="2" indent="-228600" eaLnBrk="1" fontAlgn="auto" hangingPunct="1">
              <a:spcBef>
                <a:spcPct val="20000"/>
              </a:spcBef>
              <a:spcAft>
                <a:spcPts val="0"/>
              </a:spcAft>
              <a:buFont typeface="Wingdings" pitchFamily="2" charset="2"/>
              <a:buChar char="§"/>
              <a:defRPr/>
            </a:pPr>
            <a:r>
              <a:rPr lang="en-US" sz="1800" b="1" dirty="0">
                <a:solidFill>
                  <a:prstClr val="white"/>
                </a:solidFill>
              </a:rPr>
              <a:t>Efficient estimation</a:t>
            </a:r>
          </a:p>
          <a:p>
            <a:pPr lvl="2" indent="-288925" eaLnBrk="1" fontAlgn="auto" hangingPunct="1">
              <a:spcBef>
                <a:spcPct val="20000"/>
              </a:spcBef>
              <a:spcAft>
                <a:spcPts val="0"/>
              </a:spcAft>
              <a:buFont typeface="Arial" pitchFamily="34" charset="0"/>
              <a:buChar char="–"/>
              <a:defRPr/>
            </a:pPr>
            <a:endParaRPr lang="en-US" sz="2000" b="1" dirty="0">
              <a:solidFill>
                <a:prstClr val="white"/>
              </a:solidFill>
            </a:endParaRPr>
          </a:p>
          <a:p>
            <a:pPr lvl="2" indent="-288925" eaLnBrk="1" fontAlgn="auto" hangingPunct="1">
              <a:spcBef>
                <a:spcPct val="20000"/>
              </a:spcBef>
              <a:spcAft>
                <a:spcPts val="0"/>
              </a:spcAft>
              <a:buFont typeface="Wingdings" pitchFamily="2" charset="2"/>
              <a:buChar char="§"/>
              <a:defRPr/>
            </a:pPr>
            <a:endParaRPr lang="en-US" sz="1800" b="1" dirty="0">
              <a:solidFill>
                <a:prstClr val="white"/>
              </a:solidFill>
            </a:endParaRPr>
          </a:p>
        </p:txBody>
      </p:sp>
      <p:sp>
        <p:nvSpPr>
          <p:cNvPr id="16" name="Line 14"/>
          <p:cNvSpPr>
            <a:spLocks noChangeShapeType="1"/>
          </p:cNvSpPr>
          <p:nvPr/>
        </p:nvSpPr>
        <p:spPr bwMode="auto">
          <a:xfrm>
            <a:off x="3081338" y="4062413"/>
            <a:ext cx="1433512"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flipV="1">
            <a:off x="3671888" y="3284538"/>
            <a:ext cx="204787" cy="7858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flipV="1">
            <a:off x="3848100" y="3284538"/>
            <a:ext cx="1208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flipV="1">
            <a:off x="4510088" y="3292475"/>
            <a:ext cx="204787" cy="7858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4633913" y="3633788"/>
            <a:ext cx="0" cy="814387"/>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3816350" y="3587750"/>
            <a:ext cx="0" cy="814388"/>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1"/>
          <p:cNvSpPr txBox="1">
            <a:spLocks noChangeArrowheads="1"/>
          </p:cNvSpPr>
          <p:nvPr/>
        </p:nvSpPr>
        <p:spPr bwMode="auto">
          <a:xfrm>
            <a:off x="3511550" y="4211638"/>
            <a:ext cx="835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800" b="1">
                <a:solidFill>
                  <a:srgbClr val="FFFFFF"/>
                </a:solidFill>
                <a:cs typeface="Arial" panose="020B0604020202020204" pitchFamily="34" charset="0"/>
              </a:rPr>
              <a:t>T </a:t>
            </a:r>
            <a:r>
              <a:rPr lang="en-US" altLang="en-US" sz="1800" b="1" baseline="-32000">
                <a:solidFill>
                  <a:srgbClr val="FFFFFF"/>
                </a:solidFill>
                <a:cs typeface="Arial" panose="020B0604020202020204" pitchFamily="34" charset="0"/>
              </a:rPr>
              <a:t>min</a:t>
            </a:r>
          </a:p>
        </p:txBody>
      </p:sp>
      <p:sp>
        <p:nvSpPr>
          <p:cNvPr id="24" name="Text Box 22"/>
          <p:cNvSpPr txBox="1">
            <a:spLocks noChangeArrowheads="1"/>
          </p:cNvSpPr>
          <p:nvPr/>
        </p:nvSpPr>
        <p:spPr bwMode="auto">
          <a:xfrm>
            <a:off x="4333875" y="4238625"/>
            <a:ext cx="99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800" b="1">
                <a:solidFill>
                  <a:srgbClr val="FFFFFF"/>
                </a:solidFill>
                <a:cs typeface="Arial" panose="020B0604020202020204" pitchFamily="34" charset="0"/>
              </a:rPr>
              <a:t>T </a:t>
            </a:r>
            <a:r>
              <a:rPr lang="en-US" altLang="en-US" sz="1800" b="1" baseline="-32000">
                <a:solidFill>
                  <a:srgbClr val="FFFFFF"/>
                </a:solidFill>
                <a:cs typeface="Arial" panose="020B0604020202020204" pitchFamily="34" charset="0"/>
              </a:rPr>
              <a:t>max</a:t>
            </a:r>
          </a:p>
        </p:txBody>
      </p:sp>
      <p:sp>
        <p:nvSpPr>
          <p:cNvPr id="27" name="Right Arrow 26"/>
          <p:cNvSpPr/>
          <p:nvPr/>
        </p:nvSpPr>
        <p:spPr>
          <a:xfrm>
            <a:off x="5505450" y="1743075"/>
            <a:ext cx="657225" cy="342900"/>
          </a:xfrm>
          <a:prstGeom prst="rightArrow">
            <a:avLst>
              <a:gd name="adj1" fmla="val 27143"/>
              <a:gd name="adj2" fmla="val 61428"/>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9957" name="Line 33"/>
          <p:cNvSpPr>
            <a:spLocks noChangeShapeType="1"/>
          </p:cNvSpPr>
          <p:nvPr/>
        </p:nvSpPr>
        <p:spPr bwMode="auto">
          <a:xfrm flipH="1">
            <a:off x="4000500" y="1003300"/>
            <a:ext cx="1588" cy="430213"/>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9958" name="Line 33"/>
          <p:cNvSpPr>
            <a:spLocks noChangeShapeType="1"/>
          </p:cNvSpPr>
          <p:nvPr/>
        </p:nvSpPr>
        <p:spPr bwMode="auto">
          <a:xfrm flipH="1">
            <a:off x="7005638" y="984250"/>
            <a:ext cx="1587" cy="430213"/>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2" name="Content Placeholder 5"/>
          <p:cNvSpPr txBox="1">
            <a:spLocks/>
          </p:cNvSpPr>
          <p:nvPr/>
        </p:nvSpPr>
        <p:spPr bwMode="auto">
          <a:xfrm>
            <a:off x="4467225" y="5076825"/>
            <a:ext cx="45815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1">
                <a:solidFill>
                  <a:srgbClr val="FFFFFF"/>
                </a:solidFill>
              </a:rPr>
              <a:t>Increased robustness</a:t>
            </a:r>
          </a:p>
          <a:p>
            <a:pPr eaLnBrk="1" hangingPunct="1">
              <a:spcBef>
                <a:spcPct val="20000"/>
              </a:spcBef>
              <a:buFont typeface="Arial" panose="020B0604020202020204" pitchFamily="34" charset="0"/>
              <a:buChar char="•"/>
            </a:pPr>
            <a:r>
              <a:rPr lang="en-US" altLang="en-US" sz="2400" b="1">
                <a:solidFill>
                  <a:srgbClr val="FFFFFF"/>
                </a:solidFill>
              </a:rPr>
              <a:t>Enhanced signal integrity </a:t>
            </a:r>
          </a:p>
          <a:p>
            <a:pPr eaLnBrk="1" hangingPunct="1">
              <a:spcBef>
                <a:spcPct val="20000"/>
              </a:spcBef>
              <a:buFont typeface="Arial" panose="020B0604020202020204" pitchFamily="34" charset="0"/>
              <a:buChar char="•"/>
            </a:pPr>
            <a:r>
              <a:rPr lang="en-US" altLang="en-US" sz="2400" b="1">
                <a:solidFill>
                  <a:srgbClr val="FFFFFF"/>
                </a:solidFill>
              </a:rPr>
              <a:t>Reliable integration</a:t>
            </a:r>
          </a:p>
        </p:txBody>
      </p:sp>
      <p:sp>
        <p:nvSpPr>
          <p:cNvPr id="33" name="AutoShape 40"/>
          <p:cNvSpPr>
            <a:spLocks/>
          </p:cNvSpPr>
          <p:nvPr/>
        </p:nvSpPr>
        <p:spPr bwMode="auto">
          <a:xfrm rot="-5400000">
            <a:off x="5957888" y="2044700"/>
            <a:ext cx="342900" cy="5724525"/>
          </a:xfrm>
          <a:prstGeom prst="leftBrace">
            <a:avLst>
              <a:gd name="adj1" fmla="val 39804"/>
              <a:gd name="adj2" fmla="val 50000"/>
            </a:avLst>
          </a:prstGeom>
          <a:noFill/>
          <a:ln w="476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grpSp>
        <p:nvGrpSpPr>
          <p:cNvPr id="3" name="Group 47"/>
          <p:cNvGrpSpPr>
            <a:grpSpLocks/>
          </p:cNvGrpSpPr>
          <p:nvPr/>
        </p:nvGrpSpPr>
        <p:grpSpPr bwMode="auto">
          <a:xfrm>
            <a:off x="6334125" y="3657600"/>
            <a:ext cx="2409825" cy="504825"/>
            <a:chOff x="2236081" y="3194316"/>
            <a:chExt cx="4950405" cy="539484"/>
          </a:xfrm>
        </p:grpSpPr>
        <p:sp>
          <p:nvSpPr>
            <p:cNvPr id="39966" name="AutoShape 117"/>
            <p:cNvSpPr>
              <a:spLocks noChangeArrowheads="1"/>
            </p:cNvSpPr>
            <p:nvPr/>
          </p:nvSpPr>
          <p:spPr bwMode="auto">
            <a:xfrm>
              <a:off x="3319463" y="3235325"/>
              <a:ext cx="2805112" cy="498475"/>
            </a:xfrm>
            <a:prstGeom prst="cube">
              <a:avLst>
                <a:gd name="adj" fmla="val 51495"/>
              </a:avLst>
            </a:prstGeom>
            <a:solidFill>
              <a:srgbClr val="33CCCC"/>
            </a:solidFill>
            <a:ln w="31750">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800">
                  <a:solidFill>
                    <a:srgbClr val="000000"/>
                  </a:solidFill>
                  <a:latin typeface="Calibri" panose="020F0502020204030204" pitchFamily="34" charset="0"/>
                </a:rPr>
                <a:t>	</a:t>
              </a:r>
              <a:endParaRPr lang="en-US" altLang="en-US" sz="1400" b="1">
                <a:solidFill>
                  <a:srgbClr val="000000"/>
                </a:solidFill>
                <a:cs typeface="Arial" panose="020B0604020202020204" pitchFamily="34" charset="0"/>
              </a:endParaRPr>
            </a:p>
          </p:txBody>
        </p:sp>
        <p:sp>
          <p:nvSpPr>
            <p:cNvPr id="46" name="Right Arrow 45"/>
            <p:cNvSpPr/>
            <p:nvPr/>
          </p:nvSpPr>
          <p:spPr>
            <a:xfrm rot="2204087">
              <a:off x="2236081" y="3209585"/>
              <a:ext cx="1076175" cy="364745"/>
            </a:xfrm>
            <a:prstGeom prst="rightArrow">
              <a:avLst>
                <a:gd name="adj1" fmla="val 38571"/>
                <a:gd name="adj2" fmla="val 60707"/>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7" name="Right Arrow 46"/>
            <p:cNvSpPr/>
            <p:nvPr/>
          </p:nvSpPr>
          <p:spPr>
            <a:xfrm rot="19266730" flipV="1">
              <a:off x="6110311" y="3194316"/>
              <a:ext cx="1076175" cy="364746"/>
            </a:xfrm>
            <a:prstGeom prst="rightArrow">
              <a:avLst>
                <a:gd name="adj1" fmla="val 38571"/>
                <a:gd name="adj2" fmla="val 60707"/>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grpSp>
      <p:sp>
        <p:nvSpPr>
          <p:cNvPr id="49" name="Text Box 22"/>
          <p:cNvSpPr txBox="1">
            <a:spLocks noChangeArrowheads="1"/>
          </p:cNvSpPr>
          <p:nvPr/>
        </p:nvSpPr>
        <p:spPr bwMode="auto">
          <a:xfrm>
            <a:off x="5848350" y="3352800"/>
            <a:ext cx="1228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600" b="1">
                <a:solidFill>
                  <a:srgbClr val="FFFFFF"/>
                </a:solidFill>
                <a:cs typeface="Arial" panose="020B0604020202020204" pitchFamily="34" charset="0"/>
              </a:rPr>
              <a:t>Injector</a:t>
            </a:r>
            <a:endParaRPr lang="en-US" altLang="en-US" sz="1600" b="1" baseline="-32000">
              <a:solidFill>
                <a:srgbClr val="FFFFFF"/>
              </a:solidFill>
              <a:cs typeface="Arial" panose="020B0604020202020204" pitchFamily="34" charset="0"/>
            </a:endParaRPr>
          </a:p>
        </p:txBody>
      </p:sp>
      <p:sp>
        <p:nvSpPr>
          <p:cNvPr id="50" name="Text Box 22"/>
          <p:cNvSpPr txBox="1">
            <a:spLocks noChangeArrowheads="1"/>
          </p:cNvSpPr>
          <p:nvPr/>
        </p:nvSpPr>
        <p:spPr bwMode="auto">
          <a:xfrm>
            <a:off x="7000875" y="3381375"/>
            <a:ext cx="1362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600" b="1">
                <a:solidFill>
                  <a:srgbClr val="FFFFFF"/>
                </a:solidFill>
                <a:cs typeface="Arial" panose="020B0604020202020204" pitchFamily="34" charset="0"/>
              </a:rPr>
              <a:t>Substrate</a:t>
            </a:r>
            <a:endParaRPr lang="en-US" altLang="en-US" sz="1600" b="1" baseline="-32000">
              <a:solidFill>
                <a:srgbClr val="FFFFFF"/>
              </a:solidFill>
              <a:cs typeface="Arial" panose="020B0604020202020204" pitchFamily="34" charset="0"/>
            </a:endParaRPr>
          </a:p>
        </p:txBody>
      </p:sp>
      <p:sp>
        <p:nvSpPr>
          <p:cNvPr id="51" name="Text Box 22"/>
          <p:cNvSpPr txBox="1">
            <a:spLocks noChangeArrowheads="1"/>
          </p:cNvSpPr>
          <p:nvPr/>
        </p:nvSpPr>
        <p:spPr bwMode="auto">
          <a:xfrm>
            <a:off x="8153400" y="3333750"/>
            <a:ext cx="1104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600" b="1">
                <a:solidFill>
                  <a:srgbClr val="FFFFFF"/>
                </a:solidFill>
                <a:cs typeface="Arial" panose="020B0604020202020204" pitchFamily="34" charset="0"/>
              </a:rPr>
              <a:t>Receiver</a:t>
            </a:r>
            <a:endParaRPr lang="en-US" altLang="en-US" sz="1600" b="1" baseline="-32000">
              <a:solidFill>
                <a:srgbClr val="FFFFFF"/>
              </a:solidFill>
              <a:cs typeface="Arial" panose="020B0604020202020204" pitchFamily="34" charset="0"/>
            </a:endParaRPr>
          </a:p>
        </p:txBody>
      </p:sp>
      <p:sp>
        <p:nvSpPr>
          <p:cNvPr id="39965"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ED88EB98-05E0-443F-AEED-5FE8FA6A9DAC}" type="slidenum">
              <a:rPr lang="en-US" altLang="en-US" sz="1800" b="1">
                <a:solidFill>
                  <a:srgbClr val="FFFFFF"/>
                </a:solidFill>
                <a:cs typeface="Arial" panose="020B0604020202020204" pitchFamily="34" charset="0"/>
              </a:rPr>
              <a:pPr eaLnBrk="1" hangingPunct="1"/>
              <a:t>24</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3" grpId="0"/>
      <p:bldP spid="24" grpId="0"/>
      <p:bldP spid="27" grpId="0" animBg="1"/>
      <p:bldP spid="32" grpId="0"/>
      <p:bldP spid="33" grpId="0" animBg="1"/>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Power and Clock Distribution </a:t>
            </a:r>
          </a:p>
        </p:txBody>
      </p:sp>
      <p:sp>
        <p:nvSpPr>
          <p:cNvPr id="41987" name="Content Placeholder 5"/>
          <p:cNvSpPr txBox="1">
            <a:spLocks/>
          </p:cNvSpPr>
          <p:nvPr/>
        </p:nvSpPr>
        <p:spPr bwMode="auto">
          <a:xfrm>
            <a:off x="573088" y="4094163"/>
            <a:ext cx="4481512"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000" b="1">
                <a:solidFill>
                  <a:srgbClr val="FFFFFF"/>
                </a:solidFill>
              </a:rPr>
              <a:t>Topology</a:t>
            </a:r>
          </a:p>
          <a:p>
            <a:pPr lvl="1" eaLnBrk="1" hangingPunct="1">
              <a:spcBef>
                <a:spcPct val="20000"/>
              </a:spcBef>
              <a:buFont typeface="Arial" panose="020B0604020202020204" pitchFamily="34" charset="0"/>
              <a:buChar char="•"/>
            </a:pPr>
            <a:r>
              <a:rPr lang="en-US" altLang="en-US" sz="2000" b="1">
                <a:solidFill>
                  <a:srgbClr val="FFFFFF"/>
                </a:solidFill>
              </a:rPr>
              <a:t>Pad number and location</a:t>
            </a:r>
          </a:p>
          <a:p>
            <a:pPr lvl="1" eaLnBrk="1" hangingPunct="1">
              <a:spcBef>
                <a:spcPct val="20000"/>
              </a:spcBef>
              <a:buFont typeface="Arial" panose="020B0604020202020204" pitchFamily="34" charset="0"/>
              <a:buChar char="•"/>
            </a:pPr>
            <a:r>
              <a:rPr lang="en-US" altLang="en-US" sz="2000" b="1">
                <a:solidFill>
                  <a:srgbClr val="FFFFFF"/>
                </a:solidFill>
              </a:rPr>
              <a:t>Metal width and pitch</a:t>
            </a:r>
          </a:p>
          <a:p>
            <a:pPr lvl="1" eaLnBrk="1" hangingPunct="1">
              <a:spcBef>
                <a:spcPct val="20000"/>
              </a:spcBef>
              <a:buFont typeface="Arial" panose="020B0604020202020204" pitchFamily="34" charset="0"/>
              <a:buChar char="•"/>
            </a:pPr>
            <a:r>
              <a:rPr lang="en-US" altLang="en-US" sz="2000" b="1">
                <a:solidFill>
                  <a:srgbClr val="FFFFFF"/>
                </a:solidFill>
              </a:rPr>
              <a:t>Buffer placement</a:t>
            </a:r>
          </a:p>
          <a:p>
            <a:pPr lvl="1" eaLnBrk="1" hangingPunct="1">
              <a:spcBef>
                <a:spcPct val="20000"/>
              </a:spcBef>
              <a:buFont typeface="Arial" panose="020B0604020202020204" pitchFamily="34" charset="0"/>
              <a:buChar char="•"/>
            </a:pPr>
            <a:r>
              <a:rPr lang="en-US" altLang="en-US" sz="2000" b="1">
                <a:solidFill>
                  <a:srgbClr val="FFFFFF"/>
                </a:solidFill>
              </a:rPr>
              <a:t>Link insertion</a:t>
            </a:r>
          </a:p>
          <a:p>
            <a:pPr lvl="1" eaLnBrk="1" hangingPunct="1">
              <a:spcBef>
                <a:spcPct val="20000"/>
              </a:spcBef>
              <a:buFont typeface="Arial" panose="020B0604020202020204" pitchFamily="34" charset="0"/>
              <a:buChar char="•"/>
            </a:pPr>
            <a:r>
              <a:rPr lang="en-US" altLang="en-US" sz="2000" b="1">
                <a:solidFill>
                  <a:srgbClr val="FFFFFF"/>
                </a:solidFill>
              </a:rPr>
              <a:t>Decoupling capacitor</a:t>
            </a:r>
          </a:p>
          <a:p>
            <a:pPr lvl="1" eaLnBrk="1" hangingPunct="1">
              <a:spcBef>
                <a:spcPct val="20000"/>
              </a:spcBef>
              <a:buFont typeface="Arial" panose="020B0604020202020204" pitchFamily="34" charset="0"/>
              <a:buChar char="•"/>
            </a:pPr>
            <a:endParaRPr lang="en-US" altLang="en-US" sz="2200" b="1">
              <a:solidFill>
                <a:srgbClr val="FFFFFF"/>
              </a:solidFill>
            </a:endParaRPr>
          </a:p>
        </p:txBody>
      </p:sp>
      <p:sp>
        <p:nvSpPr>
          <p:cNvPr id="41988" name="Content Placeholder 5"/>
          <p:cNvSpPr txBox="1">
            <a:spLocks/>
          </p:cNvSpPr>
          <p:nvPr/>
        </p:nvSpPr>
        <p:spPr bwMode="auto">
          <a:xfrm>
            <a:off x="5192713" y="4135438"/>
            <a:ext cx="44799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000" b="1">
                <a:solidFill>
                  <a:srgbClr val="FFFFFF"/>
                </a:solidFill>
              </a:rPr>
              <a:t>Impedance extraction</a:t>
            </a:r>
          </a:p>
          <a:p>
            <a:pPr lvl="1" eaLnBrk="1" hangingPunct="1">
              <a:spcBef>
                <a:spcPct val="20000"/>
              </a:spcBef>
              <a:buFont typeface="Arial" panose="020B0604020202020204" pitchFamily="34" charset="0"/>
              <a:buChar char="•"/>
            </a:pPr>
            <a:r>
              <a:rPr lang="en-US" altLang="en-US" sz="2000" b="1">
                <a:solidFill>
                  <a:srgbClr val="FFFFFF"/>
                </a:solidFill>
              </a:rPr>
              <a:t>Decap estimation</a:t>
            </a:r>
          </a:p>
          <a:p>
            <a:pPr lvl="1" eaLnBrk="1" hangingPunct="1">
              <a:spcBef>
                <a:spcPct val="20000"/>
              </a:spcBef>
              <a:buFont typeface="Arial" panose="020B0604020202020204" pitchFamily="34" charset="0"/>
              <a:buChar char="•"/>
            </a:pPr>
            <a:r>
              <a:rPr lang="en-US" altLang="en-US" sz="2000" b="1">
                <a:solidFill>
                  <a:srgbClr val="FFFFFF"/>
                </a:solidFill>
              </a:rPr>
              <a:t>Load current modeling</a:t>
            </a:r>
          </a:p>
          <a:p>
            <a:pPr lvl="1" eaLnBrk="1" hangingPunct="1">
              <a:spcBef>
                <a:spcPct val="20000"/>
              </a:spcBef>
              <a:buFont typeface="Arial" panose="020B0604020202020204" pitchFamily="34" charset="0"/>
              <a:buChar char="•"/>
            </a:pPr>
            <a:r>
              <a:rPr lang="en-US" altLang="en-US" sz="2000" b="1">
                <a:solidFill>
                  <a:srgbClr val="FFFFFF"/>
                </a:solidFill>
              </a:rPr>
              <a:t>Global simulation</a:t>
            </a:r>
          </a:p>
          <a:p>
            <a:pPr lvl="1" eaLnBrk="1" hangingPunct="1">
              <a:spcBef>
                <a:spcPct val="20000"/>
              </a:spcBef>
              <a:buFont typeface="Arial" panose="020B0604020202020204" pitchFamily="34" charset="0"/>
              <a:buChar char="•"/>
            </a:pPr>
            <a:r>
              <a:rPr lang="en-US" altLang="en-US" sz="2000" b="1">
                <a:solidFill>
                  <a:srgbClr val="FFFFFF"/>
                </a:solidFill>
              </a:rPr>
              <a:t>Timing and power</a:t>
            </a:r>
          </a:p>
          <a:p>
            <a:pPr lvl="1" eaLnBrk="1" hangingPunct="1">
              <a:spcBef>
                <a:spcPct val="20000"/>
              </a:spcBef>
              <a:buFont typeface="Arial" panose="020B0604020202020204" pitchFamily="34" charset="0"/>
              <a:buChar char="•"/>
            </a:pPr>
            <a:endParaRPr lang="en-US" altLang="en-US" sz="2200" b="1">
              <a:solidFill>
                <a:srgbClr val="FFFFFF"/>
              </a:solidFill>
            </a:endParaRPr>
          </a:p>
        </p:txBody>
      </p:sp>
      <p:sp>
        <p:nvSpPr>
          <p:cNvPr id="17" name="Rounded Rectangle 16"/>
          <p:cNvSpPr/>
          <p:nvPr/>
        </p:nvSpPr>
        <p:spPr>
          <a:xfrm>
            <a:off x="5875338" y="3538538"/>
            <a:ext cx="1487487" cy="604837"/>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Analysis</a:t>
            </a:r>
          </a:p>
        </p:txBody>
      </p:sp>
      <p:cxnSp>
        <p:nvCxnSpPr>
          <p:cNvPr id="18" name="Straight Connector 17"/>
          <p:cNvCxnSpPr/>
          <p:nvPr/>
        </p:nvCxnSpPr>
        <p:spPr>
          <a:xfrm>
            <a:off x="3214688" y="3724275"/>
            <a:ext cx="2566987" cy="0"/>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674813" y="3538538"/>
            <a:ext cx="1325562" cy="595312"/>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Design</a:t>
            </a:r>
          </a:p>
        </p:txBody>
      </p:sp>
      <p:pic>
        <p:nvPicPr>
          <p:cNvPr id="41992" name="Picture 6" descr="C:\Users\salman\Documents\Old_laptop\academic\rochester_phd\prsentations\Candidate_Talk\power_gr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928688"/>
            <a:ext cx="4418013"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rot="10800000" flipV="1">
            <a:off x="3205163" y="3986213"/>
            <a:ext cx="2600325" cy="4762"/>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pic>
        <p:nvPicPr>
          <p:cNvPr id="41994" name="Content Placeholder 10" descr="hclock_tree_2d.emf"/>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4781550" y="922338"/>
            <a:ext cx="4219575" cy="2555875"/>
          </a:xfrm>
          <a:solidFill>
            <a:srgbClr val="33CCCC"/>
          </a:solidFill>
          <a:ln>
            <a:solidFill>
              <a:schemeClr val="tx1"/>
            </a:solidFill>
            <a:miter lim="800000"/>
            <a:headEnd/>
            <a:tailEnd/>
          </a:ln>
        </p:spPr>
      </p:pic>
      <p:sp>
        <p:nvSpPr>
          <p:cNvPr id="41995" name="Slide Number Placeholder 29"/>
          <p:cNvSpPr txBox="1">
            <a:spLocks/>
          </p:cNvSpPr>
          <p:nvPr/>
        </p:nvSpPr>
        <p:spPr bwMode="auto">
          <a:xfrm>
            <a:off x="8867775" y="6492875"/>
            <a:ext cx="276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240ABD1C-D275-41B9-A2A9-3A133BFF8D94}" type="slidenum">
              <a:rPr lang="en-US" altLang="en-US" sz="1800" b="1">
                <a:solidFill>
                  <a:srgbClr val="FFFFFF"/>
                </a:solidFill>
                <a:cs typeface="Arial" panose="020B0604020202020204" pitchFamily="34" charset="0"/>
              </a:rPr>
              <a:pPr eaLnBrk="1" hangingPunct="1"/>
              <a:t>25</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Global Signaling</a:t>
            </a:r>
          </a:p>
        </p:txBody>
      </p:sp>
      <p:sp>
        <p:nvSpPr>
          <p:cNvPr id="4" name="Isosceles Triangle 3"/>
          <p:cNvSpPr/>
          <p:nvPr/>
        </p:nvSpPr>
        <p:spPr>
          <a:xfrm rot="5400000">
            <a:off x="1983582" y="1307306"/>
            <a:ext cx="742950" cy="528637"/>
          </a:xfrm>
          <a:prstGeom prst="triangl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466725" y="1152525"/>
            <a:ext cx="1023938" cy="781050"/>
          </a:xfrm>
          <a:prstGeom prst="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rPr>
              <a:t>Circuit block 1  </a:t>
            </a:r>
          </a:p>
        </p:txBody>
      </p:sp>
      <p:sp>
        <p:nvSpPr>
          <p:cNvPr id="8" name="Rectangle 27"/>
          <p:cNvSpPr>
            <a:spLocks noChangeArrowheads="1"/>
          </p:cNvSpPr>
          <p:nvPr/>
        </p:nvSpPr>
        <p:spPr bwMode="auto">
          <a:xfrm>
            <a:off x="2603500" y="1477963"/>
            <a:ext cx="3406775" cy="188912"/>
          </a:xfrm>
          <a:prstGeom prst="rect">
            <a:avLst/>
          </a:prstGeom>
          <a:solidFill>
            <a:srgbClr val="33CCCC"/>
          </a:solidFill>
          <a:ln w="254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0" name="Rectangle 27"/>
          <p:cNvSpPr>
            <a:spLocks noChangeArrowheads="1"/>
          </p:cNvSpPr>
          <p:nvPr/>
        </p:nvSpPr>
        <p:spPr bwMode="auto">
          <a:xfrm>
            <a:off x="1490663" y="1458913"/>
            <a:ext cx="600075" cy="217487"/>
          </a:xfrm>
          <a:prstGeom prst="rect">
            <a:avLst/>
          </a:prstGeom>
          <a:solidFill>
            <a:srgbClr val="33CCCC"/>
          </a:solidFill>
          <a:ln w="254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2" name="Rectangle 27"/>
          <p:cNvSpPr>
            <a:spLocks noChangeArrowheads="1"/>
          </p:cNvSpPr>
          <p:nvPr/>
        </p:nvSpPr>
        <p:spPr bwMode="auto">
          <a:xfrm>
            <a:off x="6529388" y="1444625"/>
            <a:ext cx="600075" cy="217488"/>
          </a:xfrm>
          <a:prstGeom prst="rect">
            <a:avLst/>
          </a:prstGeom>
          <a:solidFill>
            <a:srgbClr val="33CCCC"/>
          </a:solidFill>
          <a:ln w="254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44040" name="Content Placeholder 5"/>
          <p:cNvSpPr txBox="1">
            <a:spLocks/>
          </p:cNvSpPr>
          <p:nvPr/>
        </p:nvSpPr>
        <p:spPr bwMode="auto">
          <a:xfrm>
            <a:off x="790575" y="4200525"/>
            <a:ext cx="44815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200" b="1">
                <a:solidFill>
                  <a:srgbClr val="FFFFFF"/>
                </a:solidFill>
              </a:rPr>
              <a:t>Topology</a:t>
            </a:r>
          </a:p>
          <a:p>
            <a:pPr lvl="1" eaLnBrk="1" hangingPunct="1">
              <a:spcBef>
                <a:spcPct val="20000"/>
              </a:spcBef>
              <a:buFont typeface="Arial" panose="020B0604020202020204" pitchFamily="34" charset="0"/>
              <a:buChar char="•"/>
            </a:pPr>
            <a:r>
              <a:rPr lang="en-US" altLang="en-US" sz="2200" b="1">
                <a:solidFill>
                  <a:srgbClr val="FFFFFF"/>
                </a:solidFill>
              </a:rPr>
              <a:t>Metal width and pitch</a:t>
            </a:r>
          </a:p>
          <a:p>
            <a:pPr lvl="1" eaLnBrk="1" hangingPunct="1">
              <a:spcBef>
                <a:spcPct val="20000"/>
              </a:spcBef>
              <a:buFont typeface="Arial" panose="020B0604020202020204" pitchFamily="34" charset="0"/>
              <a:buChar char="•"/>
            </a:pPr>
            <a:r>
              <a:rPr lang="en-US" altLang="en-US" sz="2200" b="1">
                <a:solidFill>
                  <a:srgbClr val="FFFFFF"/>
                </a:solidFill>
              </a:rPr>
              <a:t>Signal quality</a:t>
            </a:r>
          </a:p>
          <a:p>
            <a:pPr lvl="2" eaLnBrk="1" hangingPunct="1">
              <a:spcBef>
                <a:spcPct val="20000"/>
              </a:spcBef>
              <a:buFont typeface="Courier New" panose="02070309020205020404" pitchFamily="49" charset="0"/>
              <a:buChar char="­"/>
            </a:pPr>
            <a:r>
              <a:rPr lang="en-US" altLang="en-US" sz="1800" b="1">
                <a:solidFill>
                  <a:srgbClr val="FFFFFF"/>
                </a:solidFill>
              </a:rPr>
              <a:t>Repeater</a:t>
            </a:r>
          </a:p>
          <a:p>
            <a:pPr lvl="2" eaLnBrk="1" hangingPunct="1">
              <a:spcBef>
                <a:spcPct val="20000"/>
              </a:spcBef>
              <a:buFont typeface="Courier New" panose="02070309020205020404" pitchFamily="49" charset="0"/>
              <a:buChar char="­"/>
            </a:pPr>
            <a:r>
              <a:rPr lang="en-US" altLang="en-US" sz="1800" b="1">
                <a:solidFill>
                  <a:srgbClr val="FFFFFF"/>
                </a:solidFill>
              </a:rPr>
              <a:t>Register</a:t>
            </a:r>
          </a:p>
          <a:p>
            <a:pPr lvl="2" eaLnBrk="1" hangingPunct="1">
              <a:spcBef>
                <a:spcPct val="20000"/>
              </a:spcBef>
              <a:buFont typeface="Courier New" panose="02070309020205020404" pitchFamily="49" charset="0"/>
              <a:buChar char="­"/>
            </a:pPr>
            <a:r>
              <a:rPr lang="en-US" altLang="en-US" sz="1800" b="1">
                <a:solidFill>
                  <a:srgbClr val="FFFFFF"/>
                </a:solidFill>
              </a:rPr>
              <a:t>Data recovery	</a:t>
            </a:r>
          </a:p>
        </p:txBody>
      </p:sp>
      <p:sp>
        <p:nvSpPr>
          <p:cNvPr id="44041" name="Content Placeholder 5"/>
          <p:cNvSpPr txBox="1">
            <a:spLocks/>
          </p:cNvSpPr>
          <p:nvPr/>
        </p:nvSpPr>
        <p:spPr bwMode="auto">
          <a:xfrm>
            <a:off x="5076825" y="4138613"/>
            <a:ext cx="44815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200" b="1">
                <a:solidFill>
                  <a:srgbClr val="FFFFFF"/>
                </a:solidFill>
              </a:rPr>
              <a:t>Impedance extraction</a:t>
            </a:r>
          </a:p>
          <a:p>
            <a:pPr lvl="1" eaLnBrk="1" hangingPunct="1">
              <a:spcBef>
                <a:spcPct val="20000"/>
              </a:spcBef>
              <a:buFont typeface="Arial" panose="020B0604020202020204" pitchFamily="34" charset="0"/>
              <a:buChar char="•"/>
            </a:pPr>
            <a:r>
              <a:rPr lang="en-US" altLang="en-US" sz="2200" b="1">
                <a:solidFill>
                  <a:srgbClr val="FFFFFF"/>
                </a:solidFill>
              </a:rPr>
              <a:t>Driver, receiver model</a:t>
            </a:r>
          </a:p>
          <a:p>
            <a:pPr lvl="1" eaLnBrk="1" hangingPunct="1">
              <a:spcBef>
                <a:spcPct val="20000"/>
              </a:spcBef>
              <a:buFont typeface="Arial" panose="020B0604020202020204" pitchFamily="34" charset="0"/>
              <a:buChar char="•"/>
            </a:pPr>
            <a:r>
              <a:rPr lang="en-US" altLang="en-US" sz="2200" b="1">
                <a:solidFill>
                  <a:srgbClr val="FFFFFF"/>
                </a:solidFill>
              </a:rPr>
              <a:t>Coupled interconnect</a:t>
            </a:r>
          </a:p>
          <a:p>
            <a:pPr lvl="1" eaLnBrk="1" hangingPunct="1">
              <a:spcBef>
                <a:spcPct val="20000"/>
              </a:spcBef>
              <a:buFont typeface="Arial" panose="020B0604020202020204" pitchFamily="34" charset="0"/>
              <a:buChar char="•"/>
            </a:pPr>
            <a:r>
              <a:rPr lang="en-US" altLang="en-US" sz="2200" b="1">
                <a:solidFill>
                  <a:srgbClr val="FFFFFF"/>
                </a:solidFill>
              </a:rPr>
              <a:t>Simulation</a:t>
            </a:r>
          </a:p>
          <a:p>
            <a:pPr lvl="1" eaLnBrk="1" hangingPunct="1">
              <a:spcBef>
                <a:spcPct val="20000"/>
              </a:spcBef>
              <a:buFont typeface="Arial" panose="020B0604020202020204" pitchFamily="34" charset="0"/>
              <a:buChar char="•"/>
            </a:pPr>
            <a:endParaRPr lang="en-US" altLang="en-US" sz="2200" b="1">
              <a:solidFill>
                <a:srgbClr val="FFFFFF"/>
              </a:solidFill>
            </a:endParaRPr>
          </a:p>
        </p:txBody>
      </p:sp>
      <p:sp>
        <p:nvSpPr>
          <p:cNvPr id="44042" name="Text Box 31"/>
          <p:cNvSpPr txBox="1">
            <a:spLocks noChangeArrowheads="1"/>
          </p:cNvSpPr>
          <p:nvPr/>
        </p:nvSpPr>
        <p:spPr bwMode="auto">
          <a:xfrm>
            <a:off x="1895475" y="808038"/>
            <a:ext cx="919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Driver</a:t>
            </a:r>
          </a:p>
        </p:txBody>
      </p:sp>
      <p:sp>
        <p:nvSpPr>
          <p:cNvPr id="44043" name="Text Box 31"/>
          <p:cNvSpPr txBox="1">
            <a:spLocks noChangeArrowheads="1"/>
          </p:cNvSpPr>
          <p:nvPr/>
        </p:nvSpPr>
        <p:spPr bwMode="auto">
          <a:xfrm>
            <a:off x="5848350" y="860425"/>
            <a:ext cx="143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Receiver</a:t>
            </a:r>
          </a:p>
        </p:txBody>
      </p:sp>
      <p:sp>
        <p:nvSpPr>
          <p:cNvPr id="26" name="Rounded Rectangle 25"/>
          <p:cNvSpPr/>
          <p:nvPr/>
        </p:nvSpPr>
        <p:spPr>
          <a:xfrm>
            <a:off x="5875338" y="3538538"/>
            <a:ext cx="1487487" cy="604837"/>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Analysis</a:t>
            </a:r>
          </a:p>
        </p:txBody>
      </p:sp>
      <p:cxnSp>
        <p:nvCxnSpPr>
          <p:cNvPr id="27" name="Straight Connector 26"/>
          <p:cNvCxnSpPr/>
          <p:nvPr/>
        </p:nvCxnSpPr>
        <p:spPr>
          <a:xfrm>
            <a:off x="3214688" y="3724275"/>
            <a:ext cx="2566987" cy="0"/>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674813" y="3538538"/>
            <a:ext cx="1325562" cy="595312"/>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Design</a:t>
            </a:r>
          </a:p>
        </p:txBody>
      </p:sp>
      <p:cxnSp>
        <p:nvCxnSpPr>
          <p:cNvPr id="29" name="Straight Connector 28"/>
          <p:cNvCxnSpPr/>
          <p:nvPr/>
        </p:nvCxnSpPr>
        <p:spPr>
          <a:xfrm rot="10800000" flipV="1">
            <a:off x="3205163" y="3986213"/>
            <a:ext cx="2600325" cy="4762"/>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sp>
        <p:nvSpPr>
          <p:cNvPr id="44048"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E8FF069E-89EB-4EE2-B82D-3CC8DDF4DFAD}" type="slidenum">
              <a:rPr lang="en-US" altLang="en-US" sz="1800" b="1">
                <a:solidFill>
                  <a:srgbClr val="FFFFFF"/>
                </a:solidFill>
                <a:cs typeface="Arial" panose="020B0604020202020204" pitchFamily="34" charset="0"/>
              </a:rPr>
              <a:pPr eaLnBrk="1" hangingPunct="1"/>
              <a:t>26</a:t>
            </a:fld>
            <a:endParaRPr lang="en-US" altLang="en-US" sz="1800" b="1">
              <a:solidFill>
                <a:srgbClr val="FFFFFF"/>
              </a:solidFill>
              <a:cs typeface="Arial" panose="020B0604020202020204" pitchFamily="34" charset="0"/>
            </a:endParaRPr>
          </a:p>
        </p:txBody>
      </p:sp>
      <p:sp>
        <p:nvSpPr>
          <p:cNvPr id="32" name="Isosceles Triangle 31"/>
          <p:cNvSpPr/>
          <p:nvPr/>
        </p:nvSpPr>
        <p:spPr>
          <a:xfrm rot="5400000">
            <a:off x="5888832" y="1297781"/>
            <a:ext cx="742950" cy="528637"/>
          </a:xfrm>
          <a:prstGeom prst="triangl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3" name="Rectangle 32"/>
          <p:cNvSpPr/>
          <p:nvPr/>
        </p:nvSpPr>
        <p:spPr>
          <a:xfrm>
            <a:off x="7115175" y="1123950"/>
            <a:ext cx="1023938" cy="781050"/>
          </a:xfrm>
          <a:prstGeom prst="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rPr>
              <a:t>Circuit block 2  </a:t>
            </a:r>
          </a:p>
        </p:txBody>
      </p:sp>
      <p:sp>
        <p:nvSpPr>
          <p:cNvPr id="34" name="Isosceles Triangle 33"/>
          <p:cNvSpPr/>
          <p:nvPr/>
        </p:nvSpPr>
        <p:spPr>
          <a:xfrm rot="5400000">
            <a:off x="2012157" y="2412206"/>
            <a:ext cx="742950" cy="528637"/>
          </a:xfrm>
          <a:prstGeom prst="triangl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5" name="Isosceles Triangle 34"/>
          <p:cNvSpPr/>
          <p:nvPr/>
        </p:nvSpPr>
        <p:spPr>
          <a:xfrm rot="5400000">
            <a:off x="5917407" y="2402681"/>
            <a:ext cx="742950" cy="528637"/>
          </a:xfrm>
          <a:prstGeom prst="triangl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6" name="Rectangle 27"/>
          <p:cNvSpPr>
            <a:spLocks noChangeArrowheads="1"/>
          </p:cNvSpPr>
          <p:nvPr/>
        </p:nvSpPr>
        <p:spPr bwMode="auto">
          <a:xfrm>
            <a:off x="2622550" y="2601913"/>
            <a:ext cx="3406775" cy="188912"/>
          </a:xfrm>
          <a:prstGeom prst="rect">
            <a:avLst/>
          </a:prstGeom>
          <a:solidFill>
            <a:srgbClr val="33CCCC"/>
          </a:solidFill>
          <a:ln w="254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39" name="L-Shape 38"/>
          <p:cNvSpPr/>
          <p:nvPr/>
        </p:nvSpPr>
        <p:spPr>
          <a:xfrm>
            <a:off x="863600" y="1935163"/>
            <a:ext cx="1250950" cy="836612"/>
          </a:xfrm>
          <a:prstGeom prst="corner">
            <a:avLst>
              <a:gd name="adj1" fmla="val 21592"/>
              <a:gd name="adj2" fmla="val 25719"/>
            </a:avLst>
          </a:prstGeom>
          <a:solidFill>
            <a:srgbClr val="33CC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0" name="L-Shape 39"/>
          <p:cNvSpPr/>
          <p:nvPr/>
        </p:nvSpPr>
        <p:spPr>
          <a:xfrm flipH="1">
            <a:off x="6540500" y="1906588"/>
            <a:ext cx="1250950" cy="836612"/>
          </a:xfrm>
          <a:prstGeom prst="corner">
            <a:avLst>
              <a:gd name="adj1" fmla="val 21592"/>
              <a:gd name="adj2" fmla="val 25719"/>
            </a:avLst>
          </a:prstGeom>
          <a:solidFill>
            <a:srgbClr val="33CC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44056" name="Picture 55" descr="ind"/>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a:stretch>
            <a:fillRect/>
          </a:stretch>
        </p:blipFill>
        <p:spPr bwMode="auto">
          <a:xfrm>
            <a:off x="4014788" y="1657350"/>
            <a:ext cx="2333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78"/>
          <p:cNvGrpSpPr>
            <a:grpSpLocks/>
          </p:cNvGrpSpPr>
          <p:nvPr/>
        </p:nvGrpSpPr>
        <p:grpSpPr bwMode="auto">
          <a:xfrm rot="5400000">
            <a:off x="4509226" y="1983651"/>
            <a:ext cx="936760" cy="303213"/>
            <a:chOff x="2730" y="1358"/>
            <a:chExt cx="619" cy="191"/>
          </a:xfrm>
          <a:solidFill>
            <a:srgbClr val="FFC000"/>
          </a:solidFill>
        </p:grpSpPr>
        <p:sp>
          <p:nvSpPr>
            <p:cNvPr id="43" name="Line 73"/>
            <p:cNvSpPr>
              <a:spLocks noChangeShapeType="1"/>
            </p:cNvSpPr>
            <p:nvPr/>
          </p:nvSpPr>
          <p:spPr bwMode="auto">
            <a:xfrm>
              <a:off x="3120" y="1361"/>
              <a:ext cx="0" cy="188"/>
            </a:xfrm>
            <a:prstGeom prst="line">
              <a:avLst/>
            </a:prstGeom>
            <a:grpFill/>
            <a:ln w="38100">
              <a:solidFill>
                <a:schemeClr val="bg1"/>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44" name="Line 74"/>
            <p:cNvSpPr>
              <a:spLocks noChangeShapeType="1"/>
            </p:cNvSpPr>
            <p:nvPr/>
          </p:nvSpPr>
          <p:spPr bwMode="auto">
            <a:xfrm>
              <a:off x="3020" y="1358"/>
              <a:ext cx="0" cy="188"/>
            </a:xfrm>
            <a:prstGeom prst="line">
              <a:avLst/>
            </a:prstGeom>
            <a:grpFill/>
            <a:ln w="38100">
              <a:solidFill>
                <a:schemeClr val="bg1"/>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45" name="Line 75"/>
            <p:cNvSpPr>
              <a:spLocks noChangeShapeType="1"/>
            </p:cNvSpPr>
            <p:nvPr/>
          </p:nvSpPr>
          <p:spPr bwMode="auto">
            <a:xfrm flipH="1">
              <a:off x="3109" y="1451"/>
              <a:ext cx="240" cy="0"/>
            </a:xfrm>
            <a:prstGeom prst="line">
              <a:avLst/>
            </a:prstGeom>
            <a:grpFill/>
            <a:ln w="38100">
              <a:solidFill>
                <a:schemeClr val="bg1"/>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46" name="Line 76"/>
            <p:cNvSpPr>
              <a:spLocks noChangeShapeType="1"/>
            </p:cNvSpPr>
            <p:nvPr/>
          </p:nvSpPr>
          <p:spPr bwMode="auto">
            <a:xfrm flipH="1">
              <a:off x="2730" y="1460"/>
              <a:ext cx="280" cy="0"/>
            </a:xfrm>
            <a:prstGeom prst="line">
              <a:avLst/>
            </a:prstGeom>
            <a:grpFill/>
            <a:ln w="38100">
              <a:solidFill>
                <a:schemeClr val="bg1"/>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grpSp>
      <p:sp>
        <p:nvSpPr>
          <p:cNvPr id="44058" name="Text Box 31"/>
          <p:cNvSpPr txBox="1">
            <a:spLocks noChangeArrowheads="1"/>
          </p:cNvSpPr>
          <p:nvPr/>
        </p:nvSpPr>
        <p:spPr bwMode="auto">
          <a:xfrm>
            <a:off x="2413000" y="1631950"/>
            <a:ext cx="1443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Aggressor</a:t>
            </a:r>
          </a:p>
        </p:txBody>
      </p:sp>
      <p:sp>
        <p:nvSpPr>
          <p:cNvPr id="44059" name="Text Box 31"/>
          <p:cNvSpPr txBox="1">
            <a:spLocks noChangeArrowheads="1"/>
          </p:cNvSpPr>
          <p:nvPr/>
        </p:nvSpPr>
        <p:spPr bwMode="auto">
          <a:xfrm>
            <a:off x="2489200" y="2744788"/>
            <a:ext cx="969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Victim</a:t>
            </a:r>
          </a:p>
        </p:txBody>
      </p:sp>
      <p:sp>
        <p:nvSpPr>
          <p:cNvPr id="53" name="Freeform 52"/>
          <p:cNvSpPr/>
          <p:nvPr/>
        </p:nvSpPr>
        <p:spPr>
          <a:xfrm>
            <a:off x="3048000" y="1303338"/>
            <a:ext cx="1355725" cy="1195387"/>
          </a:xfrm>
          <a:custGeom>
            <a:avLst/>
            <a:gdLst>
              <a:gd name="connsiteX0" fmla="*/ 0 w 1356360"/>
              <a:gd name="connsiteY0" fmla="*/ 38100 h 1196340"/>
              <a:gd name="connsiteX1" fmla="*/ 472440 w 1356360"/>
              <a:gd name="connsiteY1" fmla="*/ 83820 h 1196340"/>
              <a:gd name="connsiteX2" fmla="*/ 1036320 w 1356360"/>
              <a:gd name="connsiteY2" fmla="*/ 38100 h 1196340"/>
              <a:gd name="connsiteX3" fmla="*/ 1280160 w 1356360"/>
              <a:gd name="connsiteY3" fmla="*/ 312420 h 1196340"/>
              <a:gd name="connsiteX4" fmla="*/ 1356360 w 1356360"/>
              <a:gd name="connsiteY4" fmla="*/ 1196340 h 1196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196340">
                <a:moveTo>
                  <a:pt x="0" y="38100"/>
                </a:moveTo>
                <a:cubicBezTo>
                  <a:pt x="149860" y="60960"/>
                  <a:pt x="299720" y="83820"/>
                  <a:pt x="472440" y="83820"/>
                </a:cubicBezTo>
                <a:cubicBezTo>
                  <a:pt x="645160" y="83820"/>
                  <a:pt x="901700" y="0"/>
                  <a:pt x="1036320" y="38100"/>
                </a:cubicBezTo>
                <a:cubicBezTo>
                  <a:pt x="1170940" y="76200"/>
                  <a:pt x="1226820" y="119380"/>
                  <a:pt x="1280160" y="312420"/>
                </a:cubicBezTo>
                <a:cubicBezTo>
                  <a:pt x="1333500" y="505460"/>
                  <a:pt x="1344930" y="850900"/>
                  <a:pt x="1356360" y="1196340"/>
                </a:cubicBezTo>
              </a:path>
            </a:pathLst>
          </a:cu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ln>
                <a:solidFill>
                  <a:prstClr val="white"/>
                </a:solidFill>
              </a:ln>
              <a:solidFill>
                <a:prstClr val="white"/>
              </a:solidFill>
            </a:endParaRPr>
          </a:p>
        </p:txBody>
      </p:sp>
      <p:sp>
        <p:nvSpPr>
          <p:cNvPr id="54" name="Freeform 53"/>
          <p:cNvSpPr/>
          <p:nvPr/>
        </p:nvSpPr>
        <p:spPr>
          <a:xfrm>
            <a:off x="4221163" y="1303338"/>
            <a:ext cx="1357312" cy="1195387"/>
          </a:xfrm>
          <a:custGeom>
            <a:avLst/>
            <a:gdLst>
              <a:gd name="connsiteX0" fmla="*/ 0 w 1356360"/>
              <a:gd name="connsiteY0" fmla="*/ 38100 h 1196340"/>
              <a:gd name="connsiteX1" fmla="*/ 472440 w 1356360"/>
              <a:gd name="connsiteY1" fmla="*/ 83820 h 1196340"/>
              <a:gd name="connsiteX2" fmla="*/ 1036320 w 1356360"/>
              <a:gd name="connsiteY2" fmla="*/ 38100 h 1196340"/>
              <a:gd name="connsiteX3" fmla="*/ 1280160 w 1356360"/>
              <a:gd name="connsiteY3" fmla="*/ 312420 h 1196340"/>
              <a:gd name="connsiteX4" fmla="*/ 1356360 w 1356360"/>
              <a:gd name="connsiteY4" fmla="*/ 1196340 h 1196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196340">
                <a:moveTo>
                  <a:pt x="0" y="38100"/>
                </a:moveTo>
                <a:cubicBezTo>
                  <a:pt x="149860" y="60960"/>
                  <a:pt x="299720" y="83820"/>
                  <a:pt x="472440" y="83820"/>
                </a:cubicBezTo>
                <a:cubicBezTo>
                  <a:pt x="645160" y="83820"/>
                  <a:pt x="901700" y="0"/>
                  <a:pt x="1036320" y="38100"/>
                </a:cubicBezTo>
                <a:cubicBezTo>
                  <a:pt x="1170940" y="76200"/>
                  <a:pt x="1226820" y="119380"/>
                  <a:pt x="1280160" y="312420"/>
                </a:cubicBezTo>
                <a:cubicBezTo>
                  <a:pt x="1333500" y="505460"/>
                  <a:pt x="1344930" y="850900"/>
                  <a:pt x="1356360" y="1196340"/>
                </a:cubicBezTo>
              </a:path>
            </a:pathLst>
          </a:cu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ln>
                <a:solidFill>
                  <a:prstClr val="white"/>
                </a:solidFill>
              </a:ln>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Substrate Coupling</a:t>
            </a:r>
          </a:p>
        </p:txBody>
      </p:sp>
      <p:pic>
        <p:nvPicPr>
          <p:cNvPr id="46083" name="Picture 4" descr="C:\Users\salman\Documents\Old_laptop\academic\rochester_phd\prsentations\Candidate_Talk\sub_coup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900113"/>
            <a:ext cx="868680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1"/>
          <p:cNvSpPr txBox="1">
            <a:spLocks noChangeArrowheads="1"/>
          </p:cNvSpPr>
          <p:nvPr/>
        </p:nvSpPr>
        <p:spPr bwMode="auto">
          <a:xfrm>
            <a:off x="85725" y="3770313"/>
            <a:ext cx="368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LNA, data converter, wideband amplifier, bandgap circuit, … </a:t>
            </a:r>
          </a:p>
        </p:txBody>
      </p:sp>
      <p:sp>
        <p:nvSpPr>
          <p:cNvPr id="8" name="Left Brace 7"/>
          <p:cNvSpPr/>
          <p:nvPr/>
        </p:nvSpPr>
        <p:spPr>
          <a:xfrm rot="16200000">
            <a:off x="1500188" y="2314575"/>
            <a:ext cx="328612" cy="2757488"/>
          </a:xfrm>
          <a:prstGeom prst="leftBrace">
            <a:avLst>
              <a:gd name="adj1" fmla="val 42312"/>
              <a:gd name="adj2" fmla="val 48591"/>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46086" name="Text Box 31"/>
          <p:cNvSpPr txBox="1">
            <a:spLocks noChangeArrowheads="1"/>
          </p:cNvSpPr>
          <p:nvPr/>
        </p:nvSpPr>
        <p:spPr bwMode="auto">
          <a:xfrm>
            <a:off x="5110163" y="3765550"/>
            <a:ext cx="376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50000"/>
              </a:spcBef>
            </a:pPr>
            <a:r>
              <a:rPr lang="en-US" altLang="en-US" sz="1800" b="1">
                <a:solidFill>
                  <a:srgbClr val="FFFFFF"/>
                </a:solidFill>
                <a:cs typeface="Arial" panose="020B0604020202020204" pitchFamily="34" charset="0"/>
              </a:rPr>
              <a:t>Baseband digital, output buffers, power amplifier, … </a:t>
            </a:r>
          </a:p>
        </p:txBody>
      </p:sp>
      <p:sp>
        <p:nvSpPr>
          <p:cNvPr id="11" name="Left Brace 10"/>
          <p:cNvSpPr/>
          <p:nvPr/>
        </p:nvSpPr>
        <p:spPr>
          <a:xfrm rot="16200000">
            <a:off x="6481763" y="2295525"/>
            <a:ext cx="328612" cy="2757488"/>
          </a:xfrm>
          <a:prstGeom prst="leftBrace">
            <a:avLst>
              <a:gd name="adj1" fmla="val 42312"/>
              <a:gd name="adj2" fmla="val 48591"/>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16" name="Rounded Rectangle 15"/>
          <p:cNvSpPr/>
          <p:nvPr/>
        </p:nvSpPr>
        <p:spPr>
          <a:xfrm>
            <a:off x="1714500" y="4457700"/>
            <a:ext cx="1552575" cy="842963"/>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00" b="1" dirty="0">
              <a:solidFill>
                <a:srgbClr val="14143C"/>
              </a:solidFill>
              <a:latin typeface="Arial" pitchFamily="34" charset="0"/>
              <a:cs typeface="Arial" pitchFamily="34" charset="0"/>
            </a:endParaRPr>
          </a:p>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Noise reduction</a:t>
            </a:r>
          </a:p>
          <a:p>
            <a:pPr algn="ctr" eaLnBrk="1" fontAlgn="auto" hangingPunct="1">
              <a:spcBef>
                <a:spcPts val="0"/>
              </a:spcBef>
              <a:spcAft>
                <a:spcPts val="0"/>
              </a:spcAft>
              <a:defRPr/>
            </a:pPr>
            <a:endParaRPr lang="en-US" sz="1800" dirty="0">
              <a:solidFill>
                <a:srgbClr val="14143C"/>
              </a:solidFill>
            </a:endParaRPr>
          </a:p>
        </p:txBody>
      </p:sp>
      <p:sp>
        <p:nvSpPr>
          <p:cNvPr id="17" name="Rounded Rectangle 16"/>
          <p:cNvSpPr/>
          <p:nvPr/>
        </p:nvSpPr>
        <p:spPr>
          <a:xfrm>
            <a:off x="6024563" y="4467225"/>
            <a:ext cx="1552575" cy="842963"/>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00" b="1" dirty="0">
              <a:solidFill>
                <a:srgbClr val="14143C"/>
              </a:solidFill>
              <a:latin typeface="Arial" pitchFamily="34" charset="0"/>
              <a:cs typeface="Arial" pitchFamily="34" charset="0"/>
            </a:endParaRPr>
          </a:p>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Analysis</a:t>
            </a:r>
          </a:p>
          <a:p>
            <a:pPr algn="ctr" eaLnBrk="1" fontAlgn="auto" hangingPunct="1">
              <a:spcBef>
                <a:spcPts val="0"/>
              </a:spcBef>
              <a:spcAft>
                <a:spcPts val="0"/>
              </a:spcAft>
              <a:defRPr/>
            </a:pPr>
            <a:endParaRPr lang="en-US" sz="1800" dirty="0">
              <a:solidFill>
                <a:srgbClr val="14143C"/>
              </a:solidFill>
            </a:endParaRPr>
          </a:p>
        </p:txBody>
      </p:sp>
      <p:sp>
        <p:nvSpPr>
          <p:cNvPr id="46090" name="Content Placeholder 5"/>
          <p:cNvSpPr txBox="1">
            <a:spLocks/>
          </p:cNvSpPr>
          <p:nvPr/>
        </p:nvSpPr>
        <p:spPr bwMode="auto">
          <a:xfrm>
            <a:off x="890588" y="5243513"/>
            <a:ext cx="4162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200" b="1">
                <a:solidFill>
                  <a:srgbClr val="FFFFFF"/>
                </a:solidFill>
              </a:rPr>
              <a:t>Injector</a:t>
            </a:r>
          </a:p>
          <a:p>
            <a:pPr lvl="1" eaLnBrk="1" hangingPunct="1">
              <a:spcBef>
                <a:spcPct val="20000"/>
              </a:spcBef>
              <a:buFont typeface="Arial" panose="020B0604020202020204" pitchFamily="34" charset="0"/>
              <a:buChar char="•"/>
            </a:pPr>
            <a:r>
              <a:rPr lang="en-US" altLang="en-US" sz="2200" b="1">
                <a:solidFill>
                  <a:srgbClr val="FFFFFF"/>
                </a:solidFill>
              </a:rPr>
              <a:t>Transmission medium</a:t>
            </a:r>
          </a:p>
          <a:p>
            <a:pPr lvl="1" eaLnBrk="1" hangingPunct="1">
              <a:spcBef>
                <a:spcPct val="20000"/>
              </a:spcBef>
              <a:buFont typeface="Arial" panose="020B0604020202020204" pitchFamily="34" charset="0"/>
              <a:buChar char="•"/>
            </a:pPr>
            <a:r>
              <a:rPr lang="en-US" altLang="en-US" sz="2200" b="1">
                <a:solidFill>
                  <a:srgbClr val="FFFFFF"/>
                </a:solidFill>
              </a:rPr>
              <a:t>Receiver</a:t>
            </a:r>
          </a:p>
          <a:p>
            <a:pPr lvl="1" eaLnBrk="1" hangingPunct="1">
              <a:spcBef>
                <a:spcPct val="20000"/>
              </a:spcBef>
              <a:buFont typeface="Arial" panose="020B0604020202020204" pitchFamily="34" charset="0"/>
              <a:buChar char="•"/>
            </a:pPr>
            <a:endParaRPr lang="en-US" altLang="en-US" sz="2200" b="1">
              <a:solidFill>
                <a:srgbClr val="FFFFFF"/>
              </a:solidFill>
            </a:endParaRPr>
          </a:p>
        </p:txBody>
      </p:sp>
      <p:sp>
        <p:nvSpPr>
          <p:cNvPr id="46091" name="Content Placeholder 5"/>
          <p:cNvSpPr txBox="1">
            <a:spLocks/>
          </p:cNvSpPr>
          <p:nvPr/>
        </p:nvSpPr>
        <p:spPr bwMode="auto">
          <a:xfrm>
            <a:off x="4800600" y="5238750"/>
            <a:ext cx="4343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lvl="1" eaLnBrk="1" hangingPunct="1">
              <a:spcBef>
                <a:spcPct val="20000"/>
              </a:spcBef>
              <a:buFont typeface="Arial" panose="020B0604020202020204" pitchFamily="34" charset="0"/>
              <a:buChar char="•"/>
            </a:pPr>
            <a:r>
              <a:rPr lang="en-US" altLang="en-US" sz="2200" b="1">
                <a:solidFill>
                  <a:srgbClr val="FFFFFF"/>
                </a:solidFill>
              </a:rPr>
              <a:t>Substrate extraction</a:t>
            </a:r>
          </a:p>
          <a:p>
            <a:pPr lvl="1" eaLnBrk="1" hangingPunct="1">
              <a:spcBef>
                <a:spcPct val="20000"/>
              </a:spcBef>
              <a:buFont typeface="Arial" panose="020B0604020202020204" pitchFamily="34" charset="0"/>
              <a:buChar char="•"/>
            </a:pPr>
            <a:r>
              <a:rPr lang="en-US" altLang="en-US" sz="2200" b="1">
                <a:solidFill>
                  <a:srgbClr val="FFFFFF"/>
                </a:solidFill>
              </a:rPr>
              <a:t>Power network extraction</a:t>
            </a:r>
          </a:p>
          <a:p>
            <a:pPr lvl="1" eaLnBrk="1" hangingPunct="1">
              <a:spcBef>
                <a:spcPct val="20000"/>
              </a:spcBef>
              <a:buFont typeface="Arial" panose="020B0604020202020204" pitchFamily="34" charset="0"/>
              <a:buChar char="•"/>
            </a:pPr>
            <a:r>
              <a:rPr lang="en-US" altLang="en-US" sz="2200" b="1">
                <a:solidFill>
                  <a:srgbClr val="FFFFFF"/>
                </a:solidFill>
              </a:rPr>
              <a:t>Aggressor circuit</a:t>
            </a:r>
          </a:p>
          <a:p>
            <a:pPr lvl="1" eaLnBrk="1" hangingPunct="1">
              <a:spcBef>
                <a:spcPct val="20000"/>
              </a:spcBef>
              <a:buFont typeface="Arial" panose="020B0604020202020204" pitchFamily="34" charset="0"/>
              <a:buChar char="•"/>
            </a:pPr>
            <a:endParaRPr lang="en-US" altLang="en-US" sz="2200" b="1">
              <a:solidFill>
                <a:srgbClr val="FFFFFF"/>
              </a:solidFill>
            </a:endParaRPr>
          </a:p>
        </p:txBody>
      </p:sp>
      <p:cxnSp>
        <p:nvCxnSpPr>
          <p:cNvPr id="13" name="Straight Connector 12"/>
          <p:cNvCxnSpPr/>
          <p:nvPr/>
        </p:nvCxnSpPr>
        <p:spPr>
          <a:xfrm rot="10800000" flipV="1">
            <a:off x="3352800" y="5062538"/>
            <a:ext cx="2600325" cy="4762"/>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2325" y="4657725"/>
            <a:ext cx="2566988" cy="0"/>
          </a:xfrm>
          <a:prstGeom prst="line">
            <a:avLst/>
          </a:prstGeom>
          <a:ln w="57150">
            <a:solidFill>
              <a:schemeClr val="bg1"/>
            </a:solidFill>
            <a:headEnd type="triangle" w="lg" len="sm"/>
            <a:tailEnd type="none" w="lg" len="sm"/>
          </a:ln>
        </p:spPr>
        <p:style>
          <a:lnRef idx="1">
            <a:schemeClr val="accent1"/>
          </a:lnRef>
          <a:fillRef idx="0">
            <a:schemeClr val="accent1"/>
          </a:fillRef>
          <a:effectRef idx="0">
            <a:schemeClr val="accent1"/>
          </a:effectRef>
          <a:fontRef idx="minor">
            <a:schemeClr val="tx1"/>
          </a:fontRef>
        </p:style>
      </p:cxnSp>
      <p:sp>
        <p:nvSpPr>
          <p:cNvPr id="46094"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7B7E64F7-3086-4657-B2F6-3FB748E23978}" type="slidenum">
              <a:rPr lang="en-US" altLang="en-US" sz="1800" b="1">
                <a:solidFill>
                  <a:srgbClr val="FFFFFF"/>
                </a:solidFill>
                <a:cs typeface="Arial" panose="020B0604020202020204" pitchFamily="34" charset="0"/>
              </a:rPr>
              <a:pPr eaLnBrk="1" hangingPunct="1"/>
              <a:t>27</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Interdependent Physical Design</a:t>
            </a:r>
          </a:p>
        </p:txBody>
      </p:sp>
      <p:sp>
        <p:nvSpPr>
          <p:cNvPr id="48131" name="Content Placeholder 2"/>
          <p:cNvSpPr>
            <a:spLocks noGrp="1"/>
          </p:cNvSpPr>
          <p:nvPr>
            <p:ph idx="1"/>
          </p:nvPr>
        </p:nvSpPr>
        <p:spPr>
          <a:xfrm>
            <a:off x="249238" y="839788"/>
            <a:ext cx="8609012" cy="5010150"/>
          </a:xfrm>
        </p:spPr>
        <p:txBody>
          <a:bodyPr/>
          <a:lstStyle/>
          <a:p>
            <a:r>
              <a:rPr lang="en-US" altLang="en-US" smtClean="0">
                <a:solidFill>
                  <a:schemeClr val="bg1"/>
                </a:solidFill>
              </a:rPr>
              <a:t>Loosely-coupled design methodologies produce less optimal circuits than co-dependent methodologies</a:t>
            </a:r>
          </a:p>
        </p:txBody>
      </p:sp>
      <p:grpSp>
        <p:nvGrpSpPr>
          <p:cNvPr id="4" name="Group 3"/>
          <p:cNvGrpSpPr>
            <a:grpSpLocks/>
          </p:cNvGrpSpPr>
          <p:nvPr/>
        </p:nvGrpSpPr>
        <p:grpSpPr bwMode="auto">
          <a:xfrm>
            <a:off x="225425" y="1749425"/>
            <a:ext cx="8572500" cy="4654550"/>
            <a:chOff x="225425" y="1993902"/>
            <a:chExt cx="8572503" cy="4654553"/>
          </a:xfrm>
        </p:grpSpPr>
        <p:grpSp>
          <p:nvGrpSpPr>
            <p:cNvPr id="48157" name="Group 46"/>
            <p:cNvGrpSpPr>
              <a:grpSpLocks/>
            </p:cNvGrpSpPr>
            <p:nvPr/>
          </p:nvGrpSpPr>
          <p:grpSpPr bwMode="auto">
            <a:xfrm>
              <a:off x="225425" y="1993902"/>
              <a:ext cx="8572503" cy="4654553"/>
              <a:chOff x="142" y="1256"/>
              <a:chExt cx="5400" cy="2932"/>
            </a:xfrm>
          </p:grpSpPr>
          <p:sp>
            <p:nvSpPr>
              <p:cNvPr id="16" name="Rectangle 24"/>
              <p:cNvSpPr>
                <a:spLocks noChangeArrowheads="1"/>
              </p:cNvSpPr>
              <p:nvPr/>
            </p:nvSpPr>
            <p:spPr bwMode="auto">
              <a:xfrm>
                <a:off x="830" y="2494"/>
                <a:ext cx="126" cy="26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8" name="Text Box 10"/>
              <p:cNvSpPr txBox="1">
                <a:spLocks noChangeArrowheads="1"/>
              </p:cNvSpPr>
              <p:nvPr/>
            </p:nvSpPr>
            <p:spPr bwMode="auto">
              <a:xfrm>
                <a:off x="2042" y="3631"/>
                <a:ext cx="1679" cy="250"/>
              </a:xfrm>
              <a:prstGeom prst="rect">
                <a:avLst/>
              </a:prstGeom>
              <a:noFill/>
              <a:ln w="9525" algn="ctr">
                <a:noFill/>
                <a:miter lim="800000"/>
                <a:headEnd/>
                <a:tailEnd/>
              </a:ln>
              <a:effectLst/>
            </p:spPr>
            <p:txBody>
              <a:bodyPr wrap="none"/>
              <a:lstStyle/>
              <a:p>
                <a:pPr algn="ctr" eaLnBrk="1" fontAlgn="auto" hangingPunct="1">
                  <a:spcBef>
                    <a:spcPts val="0"/>
                  </a:spcBef>
                  <a:spcAft>
                    <a:spcPts val="0"/>
                  </a:spcAft>
                  <a:defRPr/>
                </a:pPr>
                <a:r>
                  <a:rPr lang="en-US" sz="2000" b="1" kern="0">
                    <a:solidFill>
                      <a:sysClr val="windowText" lastClr="000000"/>
                    </a:solidFill>
                    <a:cs typeface="Arial" pitchFamily="34" charset="0"/>
                  </a:rPr>
                  <a:t>Monolithic substrate</a:t>
                </a:r>
              </a:p>
            </p:txBody>
          </p:sp>
          <p:sp>
            <p:nvSpPr>
              <p:cNvPr id="10" name="Rectangle 18"/>
              <p:cNvSpPr>
                <a:spLocks noChangeArrowheads="1"/>
              </p:cNvSpPr>
              <p:nvPr/>
            </p:nvSpPr>
            <p:spPr bwMode="auto">
              <a:xfrm>
                <a:off x="1141" y="3229"/>
                <a:ext cx="120" cy="29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1" name="Rectangle 19"/>
              <p:cNvSpPr>
                <a:spLocks noChangeArrowheads="1"/>
              </p:cNvSpPr>
              <p:nvPr/>
            </p:nvSpPr>
            <p:spPr bwMode="auto">
              <a:xfrm>
                <a:off x="704" y="1748"/>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2" name="Rectangle 20"/>
              <p:cNvSpPr>
                <a:spLocks noChangeArrowheads="1"/>
              </p:cNvSpPr>
              <p:nvPr/>
            </p:nvSpPr>
            <p:spPr bwMode="auto">
              <a:xfrm>
                <a:off x="1449" y="1743"/>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5" name="Rectangle 23"/>
              <p:cNvSpPr>
                <a:spLocks noChangeArrowheads="1"/>
              </p:cNvSpPr>
              <p:nvPr/>
            </p:nvSpPr>
            <p:spPr bwMode="auto">
              <a:xfrm>
                <a:off x="4612" y="1726"/>
                <a:ext cx="114" cy="270"/>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7" name="Rectangle 25"/>
              <p:cNvSpPr>
                <a:spLocks noChangeArrowheads="1"/>
              </p:cNvSpPr>
              <p:nvPr/>
            </p:nvSpPr>
            <p:spPr bwMode="auto">
              <a:xfrm>
                <a:off x="1893" y="2494"/>
                <a:ext cx="126" cy="26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19" name="Rectangle 27"/>
              <p:cNvSpPr>
                <a:spLocks noChangeArrowheads="1"/>
              </p:cNvSpPr>
              <p:nvPr/>
            </p:nvSpPr>
            <p:spPr bwMode="auto">
              <a:xfrm>
                <a:off x="4001" y="2183"/>
                <a:ext cx="258" cy="108"/>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20" name="Rectangle 28"/>
              <p:cNvSpPr>
                <a:spLocks noChangeArrowheads="1"/>
              </p:cNvSpPr>
              <p:nvPr/>
            </p:nvSpPr>
            <p:spPr bwMode="auto">
              <a:xfrm>
                <a:off x="4526" y="3236"/>
                <a:ext cx="114" cy="29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21" name="Rectangle 29"/>
              <p:cNvSpPr>
                <a:spLocks noChangeArrowheads="1"/>
              </p:cNvSpPr>
              <p:nvPr/>
            </p:nvSpPr>
            <p:spPr bwMode="auto">
              <a:xfrm>
                <a:off x="4600" y="2494"/>
                <a:ext cx="126" cy="264"/>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30" name="Rectangle 7"/>
              <p:cNvSpPr>
                <a:spLocks noChangeArrowheads="1"/>
              </p:cNvSpPr>
              <p:nvPr/>
            </p:nvSpPr>
            <p:spPr bwMode="auto">
              <a:xfrm>
                <a:off x="142" y="1273"/>
                <a:ext cx="1551"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Power distribution</a:t>
                </a:r>
              </a:p>
              <a:p>
                <a:pPr algn="ctr" eaLnBrk="1" fontAlgn="auto" hangingPunct="1">
                  <a:spcBef>
                    <a:spcPts val="0"/>
                  </a:spcBef>
                  <a:spcAft>
                    <a:spcPts val="0"/>
                  </a:spcAft>
                  <a:defRPr/>
                </a:pPr>
                <a:r>
                  <a:rPr lang="en-US" sz="2000" b="1" kern="0" dirty="0">
                    <a:solidFill>
                      <a:sysClr val="windowText" lastClr="000000"/>
                    </a:solidFill>
                    <a:cs typeface="Arial" pitchFamily="34" charset="0"/>
                  </a:rPr>
                  <a:t>(Digital)</a:t>
                </a:r>
              </a:p>
            </p:txBody>
          </p:sp>
          <p:sp>
            <p:nvSpPr>
              <p:cNvPr id="31" name="Rectangle 8"/>
              <p:cNvSpPr>
                <a:spLocks noChangeArrowheads="1"/>
              </p:cNvSpPr>
              <p:nvPr/>
            </p:nvSpPr>
            <p:spPr bwMode="auto">
              <a:xfrm>
                <a:off x="3990" y="1256"/>
                <a:ext cx="1552"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Power distribution</a:t>
                </a:r>
              </a:p>
              <a:p>
                <a:pPr algn="ctr" eaLnBrk="1" fontAlgn="auto" hangingPunct="1">
                  <a:spcBef>
                    <a:spcPts val="0"/>
                  </a:spcBef>
                  <a:spcAft>
                    <a:spcPts val="0"/>
                  </a:spcAft>
                  <a:defRPr/>
                </a:pPr>
                <a:r>
                  <a:rPr lang="en-US" sz="2000" b="1" kern="0" dirty="0">
                    <a:solidFill>
                      <a:sysClr val="windowText" lastClr="000000"/>
                    </a:solidFill>
                    <a:cs typeface="Arial" pitchFamily="34" charset="0"/>
                  </a:rPr>
                  <a:t>(Analog)</a:t>
                </a:r>
              </a:p>
            </p:txBody>
          </p:sp>
          <p:sp>
            <p:nvSpPr>
              <p:cNvPr id="32" name="Rectangle 9"/>
              <p:cNvSpPr>
                <a:spLocks noChangeArrowheads="1"/>
              </p:cNvSpPr>
              <p:nvPr/>
            </p:nvSpPr>
            <p:spPr bwMode="auto">
              <a:xfrm>
                <a:off x="497" y="3523"/>
                <a:ext cx="4808" cy="665"/>
              </a:xfrm>
              <a:prstGeom prst="rect">
                <a:avLst/>
              </a:prstGeom>
              <a:solidFill>
                <a:schemeClr val="accent5">
                  <a:lumMod val="60000"/>
                  <a:lumOff val="40000"/>
                </a:schemeClr>
              </a:soli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33" name="Rectangle 11"/>
              <p:cNvSpPr>
                <a:spLocks noChangeArrowheads="1"/>
              </p:cNvSpPr>
              <p:nvPr/>
            </p:nvSpPr>
            <p:spPr bwMode="auto">
              <a:xfrm>
                <a:off x="674" y="2760"/>
                <a:ext cx="1649" cy="474"/>
              </a:xfrm>
              <a:prstGeom prst="rect">
                <a:avLst/>
              </a:prstGeom>
              <a:solidFill>
                <a:srgbClr val="33CCCC"/>
              </a:soli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Ground distribution</a:t>
                </a:r>
              </a:p>
              <a:p>
                <a:pPr algn="ctr" eaLnBrk="1" fontAlgn="auto" hangingPunct="1">
                  <a:spcBef>
                    <a:spcPts val="0"/>
                  </a:spcBef>
                  <a:spcAft>
                    <a:spcPts val="0"/>
                  </a:spcAft>
                  <a:defRPr/>
                </a:pPr>
                <a:r>
                  <a:rPr lang="en-US" sz="2000" b="1" kern="0">
                    <a:solidFill>
                      <a:sysClr val="windowText" lastClr="000000"/>
                    </a:solidFill>
                    <a:cs typeface="Arial" pitchFamily="34" charset="0"/>
                  </a:rPr>
                  <a:t>(Digital)</a:t>
                </a:r>
              </a:p>
            </p:txBody>
          </p:sp>
          <p:sp>
            <p:nvSpPr>
              <p:cNvPr id="34" name="Rectangle 12"/>
              <p:cNvSpPr>
                <a:spLocks noChangeArrowheads="1"/>
              </p:cNvSpPr>
              <p:nvPr/>
            </p:nvSpPr>
            <p:spPr bwMode="auto">
              <a:xfrm>
                <a:off x="3642" y="2767"/>
                <a:ext cx="1649"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Ground distribution</a:t>
                </a:r>
              </a:p>
              <a:p>
                <a:pPr algn="ctr" eaLnBrk="1" fontAlgn="auto" hangingPunct="1">
                  <a:spcBef>
                    <a:spcPts val="0"/>
                  </a:spcBef>
                  <a:spcAft>
                    <a:spcPts val="0"/>
                  </a:spcAft>
                  <a:defRPr/>
                </a:pPr>
                <a:r>
                  <a:rPr lang="en-US" sz="2000" b="1" kern="0">
                    <a:solidFill>
                      <a:sysClr val="windowText" lastClr="000000"/>
                    </a:solidFill>
                    <a:cs typeface="Arial" pitchFamily="34" charset="0"/>
                  </a:rPr>
                  <a:t>(Analog)</a:t>
                </a:r>
              </a:p>
            </p:txBody>
          </p:sp>
          <p:sp>
            <p:nvSpPr>
              <p:cNvPr id="35" name="Rectangle 13"/>
              <p:cNvSpPr>
                <a:spLocks noChangeArrowheads="1"/>
              </p:cNvSpPr>
              <p:nvPr/>
            </p:nvSpPr>
            <p:spPr bwMode="auto">
              <a:xfrm>
                <a:off x="1312" y="2020"/>
                <a:ext cx="1027"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Clock</a:t>
                </a:r>
              </a:p>
              <a:p>
                <a:pPr algn="ctr" eaLnBrk="1" fontAlgn="auto" hangingPunct="1">
                  <a:spcBef>
                    <a:spcPts val="0"/>
                  </a:spcBef>
                  <a:spcAft>
                    <a:spcPts val="0"/>
                  </a:spcAft>
                  <a:defRPr/>
                </a:pPr>
                <a:r>
                  <a:rPr lang="en-US" sz="2000" b="1" kern="0">
                    <a:solidFill>
                      <a:sysClr val="windowText" lastClr="000000"/>
                    </a:solidFill>
                    <a:cs typeface="Arial" pitchFamily="34" charset="0"/>
                  </a:rPr>
                  <a:t>distribution</a:t>
                </a:r>
              </a:p>
            </p:txBody>
          </p:sp>
          <p:sp>
            <p:nvSpPr>
              <p:cNvPr id="36" name="Rectangle 14"/>
              <p:cNvSpPr>
                <a:spLocks noChangeArrowheads="1"/>
              </p:cNvSpPr>
              <p:nvPr/>
            </p:nvSpPr>
            <p:spPr bwMode="auto">
              <a:xfrm>
                <a:off x="431" y="2020"/>
                <a:ext cx="655" cy="474"/>
              </a:xfrm>
              <a:prstGeom prst="rect">
                <a:avLst/>
              </a:prstGeom>
              <a:solidFill>
                <a:srgbClr val="33CCCC"/>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Digital</a:t>
                </a:r>
              </a:p>
              <a:p>
                <a:pPr algn="ctr" eaLnBrk="1" fontAlgn="auto" hangingPunct="1">
                  <a:spcBef>
                    <a:spcPts val="0"/>
                  </a:spcBef>
                  <a:spcAft>
                    <a:spcPts val="0"/>
                  </a:spcAft>
                  <a:defRPr/>
                </a:pPr>
                <a:r>
                  <a:rPr lang="en-US" sz="2000" b="1" kern="0" dirty="0">
                    <a:solidFill>
                      <a:sysClr val="windowText" lastClr="000000"/>
                    </a:solidFill>
                    <a:cs typeface="Arial" pitchFamily="34" charset="0"/>
                  </a:rPr>
                  <a:t>blocks</a:t>
                </a:r>
              </a:p>
            </p:txBody>
          </p:sp>
          <p:sp>
            <p:nvSpPr>
              <p:cNvPr id="37" name="Rectangle 15"/>
              <p:cNvSpPr>
                <a:spLocks noChangeArrowheads="1"/>
              </p:cNvSpPr>
              <p:nvPr/>
            </p:nvSpPr>
            <p:spPr bwMode="auto">
              <a:xfrm>
                <a:off x="2513" y="2098"/>
                <a:ext cx="1495" cy="282"/>
              </a:xfrm>
              <a:prstGeom prst="rect">
                <a:avLst/>
              </a:prstGeom>
              <a:gradFill rotWithShape="1">
                <a:gsLst>
                  <a:gs pos="0">
                    <a:srgbClr val="33CCCC"/>
                  </a:gs>
                  <a:gs pos="100000">
                    <a:srgbClr val="99CC00"/>
                  </a:gs>
                </a:gsLst>
                <a:lin ang="0" scaled="1"/>
              </a:gradFill>
              <a:ln w="50800" algn="ctr">
                <a:solidFill>
                  <a:srgbClr val="000000"/>
                </a:solidFill>
                <a:miter lim="800000"/>
                <a:headEnd/>
                <a:tailEnd/>
              </a:ln>
              <a:effectLst/>
            </p:spPr>
            <p:txBody>
              <a:bodyPr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Global signaling</a:t>
                </a:r>
              </a:p>
            </p:txBody>
          </p:sp>
          <p:sp>
            <p:nvSpPr>
              <p:cNvPr id="38" name="Rectangle 16"/>
              <p:cNvSpPr>
                <a:spLocks noChangeArrowheads="1"/>
              </p:cNvSpPr>
              <p:nvPr/>
            </p:nvSpPr>
            <p:spPr bwMode="auto">
              <a:xfrm>
                <a:off x="4245" y="2011"/>
                <a:ext cx="850" cy="474"/>
              </a:xfrm>
              <a:prstGeom prst="rect">
                <a:avLst/>
              </a:prstGeom>
              <a:solidFill>
                <a:srgbClr val="00FF00"/>
              </a:solidFill>
              <a:ln w="50800" algn="ctr">
                <a:solidFill>
                  <a:srgbClr val="000000"/>
                </a:solidFill>
                <a:miter lim="800000"/>
                <a:headEnd/>
                <a:tailEnd/>
              </a:ln>
              <a:effectLst/>
            </p:spPr>
            <p:txBody>
              <a:bodyPr wrap="none" anchor="ctr"/>
              <a:lstStyle/>
              <a:p>
                <a:pPr algn="ctr" eaLnBrk="1" fontAlgn="auto" hangingPunct="1">
                  <a:spcBef>
                    <a:spcPts val="0"/>
                  </a:spcBef>
                  <a:spcAft>
                    <a:spcPts val="0"/>
                  </a:spcAft>
                  <a:defRPr/>
                </a:pPr>
                <a:r>
                  <a:rPr lang="en-US" sz="2000" b="1" kern="0">
                    <a:solidFill>
                      <a:sysClr val="windowText" lastClr="000000"/>
                    </a:solidFill>
                    <a:cs typeface="Arial" pitchFamily="34" charset="0"/>
                  </a:rPr>
                  <a:t>Sensitive</a:t>
                </a:r>
              </a:p>
              <a:p>
                <a:pPr algn="ctr" eaLnBrk="1" fontAlgn="auto" hangingPunct="1">
                  <a:spcBef>
                    <a:spcPts val="0"/>
                  </a:spcBef>
                  <a:spcAft>
                    <a:spcPts val="0"/>
                  </a:spcAft>
                  <a:defRPr/>
                </a:pPr>
                <a:r>
                  <a:rPr lang="en-US" sz="2000" b="1" kern="0">
                    <a:solidFill>
                      <a:sysClr val="windowText" lastClr="000000"/>
                    </a:solidFill>
                    <a:cs typeface="Arial" pitchFamily="34" charset="0"/>
                  </a:rPr>
                  <a:t>blocks</a:t>
                </a:r>
              </a:p>
            </p:txBody>
          </p:sp>
        </p:grpSp>
        <p:sp>
          <p:nvSpPr>
            <p:cNvPr id="7" name="Rectangle 50"/>
            <p:cNvSpPr>
              <a:spLocks noChangeArrowheads="1"/>
            </p:cNvSpPr>
            <p:nvPr/>
          </p:nvSpPr>
          <p:spPr bwMode="auto">
            <a:xfrm>
              <a:off x="3727451" y="3429003"/>
              <a:ext cx="268288" cy="230188"/>
            </a:xfrm>
            <a:prstGeom prst="rect">
              <a:avLst/>
            </a:prstGeom>
            <a:solidFill>
              <a:srgbClr val="33CCCC"/>
            </a:solidFill>
            <a:ln w="50800" algn="ctr">
              <a:solidFill>
                <a:schemeClr val="tx1"/>
              </a:solidFill>
              <a:miter lim="800000"/>
              <a:headEnd/>
              <a:tailEnd/>
            </a:ln>
            <a:effectLst/>
          </p:spPr>
          <p:txBody>
            <a:bodyPr anchor="ctr">
              <a:spAutoFit/>
            </a:bodyPr>
            <a:lstStyle/>
            <a:p>
              <a:pPr eaLnBrk="1" fontAlgn="auto" hangingPunct="1">
                <a:spcBef>
                  <a:spcPts val="0"/>
                </a:spcBef>
                <a:spcAft>
                  <a:spcPts val="0"/>
                </a:spcAft>
                <a:defRPr/>
              </a:pPr>
              <a:endParaRPr lang="en-US" sz="1800" kern="0">
                <a:solidFill>
                  <a:sysClr val="windowText" lastClr="000000"/>
                </a:solidFill>
                <a:latin typeface="Calibri"/>
              </a:endParaRPr>
            </a:p>
          </p:txBody>
        </p:sp>
      </p:grpSp>
      <p:sp>
        <p:nvSpPr>
          <p:cNvPr id="39" name="Text Box 10"/>
          <p:cNvSpPr txBox="1">
            <a:spLocks noChangeArrowheads="1"/>
          </p:cNvSpPr>
          <p:nvPr/>
        </p:nvSpPr>
        <p:spPr bwMode="auto">
          <a:xfrm>
            <a:off x="3241675" y="5694363"/>
            <a:ext cx="2665413" cy="396875"/>
          </a:xfrm>
          <a:prstGeom prst="rect">
            <a:avLst/>
          </a:prstGeom>
          <a:noFill/>
          <a:ln w="9525" algn="ctr">
            <a:noFill/>
            <a:miter lim="800000"/>
            <a:headEnd/>
            <a:tailEnd/>
          </a:ln>
          <a:effectLst/>
        </p:spPr>
        <p:txBody>
          <a:bodyPr wrap="none"/>
          <a:lstStyle/>
          <a:p>
            <a:pPr algn="ctr" eaLnBrk="1" fontAlgn="auto" hangingPunct="1">
              <a:spcBef>
                <a:spcPts val="0"/>
              </a:spcBef>
              <a:spcAft>
                <a:spcPts val="0"/>
              </a:spcAft>
              <a:defRPr/>
            </a:pPr>
            <a:r>
              <a:rPr lang="en-US" sz="2000" b="1" kern="0" dirty="0">
                <a:solidFill>
                  <a:sysClr val="windowText" lastClr="000000"/>
                </a:solidFill>
                <a:cs typeface="Arial" pitchFamily="34" charset="0"/>
              </a:rPr>
              <a:t>Monolithic substrate</a:t>
            </a:r>
          </a:p>
        </p:txBody>
      </p:sp>
      <p:pic>
        <p:nvPicPr>
          <p:cNvPr id="40" name="Picture 55" descr="ind"/>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rot="5400000">
            <a:off x="4751388" y="2079760"/>
            <a:ext cx="215900" cy="917575"/>
          </a:xfrm>
          <a:prstGeom prst="rect">
            <a:avLst/>
          </a:prstGeom>
          <a:noFill/>
          <a:ln w="9525">
            <a:noFill/>
            <a:miter lim="800000"/>
            <a:headEnd/>
            <a:tailEnd/>
          </a:ln>
        </p:spPr>
      </p:pic>
      <p:sp>
        <p:nvSpPr>
          <p:cNvPr id="41" name="Freeform 37"/>
          <p:cNvSpPr>
            <a:spLocks/>
          </p:cNvSpPr>
          <p:nvPr/>
        </p:nvSpPr>
        <p:spPr bwMode="auto">
          <a:xfrm>
            <a:off x="933450" y="4638675"/>
            <a:ext cx="768350" cy="608013"/>
          </a:xfrm>
          <a:custGeom>
            <a:avLst/>
            <a:gdLst>
              <a:gd name="T0" fmla="*/ 0 w 581"/>
              <a:gd name="T1" fmla="*/ 359 h 448"/>
              <a:gd name="T2" fmla="*/ 169 w 581"/>
              <a:gd name="T3" fmla="*/ 44 h 448"/>
              <a:gd name="T4" fmla="*/ 194 w 581"/>
              <a:gd name="T5" fmla="*/ 383 h 448"/>
              <a:gd name="T6" fmla="*/ 290 w 581"/>
              <a:gd name="T7" fmla="*/ 44 h 448"/>
              <a:gd name="T8" fmla="*/ 363 w 581"/>
              <a:gd name="T9" fmla="*/ 311 h 448"/>
              <a:gd name="T10" fmla="*/ 460 w 581"/>
              <a:gd name="T11" fmla="*/ 20 h 448"/>
              <a:gd name="T12" fmla="*/ 484 w 581"/>
              <a:gd name="T13" fmla="*/ 432 h 448"/>
              <a:gd name="T14" fmla="*/ 581 w 581"/>
              <a:gd name="T15" fmla="*/ 117 h 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1" h="448">
                <a:moveTo>
                  <a:pt x="0" y="359"/>
                </a:moveTo>
                <a:cubicBezTo>
                  <a:pt x="68" y="199"/>
                  <a:pt x="137" y="40"/>
                  <a:pt x="169" y="44"/>
                </a:cubicBezTo>
                <a:cubicBezTo>
                  <a:pt x="201" y="48"/>
                  <a:pt x="174" y="383"/>
                  <a:pt x="194" y="383"/>
                </a:cubicBezTo>
                <a:cubicBezTo>
                  <a:pt x="214" y="383"/>
                  <a:pt x="262" y="56"/>
                  <a:pt x="290" y="44"/>
                </a:cubicBezTo>
                <a:cubicBezTo>
                  <a:pt x="318" y="32"/>
                  <a:pt x="335" y="315"/>
                  <a:pt x="363" y="311"/>
                </a:cubicBezTo>
                <a:cubicBezTo>
                  <a:pt x="391" y="307"/>
                  <a:pt x="440" y="0"/>
                  <a:pt x="460" y="20"/>
                </a:cubicBezTo>
                <a:cubicBezTo>
                  <a:pt x="480" y="40"/>
                  <a:pt x="464" y="416"/>
                  <a:pt x="484" y="432"/>
                </a:cubicBezTo>
                <a:cubicBezTo>
                  <a:pt x="504" y="448"/>
                  <a:pt x="542" y="282"/>
                  <a:pt x="581" y="117"/>
                </a:cubicBezTo>
              </a:path>
            </a:pathLst>
          </a:custGeom>
          <a:noFill/>
          <a:ln w="50800" cap="flat" cmpd="sng">
            <a:solidFill>
              <a:srgbClr val="E09B12"/>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42" name="Freeform 38"/>
          <p:cNvSpPr>
            <a:spLocks/>
          </p:cNvSpPr>
          <p:nvPr/>
        </p:nvSpPr>
        <p:spPr bwMode="auto">
          <a:xfrm>
            <a:off x="1030288" y="1538288"/>
            <a:ext cx="768350" cy="512762"/>
          </a:xfrm>
          <a:custGeom>
            <a:avLst/>
            <a:gdLst>
              <a:gd name="T0" fmla="*/ 0 w 581"/>
              <a:gd name="T1" fmla="*/ 359 h 448"/>
              <a:gd name="T2" fmla="*/ 169 w 581"/>
              <a:gd name="T3" fmla="*/ 44 h 448"/>
              <a:gd name="T4" fmla="*/ 194 w 581"/>
              <a:gd name="T5" fmla="*/ 383 h 448"/>
              <a:gd name="T6" fmla="*/ 290 w 581"/>
              <a:gd name="T7" fmla="*/ 44 h 448"/>
              <a:gd name="T8" fmla="*/ 363 w 581"/>
              <a:gd name="T9" fmla="*/ 311 h 448"/>
              <a:gd name="T10" fmla="*/ 460 w 581"/>
              <a:gd name="T11" fmla="*/ 20 h 448"/>
              <a:gd name="T12" fmla="*/ 484 w 581"/>
              <a:gd name="T13" fmla="*/ 432 h 448"/>
              <a:gd name="T14" fmla="*/ 581 w 581"/>
              <a:gd name="T15" fmla="*/ 117 h 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1" h="448">
                <a:moveTo>
                  <a:pt x="0" y="359"/>
                </a:moveTo>
                <a:cubicBezTo>
                  <a:pt x="68" y="199"/>
                  <a:pt x="137" y="40"/>
                  <a:pt x="169" y="44"/>
                </a:cubicBezTo>
                <a:cubicBezTo>
                  <a:pt x="201" y="48"/>
                  <a:pt x="174" y="383"/>
                  <a:pt x="194" y="383"/>
                </a:cubicBezTo>
                <a:cubicBezTo>
                  <a:pt x="214" y="383"/>
                  <a:pt x="262" y="56"/>
                  <a:pt x="290" y="44"/>
                </a:cubicBezTo>
                <a:cubicBezTo>
                  <a:pt x="318" y="32"/>
                  <a:pt x="335" y="315"/>
                  <a:pt x="363" y="311"/>
                </a:cubicBezTo>
                <a:cubicBezTo>
                  <a:pt x="391" y="307"/>
                  <a:pt x="440" y="0"/>
                  <a:pt x="460" y="20"/>
                </a:cubicBezTo>
                <a:cubicBezTo>
                  <a:pt x="480" y="40"/>
                  <a:pt x="464" y="416"/>
                  <a:pt x="484" y="432"/>
                </a:cubicBezTo>
                <a:cubicBezTo>
                  <a:pt x="504" y="448"/>
                  <a:pt x="542" y="282"/>
                  <a:pt x="581" y="117"/>
                </a:cubicBezTo>
              </a:path>
            </a:pathLst>
          </a:custGeom>
          <a:noFill/>
          <a:ln w="50800" cap="flat" cmpd="sng">
            <a:solidFill>
              <a:srgbClr val="E09B12"/>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43" name="AutoShape 39"/>
          <p:cNvSpPr>
            <a:spLocks noChangeArrowheads="1"/>
          </p:cNvSpPr>
          <p:nvPr/>
        </p:nvSpPr>
        <p:spPr bwMode="auto">
          <a:xfrm rot="-893206">
            <a:off x="593725" y="2406650"/>
            <a:ext cx="500063" cy="736600"/>
          </a:xfrm>
          <a:prstGeom prst="downArrow">
            <a:avLst>
              <a:gd name="adj1" fmla="val 26981"/>
              <a:gd name="adj2" fmla="val 48985"/>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44" name="AutoShape 40"/>
          <p:cNvSpPr>
            <a:spLocks noChangeArrowheads="1"/>
          </p:cNvSpPr>
          <p:nvPr/>
        </p:nvSpPr>
        <p:spPr bwMode="auto">
          <a:xfrm rot="-422823">
            <a:off x="2101850" y="2451100"/>
            <a:ext cx="452438" cy="838200"/>
          </a:xfrm>
          <a:prstGeom prst="downArrow">
            <a:avLst>
              <a:gd name="adj1" fmla="val 26981"/>
              <a:gd name="adj2" fmla="val 61609"/>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45" name="AutoShape 41"/>
          <p:cNvSpPr>
            <a:spLocks noChangeArrowheads="1"/>
          </p:cNvSpPr>
          <p:nvPr/>
        </p:nvSpPr>
        <p:spPr bwMode="auto">
          <a:xfrm rot="9727482">
            <a:off x="898525" y="3754438"/>
            <a:ext cx="500063" cy="554037"/>
          </a:xfrm>
          <a:prstGeom prst="downArrow">
            <a:avLst>
              <a:gd name="adj1" fmla="val 26981"/>
              <a:gd name="adj2" fmla="val 36844"/>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46" name="AutoShape 42"/>
          <p:cNvSpPr>
            <a:spLocks noChangeArrowheads="1"/>
          </p:cNvSpPr>
          <p:nvPr/>
        </p:nvSpPr>
        <p:spPr bwMode="auto">
          <a:xfrm rot="10513477">
            <a:off x="2508250" y="3784600"/>
            <a:ext cx="500063" cy="563563"/>
          </a:xfrm>
          <a:prstGeom prst="downArrow">
            <a:avLst>
              <a:gd name="adj1" fmla="val 26981"/>
              <a:gd name="adj2" fmla="val 37477"/>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47" name="AutoShape 43"/>
          <p:cNvSpPr>
            <a:spLocks noChangeArrowheads="1"/>
          </p:cNvSpPr>
          <p:nvPr/>
        </p:nvSpPr>
        <p:spPr bwMode="auto">
          <a:xfrm rot="-1083466">
            <a:off x="2516188" y="4956175"/>
            <a:ext cx="500062" cy="1074738"/>
          </a:xfrm>
          <a:prstGeom prst="downArrow">
            <a:avLst>
              <a:gd name="adj1" fmla="val 26981"/>
              <a:gd name="adj2" fmla="val 71471"/>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48" name="Freeform 44"/>
          <p:cNvSpPr>
            <a:spLocks/>
          </p:cNvSpPr>
          <p:nvPr/>
        </p:nvSpPr>
        <p:spPr bwMode="auto">
          <a:xfrm>
            <a:off x="2574925" y="5722938"/>
            <a:ext cx="4570413" cy="293687"/>
          </a:xfrm>
          <a:custGeom>
            <a:avLst/>
            <a:gdLst>
              <a:gd name="T0" fmla="*/ 0 w 2879"/>
              <a:gd name="T1" fmla="*/ 169 h 185"/>
              <a:gd name="T2" fmla="*/ 920 w 2879"/>
              <a:gd name="T3" fmla="*/ 0 h 185"/>
              <a:gd name="T4" fmla="*/ 2178 w 2879"/>
              <a:gd name="T5" fmla="*/ 169 h 185"/>
              <a:gd name="T6" fmla="*/ 2879 w 2879"/>
              <a:gd name="T7" fmla="*/ 97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9" h="185">
                <a:moveTo>
                  <a:pt x="0" y="169"/>
                </a:moveTo>
                <a:cubicBezTo>
                  <a:pt x="278" y="84"/>
                  <a:pt x="557" y="0"/>
                  <a:pt x="920" y="0"/>
                </a:cubicBezTo>
                <a:cubicBezTo>
                  <a:pt x="1283" y="0"/>
                  <a:pt x="1852" y="153"/>
                  <a:pt x="2178" y="169"/>
                </a:cubicBezTo>
                <a:cubicBezTo>
                  <a:pt x="2504" y="185"/>
                  <a:pt x="2691" y="141"/>
                  <a:pt x="2879" y="97"/>
                </a:cubicBezTo>
              </a:path>
            </a:pathLst>
          </a:custGeom>
          <a:noFill/>
          <a:ln w="63500" cap="flat" cmpd="sng">
            <a:solidFill>
              <a:srgbClr val="E09B12"/>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49" name="AutoShape 45"/>
          <p:cNvSpPr>
            <a:spLocks noChangeArrowheads="1"/>
          </p:cNvSpPr>
          <p:nvPr/>
        </p:nvSpPr>
        <p:spPr bwMode="auto">
          <a:xfrm rot="9727482">
            <a:off x="7686675" y="4627563"/>
            <a:ext cx="500063" cy="1117600"/>
          </a:xfrm>
          <a:prstGeom prst="downArrow">
            <a:avLst>
              <a:gd name="adj1" fmla="val 26981"/>
              <a:gd name="adj2" fmla="val 74321"/>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50" name="AutoShape 46"/>
          <p:cNvSpPr>
            <a:spLocks noChangeArrowheads="1"/>
          </p:cNvSpPr>
          <p:nvPr/>
        </p:nvSpPr>
        <p:spPr bwMode="auto">
          <a:xfrm rot="10513477">
            <a:off x="7693025" y="3670300"/>
            <a:ext cx="500063" cy="612775"/>
          </a:xfrm>
          <a:prstGeom prst="downArrow">
            <a:avLst>
              <a:gd name="adj1" fmla="val 26981"/>
              <a:gd name="adj2" fmla="val 40750"/>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51" name="AutoShape 49"/>
          <p:cNvSpPr>
            <a:spLocks noChangeArrowheads="1"/>
          </p:cNvSpPr>
          <p:nvPr/>
        </p:nvSpPr>
        <p:spPr bwMode="auto">
          <a:xfrm rot="-4447055">
            <a:off x="5795168" y="2158207"/>
            <a:ext cx="500063" cy="1390650"/>
          </a:xfrm>
          <a:prstGeom prst="downArrow">
            <a:avLst>
              <a:gd name="adj1" fmla="val 26981"/>
              <a:gd name="adj2" fmla="val 92479"/>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52" name="AutoShape 52"/>
          <p:cNvSpPr>
            <a:spLocks noChangeArrowheads="1"/>
          </p:cNvSpPr>
          <p:nvPr/>
        </p:nvSpPr>
        <p:spPr bwMode="auto">
          <a:xfrm rot="-4778055">
            <a:off x="5229225" y="5794375"/>
            <a:ext cx="500063" cy="239713"/>
          </a:xfrm>
          <a:prstGeom prst="downArrow">
            <a:avLst>
              <a:gd name="adj1" fmla="val 26287"/>
              <a:gd name="adj2" fmla="val 100000"/>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53" name="AutoShape 53"/>
          <p:cNvSpPr>
            <a:spLocks noChangeArrowheads="1"/>
          </p:cNvSpPr>
          <p:nvPr/>
        </p:nvSpPr>
        <p:spPr bwMode="auto">
          <a:xfrm rot="-6014597">
            <a:off x="3373438" y="5643563"/>
            <a:ext cx="500062" cy="239712"/>
          </a:xfrm>
          <a:prstGeom prst="downArrow">
            <a:avLst>
              <a:gd name="adj1" fmla="val 26287"/>
              <a:gd name="adj2" fmla="val 100000"/>
            </a:avLst>
          </a:prstGeom>
          <a:solidFill>
            <a:srgbClr val="FFC000"/>
          </a:solidFill>
          <a:ln w="9525" algn="ctr">
            <a:solidFill>
              <a:srgbClr val="E09B12"/>
            </a:solidFill>
            <a:miter lim="800000"/>
            <a:headEnd/>
            <a:tailEnd/>
          </a:ln>
        </p:spPr>
        <p:txBody>
          <a:bodyPr anchor="ct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grpSp>
        <p:nvGrpSpPr>
          <p:cNvPr id="54" name="Group 78"/>
          <p:cNvGrpSpPr>
            <a:grpSpLocks/>
          </p:cNvGrpSpPr>
          <p:nvPr/>
        </p:nvGrpSpPr>
        <p:grpSpPr bwMode="auto">
          <a:xfrm>
            <a:off x="4410075" y="2751273"/>
            <a:ext cx="887413" cy="303213"/>
            <a:chOff x="2730" y="1358"/>
            <a:chExt cx="619" cy="191"/>
          </a:xfrm>
          <a:solidFill>
            <a:srgbClr val="FFC000"/>
          </a:solidFill>
        </p:grpSpPr>
        <p:sp>
          <p:nvSpPr>
            <p:cNvPr id="55" name="Line 73"/>
            <p:cNvSpPr>
              <a:spLocks noChangeShapeType="1"/>
            </p:cNvSpPr>
            <p:nvPr/>
          </p:nvSpPr>
          <p:spPr bwMode="auto">
            <a:xfrm>
              <a:off x="3120" y="1361"/>
              <a:ext cx="0" cy="188"/>
            </a:xfrm>
            <a:prstGeom prst="line">
              <a:avLst/>
            </a:prstGeom>
            <a:grpFill/>
            <a:ln w="38100">
              <a:solidFill>
                <a:srgbClr val="E09B12"/>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56" name="Line 74"/>
            <p:cNvSpPr>
              <a:spLocks noChangeShapeType="1"/>
            </p:cNvSpPr>
            <p:nvPr/>
          </p:nvSpPr>
          <p:spPr bwMode="auto">
            <a:xfrm>
              <a:off x="3020" y="1358"/>
              <a:ext cx="0" cy="188"/>
            </a:xfrm>
            <a:prstGeom prst="line">
              <a:avLst/>
            </a:prstGeom>
            <a:grpFill/>
            <a:ln w="38100">
              <a:solidFill>
                <a:srgbClr val="E09B12"/>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57" name="Line 75"/>
            <p:cNvSpPr>
              <a:spLocks noChangeShapeType="1"/>
            </p:cNvSpPr>
            <p:nvPr/>
          </p:nvSpPr>
          <p:spPr bwMode="auto">
            <a:xfrm flipH="1">
              <a:off x="3109" y="1451"/>
              <a:ext cx="240" cy="0"/>
            </a:xfrm>
            <a:prstGeom prst="line">
              <a:avLst/>
            </a:prstGeom>
            <a:grpFill/>
            <a:ln w="38100">
              <a:solidFill>
                <a:srgbClr val="E09B12"/>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sp>
          <p:nvSpPr>
            <p:cNvPr id="58" name="Line 76"/>
            <p:cNvSpPr>
              <a:spLocks noChangeShapeType="1"/>
            </p:cNvSpPr>
            <p:nvPr/>
          </p:nvSpPr>
          <p:spPr bwMode="auto">
            <a:xfrm flipH="1">
              <a:off x="2730" y="1460"/>
              <a:ext cx="280" cy="0"/>
            </a:xfrm>
            <a:prstGeom prst="line">
              <a:avLst/>
            </a:prstGeom>
            <a:grpFill/>
            <a:ln w="38100">
              <a:solidFill>
                <a:srgbClr val="E09B12"/>
              </a:solidFill>
              <a:round/>
              <a:headEnd/>
              <a:tailEnd/>
            </a:ln>
            <a:effectLst/>
          </p:spPr>
          <p:txBody>
            <a:bodyPr>
              <a:spAutoFit/>
            </a:bodyPr>
            <a:lstStyle/>
            <a:p>
              <a:pPr eaLnBrk="1" fontAlgn="auto" hangingPunct="1">
                <a:spcBef>
                  <a:spcPts val="0"/>
                </a:spcBef>
                <a:spcAft>
                  <a:spcPts val="0"/>
                </a:spcAft>
                <a:defRPr/>
              </a:pPr>
              <a:endParaRPr lang="en-US" sz="1800">
                <a:solidFill>
                  <a:prstClr val="black"/>
                </a:solidFill>
                <a:latin typeface="Calibri"/>
              </a:endParaRPr>
            </a:p>
          </p:txBody>
        </p:sp>
      </p:grpSp>
      <p:sp>
        <p:nvSpPr>
          <p:cNvPr id="75" name="L-Shape 74"/>
          <p:cNvSpPr/>
          <p:nvPr/>
        </p:nvSpPr>
        <p:spPr>
          <a:xfrm>
            <a:off x="273050" y="2535238"/>
            <a:ext cx="492125" cy="3408362"/>
          </a:xfrm>
          <a:prstGeom prst="corner">
            <a:avLst>
              <a:gd name="adj1" fmla="val 40343"/>
              <a:gd name="adj2" fmla="val 3953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6" name="L-Shape 75"/>
          <p:cNvSpPr/>
          <p:nvPr/>
        </p:nvSpPr>
        <p:spPr>
          <a:xfrm rot="5400000" flipV="1">
            <a:off x="2985294" y="1659732"/>
            <a:ext cx="1120775" cy="1709737"/>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7" name="L-Shape 76"/>
          <p:cNvSpPr/>
          <p:nvPr/>
        </p:nvSpPr>
        <p:spPr>
          <a:xfrm rot="16200000" flipH="1" flipV="1">
            <a:off x="5266531" y="2005807"/>
            <a:ext cx="1120775" cy="1014412"/>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8" name="L-Shape 77"/>
          <p:cNvSpPr/>
          <p:nvPr/>
        </p:nvSpPr>
        <p:spPr>
          <a:xfrm rot="16200000">
            <a:off x="3625056" y="3609182"/>
            <a:ext cx="1122363" cy="990600"/>
          </a:xfrm>
          <a:prstGeom prst="corner">
            <a:avLst>
              <a:gd name="adj1" fmla="val 15983"/>
              <a:gd name="adj2" fmla="val 1570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 name="L-Shape 78"/>
          <p:cNvSpPr/>
          <p:nvPr/>
        </p:nvSpPr>
        <p:spPr>
          <a:xfrm rot="5400000" flipH="1">
            <a:off x="4929981" y="3818732"/>
            <a:ext cx="1114425" cy="560388"/>
          </a:xfrm>
          <a:prstGeom prst="corner">
            <a:avLst>
              <a:gd name="adj1" fmla="val 30889"/>
              <a:gd name="adj2" fmla="val 28427"/>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0" name="L-Shape 79"/>
          <p:cNvSpPr/>
          <p:nvPr/>
        </p:nvSpPr>
        <p:spPr>
          <a:xfrm flipH="1">
            <a:off x="8426450" y="2501900"/>
            <a:ext cx="381000" cy="3489325"/>
          </a:xfrm>
          <a:prstGeom prst="corner">
            <a:avLst>
              <a:gd name="adj1" fmla="val 53676"/>
              <a:gd name="adj2" fmla="val 39536"/>
            </a:avLst>
          </a:prstGeom>
          <a:solidFill>
            <a:srgbClr val="33CC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0" name="Rectangle 19"/>
          <p:cNvSpPr>
            <a:spLocks noChangeArrowheads="1"/>
          </p:cNvSpPr>
          <p:nvPr/>
        </p:nvSpPr>
        <p:spPr bwMode="auto">
          <a:xfrm rot="5400000">
            <a:off x="1813719" y="3158332"/>
            <a:ext cx="180975" cy="344487"/>
          </a:xfrm>
          <a:prstGeom prst="rect">
            <a:avLst/>
          </a:prstGeom>
          <a:solidFill>
            <a:srgbClr val="33CCCC"/>
          </a:solidFill>
          <a:ln w="50800" algn="ctr">
            <a:solidFill>
              <a:schemeClr val="tx1"/>
            </a:solidFill>
            <a:miter lim="800000"/>
            <a:headEnd/>
            <a:tailEnd/>
          </a:ln>
          <a:effectLst/>
        </p:spPr>
        <p:txBody>
          <a:bodyPr anchor="ctr"/>
          <a:lstStyle/>
          <a:p>
            <a:pPr algn="ctr" eaLnBrk="1" fontAlgn="auto" hangingPunct="1">
              <a:spcBef>
                <a:spcPts val="0"/>
              </a:spcBef>
              <a:spcAft>
                <a:spcPts val="0"/>
              </a:spcAft>
              <a:defRPr/>
            </a:pPr>
            <a:endParaRPr lang="en-US" sz="2000" b="1" kern="0">
              <a:solidFill>
                <a:sysClr val="windowText" lastClr="000000"/>
              </a:solidFill>
              <a:cs typeface="Arial" pitchFamily="34" charset="0"/>
            </a:endParaRPr>
          </a:p>
        </p:txBody>
      </p:sp>
      <p:sp>
        <p:nvSpPr>
          <p:cNvPr id="48156"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8DD06E7-2000-4B22-9997-71EF45B1CA9B}" type="slidenum">
              <a:rPr lang="en-US" altLang="en-US" sz="1800" b="1">
                <a:solidFill>
                  <a:srgbClr val="FFFFFF"/>
                </a:solidFill>
                <a:cs typeface="Arial" panose="020B0604020202020204" pitchFamily="34" charset="0"/>
              </a:rPr>
              <a:pPr eaLnBrk="1" hangingPunct="1"/>
              <a:t>28</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animBg="1"/>
      <p:bldP spid="43" grpId="1" animBg="1"/>
      <p:bldP spid="44" grpId="0" animBg="1"/>
      <p:bldP spid="44" grpId="1" animBg="1"/>
      <p:bldP spid="45" grpId="0" animBg="1"/>
      <p:bldP spid="45" grpId="1" animBg="1"/>
      <p:bldP spid="46" grpId="0" animBg="1"/>
      <p:bldP spid="46" grpId="1" animBg="1"/>
      <p:bldP spid="47" grpId="0" animBg="1"/>
      <p:bldP spid="49" grpId="0" animBg="1"/>
      <p:bldP spid="50" grpId="0" animBg="1"/>
      <p:bldP spid="51" grpId="0" animBg="1"/>
      <p:bldP spid="52" grpId="0" animBg="1"/>
      <p:bldP spid="52" grpId="1" animBg="1"/>
      <p:bldP spid="53" grpId="0" animBg="1"/>
      <p:bldP spid="53" grpId="1"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3400" smtClean="0"/>
              <a:t>Abstraction Level and Physical Constraints</a:t>
            </a:r>
          </a:p>
        </p:txBody>
      </p:sp>
      <p:sp>
        <p:nvSpPr>
          <p:cNvPr id="50179" name="Content Placeholder 2"/>
          <p:cNvSpPr>
            <a:spLocks noGrp="1"/>
          </p:cNvSpPr>
          <p:nvPr>
            <p:ph idx="1"/>
          </p:nvPr>
        </p:nvSpPr>
        <p:spPr>
          <a:xfrm>
            <a:off x="142875" y="839788"/>
            <a:ext cx="8834438" cy="5010150"/>
          </a:xfrm>
        </p:spPr>
        <p:txBody>
          <a:bodyPr/>
          <a:lstStyle/>
          <a:p>
            <a:r>
              <a:rPr lang="en-US" altLang="en-US" smtClean="0">
                <a:solidFill>
                  <a:schemeClr val="bg1"/>
                </a:solidFill>
              </a:rPr>
              <a:t>``… to enable more efficient design space exploration, a new level of abstraction is needed …’’ </a:t>
            </a:r>
            <a:r>
              <a:rPr lang="en-US" altLang="en-US" sz="1800" smtClean="0">
                <a:solidFill>
                  <a:schemeClr val="bg1"/>
                </a:solidFill>
              </a:rPr>
              <a:t>ITRS 2009</a:t>
            </a:r>
          </a:p>
          <a:p>
            <a:endParaRPr lang="en-US" altLang="en-US" sz="1000" smtClean="0">
              <a:solidFill>
                <a:schemeClr val="bg1"/>
              </a:solidFill>
            </a:endParaRPr>
          </a:p>
          <a:p>
            <a:r>
              <a:rPr lang="en-US" altLang="en-US" smtClean="0">
                <a:solidFill>
                  <a:schemeClr val="bg1"/>
                </a:solidFill>
              </a:rPr>
              <a:t>``Raising the level of abstraction when designing chips”</a:t>
            </a:r>
            <a:r>
              <a:rPr lang="en-US" altLang="en-US" sz="1800" smtClean="0">
                <a:solidFill>
                  <a:schemeClr val="bg1"/>
                </a:solidFill>
              </a:rPr>
              <a:t>*</a:t>
            </a:r>
          </a:p>
        </p:txBody>
      </p:sp>
      <p:sp>
        <p:nvSpPr>
          <p:cNvPr id="7" name="Text Box 12"/>
          <p:cNvSpPr txBox="1">
            <a:spLocks noChangeArrowheads="1"/>
          </p:cNvSpPr>
          <p:nvPr/>
        </p:nvSpPr>
        <p:spPr bwMode="auto">
          <a:xfrm>
            <a:off x="-9525" y="6438900"/>
            <a:ext cx="9153525" cy="41592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1050" b="1" dirty="0">
                <a:solidFill>
                  <a:srgbClr val="FFFF00"/>
                </a:solidFill>
                <a:cs typeface="Arial" pitchFamily="34" charset="0"/>
              </a:rPr>
              <a:t>A. </a:t>
            </a:r>
            <a:r>
              <a:rPr lang="en-US" sz="1050" b="1" dirty="0" err="1">
                <a:solidFill>
                  <a:srgbClr val="FFFF00"/>
                </a:solidFill>
                <a:cs typeface="Arial" pitchFamily="34" charset="0"/>
              </a:rPr>
              <a:t>Sangiovanni-Vincentelli</a:t>
            </a:r>
            <a:r>
              <a:rPr lang="en-US" sz="1050" b="1" dirty="0">
                <a:solidFill>
                  <a:srgbClr val="FFFF00"/>
                </a:solidFill>
                <a:cs typeface="Arial" pitchFamily="34" charset="0"/>
              </a:rPr>
              <a:t>, “Quo Vadis, SLD? Reasoning About the Trends and Challenges of System Level Design,”                      </a:t>
            </a:r>
            <a:r>
              <a:rPr lang="en-US" sz="1050" b="1" i="1" dirty="0">
                <a:solidFill>
                  <a:srgbClr val="FFFF00"/>
                </a:solidFill>
                <a:cs typeface="Arial" pitchFamily="34" charset="0"/>
              </a:rPr>
              <a:t>Proceedings of the IEEE</a:t>
            </a:r>
            <a:r>
              <a:rPr lang="en-US" sz="1050" b="1" dirty="0">
                <a:solidFill>
                  <a:srgbClr val="FFFF00"/>
                </a:solidFill>
                <a:cs typeface="Arial" pitchFamily="34" charset="0"/>
              </a:rPr>
              <a:t>, March 2007 </a:t>
            </a:r>
          </a:p>
        </p:txBody>
      </p:sp>
      <p:sp>
        <p:nvSpPr>
          <p:cNvPr id="8" name="Line 6"/>
          <p:cNvSpPr>
            <a:spLocks noChangeShapeType="1"/>
          </p:cNvSpPr>
          <p:nvPr/>
        </p:nvSpPr>
        <p:spPr bwMode="auto">
          <a:xfrm>
            <a:off x="2165350" y="3279775"/>
            <a:ext cx="0" cy="2609850"/>
          </a:xfrm>
          <a:prstGeom prst="line">
            <a:avLst/>
          </a:prstGeom>
          <a:noFill/>
          <a:ln w="53975">
            <a:solidFill>
              <a:schemeClr val="bg1"/>
            </a:solidFill>
            <a:round/>
            <a:headEnd type="triangle" w="lg"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7"/>
          <p:cNvSpPr>
            <a:spLocks noChangeShapeType="1"/>
          </p:cNvSpPr>
          <p:nvPr/>
        </p:nvSpPr>
        <p:spPr bwMode="auto">
          <a:xfrm flipH="1" flipV="1">
            <a:off x="2090738" y="5824538"/>
            <a:ext cx="4795837" cy="4762"/>
          </a:xfrm>
          <a:prstGeom prst="line">
            <a:avLst/>
          </a:prstGeom>
          <a:noFill/>
          <a:ln w="53975">
            <a:solidFill>
              <a:schemeClr val="bg1"/>
            </a:solidFill>
            <a:round/>
            <a:headEnd type="triangle" w="lg"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Text Box 9"/>
          <p:cNvSpPr txBox="1">
            <a:spLocks noChangeArrowheads="1"/>
          </p:cNvSpPr>
          <p:nvPr/>
        </p:nvSpPr>
        <p:spPr bwMode="auto">
          <a:xfrm>
            <a:off x="4908550" y="5932488"/>
            <a:ext cx="2703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Physical information</a:t>
            </a:r>
          </a:p>
        </p:txBody>
      </p:sp>
      <p:sp>
        <p:nvSpPr>
          <p:cNvPr id="11" name="Text Box 10"/>
          <p:cNvSpPr txBox="1">
            <a:spLocks noChangeArrowheads="1"/>
          </p:cNvSpPr>
          <p:nvPr/>
        </p:nvSpPr>
        <p:spPr bwMode="auto">
          <a:xfrm>
            <a:off x="1460500" y="2578100"/>
            <a:ext cx="1666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Productivity</a:t>
            </a:r>
          </a:p>
          <a:p>
            <a:pPr eaLnBrk="1" hangingPunct="1"/>
            <a:r>
              <a:rPr lang="en-US" altLang="en-US" sz="2000" b="1">
                <a:solidFill>
                  <a:srgbClr val="FFFFFF"/>
                </a:solidFill>
                <a:cs typeface="Arial" panose="020B0604020202020204" pitchFamily="34" charset="0"/>
              </a:rPr>
              <a:t>Flexibility</a:t>
            </a:r>
          </a:p>
        </p:txBody>
      </p:sp>
      <p:sp>
        <p:nvSpPr>
          <p:cNvPr id="13" name="Text Box 12"/>
          <p:cNvSpPr txBox="1">
            <a:spLocks noChangeArrowheads="1"/>
          </p:cNvSpPr>
          <p:nvPr/>
        </p:nvSpPr>
        <p:spPr bwMode="auto">
          <a:xfrm>
            <a:off x="4637088" y="2900363"/>
            <a:ext cx="37576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00"/>
              </a:buClr>
              <a:buFontTx/>
              <a:buChar char="•"/>
            </a:pPr>
            <a:r>
              <a:rPr lang="en-US" altLang="en-US" sz="2000" b="1">
                <a:solidFill>
                  <a:srgbClr val="FFFF00"/>
                </a:solidFill>
                <a:cs typeface="Arial" panose="020B0604020202020204" pitchFamily="34" charset="0"/>
              </a:rPr>
              <a:t>How to handle physical constraints at higher levels of abstraction?</a:t>
            </a:r>
            <a:endParaRPr lang="en-US" altLang="en-US" sz="1800">
              <a:solidFill>
                <a:srgbClr val="000000"/>
              </a:solidFill>
              <a:latin typeface="Calibri" panose="020F0502020204030204" pitchFamily="34" charset="0"/>
            </a:endParaRPr>
          </a:p>
          <a:p>
            <a:pPr eaLnBrk="1" hangingPunct="1"/>
            <a:endParaRPr lang="en-US" altLang="en-US" sz="1800">
              <a:solidFill>
                <a:srgbClr val="000000"/>
              </a:solidFill>
              <a:latin typeface="Calibri" panose="020F0502020204030204" pitchFamily="34" charset="0"/>
            </a:endParaRPr>
          </a:p>
        </p:txBody>
      </p:sp>
      <p:sp>
        <p:nvSpPr>
          <p:cNvPr id="14" name="Line 167"/>
          <p:cNvSpPr>
            <a:spLocks noChangeShapeType="1"/>
          </p:cNvSpPr>
          <p:nvPr/>
        </p:nvSpPr>
        <p:spPr bwMode="auto">
          <a:xfrm>
            <a:off x="2841625" y="3727450"/>
            <a:ext cx="3405188" cy="17303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 name="Rounded Rectangle 4"/>
          <p:cNvSpPr/>
          <p:nvPr/>
        </p:nvSpPr>
        <p:spPr>
          <a:xfrm>
            <a:off x="2444750" y="3594100"/>
            <a:ext cx="1593850" cy="739775"/>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cs typeface="Arial" pitchFamily="34" charset="0"/>
              </a:rPr>
              <a:t>Higher level abstraction</a:t>
            </a:r>
          </a:p>
        </p:txBody>
      </p:sp>
      <p:sp>
        <p:nvSpPr>
          <p:cNvPr id="6" name="Rounded Rectangle 5"/>
          <p:cNvSpPr/>
          <p:nvPr/>
        </p:nvSpPr>
        <p:spPr>
          <a:xfrm>
            <a:off x="5143500" y="4865688"/>
            <a:ext cx="1593850" cy="741362"/>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cs typeface="Arial" pitchFamily="34" charset="0"/>
              </a:rPr>
              <a:t>Lower level abstraction</a:t>
            </a:r>
          </a:p>
        </p:txBody>
      </p:sp>
      <p:sp>
        <p:nvSpPr>
          <p:cNvPr id="50189"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D2AAD82A-3B3F-4298-8BB9-0A45D494188E}" type="slidenum">
              <a:rPr lang="en-US" altLang="en-US" sz="1800" b="1">
                <a:solidFill>
                  <a:srgbClr val="FFFFFF"/>
                </a:solidFill>
                <a:cs typeface="Arial" panose="020B0604020202020204" pitchFamily="34" charset="0"/>
              </a:rPr>
              <a:pPr eaLnBrk="1" hangingPunct="1"/>
              <a:t>29</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152400" y="914400"/>
            <a:ext cx="240982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dirty="0">
                <a:ea typeface="ＭＳ Ｐゴシック" panose="020B0600070205080204" pitchFamily="34" charset="-128"/>
              </a:rPr>
              <a:t>Technology</a:t>
            </a:r>
          </a:p>
          <a:p>
            <a:pPr algn="ctr">
              <a:spcBef>
                <a:spcPct val="0"/>
              </a:spcBef>
              <a:buFontTx/>
              <a:buNone/>
            </a:pPr>
            <a:endParaRPr lang="en-US" altLang="en-US" sz="1200" b="1" dirty="0">
              <a:ea typeface="ＭＳ Ｐゴシック" panose="020B0600070205080204" pitchFamily="34" charset="-128"/>
            </a:endParaRPr>
          </a:p>
          <a:p>
            <a:pPr algn="ctr">
              <a:spcBef>
                <a:spcPct val="0"/>
              </a:spcBef>
              <a:buFontTx/>
              <a:buNone/>
            </a:pPr>
            <a:r>
              <a:rPr lang="en-US" altLang="en-US" sz="2400" b="1" dirty="0">
                <a:ea typeface="ＭＳ Ｐゴシック" panose="020B0600070205080204" pitchFamily="34" charset="-128"/>
              </a:rPr>
              <a:t>Technologies</a:t>
            </a: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err="1" smtClean="0">
                <a:ea typeface="ＭＳ Ｐゴシック" panose="020B0600070205080204" pitchFamily="34" charset="-128"/>
              </a:rPr>
              <a:t>SemiconductorMaterials</a:t>
            </a:r>
            <a:endParaRPr lang="en-US" altLang="en-US" sz="2400" b="1" dirty="0">
              <a:ea typeface="ＭＳ Ｐゴシック" panose="020B0600070205080204" pitchFamily="34" charset="-128"/>
            </a:endParaRP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a:ea typeface="ＭＳ Ｐゴシック" panose="020B0600070205080204" pitchFamily="34" charset="-128"/>
              </a:rPr>
              <a:t>Solid-State </a:t>
            </a: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smtClean="0">
                <a:ea typeface="ＭＳ Ｐゴシック" panose="020B0600070205080204" pitchFamily="34" charset="-128"/>
              </a:rPr>
              <a:t>Device Physics</a:t>
            </a:r>
            <a:endParaRPr lang="en-US" altLang="en-US" sz="2400" b="1" dirty="0">
              <a:ea typeface="ＭＳ Ｐゴシック" panose="020B0600070205080204" pitchFamily="34" charset="-128"/>
            </a:endParaRPr>
          </a:p>
          <a:p>
            <a:pPr algn="ctr">
              <a:spcBef>
                <a:spcPct val="0"/>
              </a:spcBef>
              <a:buFontTx/>
              <a:buNone/>
            </a:pPr>
            <a:endParaRPr lang="en-US" altLang="en-US" sz="2800" b="1" dirty="0">
              <a:ea typeface="ＭＳ Ｐゴシック" panose="020B0600070205080204" pitchFamily="34" charset="-128"/>
            </a:endParaRPr>
          </a:p>
        </p:txBody>
      </p:sp>
      <p:sp>
        <p:nvSpPr>
          <p:cNvPr id="11267" name="Rectangle 1029"/>
          <p:cNvSpPr>
            <a:spLocks noGrp="1" noChangeArrowheads="1"/>
          </p:cNvSpPr>
          <p:nvPr>
            <p:ph type="title" idx="4294967295"/>
          </p:nvPr>
        </p:nvSpPr>
        <p:spPr>
          <a:xfrm>
            <a:off x="0" y="25400"/>
            <a:ext cx="9144000" cy="889000"/>
          </a:xfrm>
        </p:spPr>
        <p:txBody>
          <a:bodyPr lIns="0" tIns="0" rIns="0" bIns="0"/>
          <a:lstStyle/>
          <a:p>
            <a:pPr eaLnBrk="1" hangingPunct="1"/>
            <a:r>
              <a:rPr lang="en-US" altLang="en-US" sz="2900" dirty="0" smtClean="0"/>
              <a:t>Course Contents</a:t>
            </a:r>
          </a:p>
        </p:txBody>
      </p:sp>
      <p:sp>
        <p:nvSpPr>
          <p:cNvPr id="11268" name="Line 1030"/>
          <p:cNvSpPr>
            <a:spLocks noChangeShapeType="1"/>
          </p:cNvSpPr>
          <p:nvPr/>
        </p:nvSpPr>
        <p:spPr bwMode="auto">
          <a:xfrm>
            <a:off x="0" y="901700"/>
            <a:ext cx="91440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69" name="Rectangle 1026"/>
          <p:cNvSpPr>
            <a:spLocks noChangeArrowheads="1"/>
          </p:cNvSpPr>
          <p:nvPr/>
        </p:nvSpPr>
        <p:spPr bwMode="auto">
          <a:xfrm>
            <a:off x="5867401" y="982543"/>
            <a:ext cx="30480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u="sng" dirty="0">
                <a:ea typeface="ＭＳ Ｐゴシック" panose="020B0600070205080204" pitchFamily="34" charset="-128"/>
              </a:rPr>
              <a:t>Applications</a:t>
            </a:r>
          </a:p>
          <a:p>
            <a:pPr algn="ctr">
              <a:spcBef>
                <a:spcPct val="0"/>
              </a:spcBef>
              <a:buFontTx/>
              <a:buNone/>
            </a:pPr>
            <a:endParaRPr lang="en-US" altLang="en-US" sz="1200" b="1" dirty="0">
              <a:ea typeface="ＭＳ Ｐゴシック" panose="020B0600070205080204" pitchFamily="34" charset="-128"/>
            </a:endParaRPr>
          </a:p>
          <a:p>
            <a:pPr algn="ctr">
              <a:spcBef>
                <a:spcPct val="0"/>
              </a:spcBef>
              <a:buFontTx/>
              <a:buNone/>
            </a:pPr>
            <a:r>
              <a:rPr lang="en-US" altLang="en-US" sz="2400" b="1" dirty="0" smtClean="0">
                <a:ea typeface="ＭＳ Ｐゴシック" panose="020B0600070205080204" pitchFamily="34" charset="-128"/>
              </a:rPr>
              <a:t>Computers</a:t>
            </a:r>
          </a:p>
          <a:p>
            <a:pPr algn="ctr">
              <a:spcBef>
                <a:spcPct val="0"/>
              </a:spcBef>
              <a:buFontTx/>
              <a:buNone/>
            </a:pPr>
            <a:r>
              <a:rPr lang="en-US" altLang="en-US" sz="2400" b="1" dirty="0" err="1" smtClean="0">
                <a:ea typeface="ＭＳ Ｐゴシック" panose="020B0600070205080204" pitchFamily="34" charset="-128"/>
              </a:rPr>
              <a:t>IoT</a:t>
            </a:r>
            <a:r>
              <a:rPr lang="en-US" altLang="en-US" sz="2400" b="1" dirty="0" smtClean="0">
                <a:ea typeface="ＭＳ Ｐゴシック" panose="020B0600070205080204" pitchFamily="34" charset="-128"/>
              </a:rPr>
              <a:t>, Sensors</a:t>
            </a:r>
            <a:endParaRPr lang="en-US" altLang="en-US" sz="2400" b="1" dirty="0">
              <a:ea typeface="ＭＳ Ｐゴシック" panose="020B0600070205080204" pitchFamily="34" charset="-128"/>
            </a:endParaRP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a:ea typeface="ＭＳ Ｐゴシック" panose="020B0600070205080204" pitchFamily="34" charset="-128"/>
              </a:rPr>
              <a:t>Image Processing</a:t>
            </a: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a:ea typeface="ＭＳ Ｐゴシック" panose="020B0600070205080204" pitchFamily="34" charset="-128"/>
              </a:rPr>
              <a:t>Wireless</a:t>
            </a:r>
          </a:p>
          <a:p>
            <a:pPr algn="ctr">
              <a:spcBef>
                <a:spcPct val="0"/>
              </a:spcBef>
              <a:buFontTx/>
              <a:buNone/>
            </a:pPr>
            <a:endParaRPr lang="en-US" altLang="en-US" sz="900" dirty="0">
              <a:ea typeface="ＭＳ Ｐゴシック" panose="020B0600070205080204" pitchFamily="34" charset="-128"/>
            </a:endParaRPr>
          </a:p>
          <a:p>
            <a:pPr algn="ctr">
              <a:spcBef>
                <a:spcPct val="0"/>
              </a:spcBef>
              <a:buFontTx/>
              <a:buNone/>
            </a:pPr>
            <a:r>
              <a:rPr lang="en-US" altLang="en-US" sz="2400" b="1" dirty="0">
                <a:ea typeface="ＭＳ Ｐゴシック" panose="020B0600070205080204" pitchFamily="34" charset="-128"/>
              </a:rPr>
              <a:t>DSP</a:t>
            </a:r>
          </a:p>
          <a:p>
            <a:pPr algn="ctr">
              <a:spcBef>
                <a:spcPct val="0"/>
              </a:spcBef>
              <a:buFontTx/>
              <a:buNone/>
            </a:pPr>
            <a:endParaRPr lang="en-US" altLang="en-US" sz="600" b="1" dirty="0">
              <a:ea typeface="ＭＳ Ｐゴシック" panose="020B0600070205080204" pitchFamily="34" charset="-128"/>
            </a:endParaRPr>
          </a:p>
          <a:p>
            <a:pPr algn="ctr">
              <a:spcBef>
                <a:spcPct val="0"/>
              </a:spcBef>
              <a:buFontTx/>
              <a:buNone/>
            </a:pPr>
            <a:r>
              <a:rPr lang="en-US" altLang="en-US" sz="2400" b="1" dirty="0" smtClean="0">
                <a:ea typeface="ＭＳ Ｐゴシック" panose="020B0600070205080204" pitchFamily="34" charset="-128"/>
              </a:rPr>
              <a:t>Biomedical Apps</a:t>
            </a:r>
            <a:endParaRPr lang="en-US" altLang="en-US" sz="2400" b="1" dirty="0">
              <a:ea typeface="ＭＳ Ｐゴシック" panose="020B0600070205080204" pitchFamily="34" charset="-128"/>
            </a:endParaRPr>
          </a:p>
        </p:txBody>
      </p:sp>
      <p:sp>
        <p:nvSpPr>
          <p:cNvPr id="11270" name="TextBox 10"/>
          <p:cNvSpPr txBox="1">
            <a:spLocks noChangeArrowheads="1"/>
          </p:cNvSpPr>
          <p:nvPr/>
        </p:nvSpPr>
        <p:spPr bwMode="auto">
          <a:xfrm>
            <a:off x="3594100" y="51181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grpSp>
        <p:nvGrpSpPr>
          <p:cNvPr id="11271" name="Group 22"/>
          <p:cNvGrpSpPr>
            <a:grpSpLocks/>
          </p:cNvGrpSpPr>
          <p:nvPr/>
        </p:nvGrpSpPr>
        <p:grpSpPr bwMode="auto">
          <a:xfrm>
            <a:off x="2330450" y="1219200"/>
            <a:ext cx="3841750" cy="1447800"/>
            <a:chOff x="2331185" y="1219200"/>
            <a:chExt cx="3841015" cy="1447800"/>
          </a:xfrm>
        </p:grpSpPr>
        <p:sp>
          <p:nvSpPr>
            <p:cNvPr id="11274" name="TextBox 11"/>
            <p:cNvSpPr txBox="1">
              <a:spLocks noChangeArrowheads="1"/>
            </p:cNvSpPr>
            <p:nvPr/>
          </p:nvSpPr>
          <p:spPr bwMode="auto">
            <a:xfrm>
              <a:off x="2331185" y="1357086"/>
              <a:ext cx="3841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a:ea typeface="ＭＳ Ｐゴシック" panose="020B0600070205080204" pitchFamily="34" charset="-128"/>
                  <a:sym typeface="Symbol" panose="05050102010706020507" pitchFamily="18" charset="2"/>
                </a:rPr>
                <a:t>         </a:t>
              </a:r>
              <a:endParaRPr lang="en-US" altLang="en-US" sz="6000">
                <a:ea typeface="ＭＳ Ｐゴシック" panose="020B0600070205080204" pitchFamily="34" charset="-128"/>
              </a:endParaRPr>
            </a:p>
          </p:txBody>
        </p:sp>
        <p:sp>
          <p:nvSpPr>
            <p:cNvPr id="11275" name="Oval 12"/>
            <p:cNvSpPr>
              <a:spLocks noChangeArrowheads="1"/>
            </p:cNvSpPr>
            <p:nvPr/>
          </p:nvSpPr>
          <p:spPr bwMode="auto">
            <a:xfrm>
              <a:off x="3352800" y="1219200"/>
              <a:ext cx="1567199" cy="14478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11276" name="TextBox 13"/>
            <p:cNvSpPr txBox="1">
              <a:spLocks noChangeArrowheads="1"/>
            </p:cNvSpPr>
            <p:nvPr/>
          </p:nvSpPr>
          <p:spPr bwMode="auto">
            <a:xfrm>
              <a:off x="3640101" y="1565121"/>
              <a:ext cx="1012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ea typeface="ＭＳ Ｐゴシック" panose="020B0600070205080204" pitchFamily="34" charset="-128"/>
                </a:rPr>
                <a:t>VLSI </a:t>
              </a:r>
              <a:r>
                <a:rPr lang="en-US" altLang="en-US" sz="1800" b="1" dirty="0" smtClean="0">
                  <a:ea typeface="ＭＳ Ｐゴシック" panose="020B0600070205080204" pitchFamily="34" charset="-128"/>
                </a:rPr>
                <a:t> IC</a:t>
              </a:r>
              <a:endParaRPr lang="en-US" altLang="en-US" sz="1800" b="1" dirty="0">
                <a:ea typeface="ＭＳ Ｐゴシック" panose="020B0600070205080204" pitchFamily="34" charset="-128"/>
              </a:endParaRPr>
            </a:p>
            <a:p>
              <a:pPr algn="ctr">
                <a:spcBef>
                  <a:spcPct val="0"/>
                </a:spcBef>
                <a:buFontTx/>
                <a:buNone/>
              </a:pPr>
              <a:r>
                <a:rPr lang="en-US" altLang="en-US" sz="1800" b="1" dirty="0">
                  <a:ea typeface="ＭＳ Ｐゴシック" panose="020B0600070205080204" pitchFamily="34" charset="-128"/>
                </a:rPr>
                <a:t>Design</a:t>
              </a:r>
            </a:p>
          </p:txBody>
        </p:sp>
      </p:grpSp>
      <p:cxnSp>
        <p:nvCxnSpPr>
          <p:cNvPr id="11272" name="Straight Connector 17"/>
          <p:cNvCxnSpPr>
            <a:cxnSpLocks noChangeShapeType="1"/>
          </p:cNvCxnSpPr>
          <p:nvPr/>
        </p:nvCxnSpPr>
        <p:spPr bwMode="auto">
          <a:xfrm rot="5400000">
            <a:off x="7184232" y="3944144"/>
            <a:ext cx="419100" cy="1587"/>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1273" name="TextBox 18"/>
          <p:cNvSpPr txBox="1">
            <a:spLocks noChangeArrowheads="1"/>
          </p:cNvSpPr>
          <p:nvPr/>
        </p:nvSpPr>
        <p:spPr bwMode="auto">
          <a:xfrm>
            <a:off x="139700" y="4244975"/>
            <a:ext cx="7741222" cy="244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1400" dirty="0">
                <a:ea typeface="ＭＳ Ｐゴシック" panose="020B0600070205080204" pitchFamily="34" charset="-128"/>
              </a:rPr>
              <a:t> Will attempt to </a:t>
            </a:r>
            <a:r>
              <a:rPr lang="en-US" altLang="en-US" sz="1400" dirty="0" smtClean="0">
                <a:ea typeface="ＭＳ Ｐゴシック" panose="020B0600070205080204" pitchFamily="34" charset="-128"/>
              </a:rPr>
              <a:t>integrate </a:t>
            </a:r>
            <a:r>
              <a:rPr lang="en-US" altLang="en-US" sz="1400" dirty="0">
                <a:ea typeface="ＭＳ Ｐゴシック" panose="020B0600070205080204" pitchFamily="34" charset="-128"/>
              </a:rPr>
              <a:t>technology issues and application issues into the topic of VLSI design</a:t>
            </a:r>
          </a:p>
          <a:p>
            <a:pPr>
              <a:spcBef>
                <a:spcPct val="0"/>
              </a:spcBef>
              <a:buFontTx/>
              <a:buChar char="-"/>
            </a:pPr>
            <a:endParaRPr lang="en-US" altLang="en-US" sz="1400" dirty="0">
              <a:ea typeface="ＭＳ Ｐゴシック" panose="020B0600070205080204" pitchFamily="34" charset="-128"/>
            </a:endParaRP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Which technology for which application?</a:t>
            </a: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Speed, area, power, complexity, </a:t>
            </a:r>
            <a:r>
              <a:rPr lang="en-US" altLang="en-US" sz="1400" i="1" dirty="0">
                <a:latin typeface="Baskerville Old Face" panose="02020602080505020303" pitchFamily="18" charset="0"/>
                <a:ea typeface="ＭＳ Ｐゴシック" panose="020B0600070205080204" pitchFamily="34" charset="-128"/>
              </a:rPr>
              <a:t>I/O </a:t>
            </a:r>
            <a:r>
              <a:rPr lang="en-US" altLang="en-US" sz="1400" dirty="0" smtClean="0">
                <a:ea typeface="ＭＳ Ｐゴシック" panose="020B0600070205080204" pitchFamily="34" charset="-128"/>
              </a:rPr>
              <a:t>interface, especially LOW POWER is critical</a:t>
            </a:r>
            <a:endParaRPr lang="en-US" altLang="en-US" sz="1400" dirty="0">
              <a:ea typeface="ＭＳ Ｐゴシック" panose="020B0600070205080204" pitchFamily="34" charset="-128"/>
            </a:endParaRP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Digital or analog</a:t>
            </a:r>
            <a:r>
              <a:rPr lang="en-US" altLang="en-US" sz="1400" dirty="0" smtClean="0">
                <a:ea typeface="ＭＳ Ｐゴシック" panose="020B0600070205080204" pitchFamily="34" charset="-128"/>
              </a:rPr>
              <a:t>?</a:t>
            </a:r>
            <a:endParaRPr lang="en-US" altLang="en-US" sz="1400" dirty="0">
              <a:ea typeface="ＭＳ Ｐゴシック" panose="020B0600070205080204" pitchFamily="34" charset="-128"/>
            </a:endParaRP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On-chip A/D?  Mixed-signal?</a:t>
            </a: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Single large chip or multiple small chips?</a:t>
            </a:r>
          </a:p>
          <a:p>
            <a:pPr lvl="1">
              <a:lnSpc>
                <a:spcPts val="1925"/>
              </a:lnSpc>
              <a:spcBef>
                <a:spcPct val="0"/>
              </a:spcBef>
              <a:buFont typeface="Arial" panose="020B0604020202020204" pitchFamily="34" charset="0"/>
              <a:buChar char="•"/>
            </a:pPr>
            <a:r>
              <a:rPr lang="en-US" altLang="en-US" sz="1400" dirty="0">
                <a:ea typeface="ＭＳ Ｐゴシック" panose="020B0600070205080204" pitchFamily="34" charset="-128"/>
              </a:rPr>
              <a:t> Printed circuit board (PCB), MCM, WSI, 3-D</a:t>
            </a:r>
          </a:p>
          <a:p>
            <a:pPr lvl="2">
              <a:lnSpc>
                <a:spcPts val="1925"/>
              </a:lnSpc>
              <a:spcBef>
                <a:spcPct val="0"/>
              </a:spcBef>
              <a:buFontTx/>
              <a:buNone/>
            </a:pPr>
            <a:r>
              <a:rPr lang="en-US" altLang="en-US" sz="1400" dirty="0">
                <a:ea typeface="ＭＳ Ｐゴシック" panose="020B0600070205080204" pitchFamily="34" charset="-128"/>
              </a:rPr>
              <a:t> - Systems integration issues</a:t>
            </a:r>
          </a:p>
          <a:p>
            <a:pPr lvl="1">
              <a:spcBef>
                <a:spcPct val="0"/>
              </a:spcBef>
              <a:buFontTx/>
              <a:buNone/>
            </a:pPr>
            <a:endParaRPr lang="en-US" altLang="en-US" sz="1400"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4200" smtClean="0"/>
              <a:t>Technology Aware Physical Design</a:t>
            </a:r>
          </a:p>
        </p:txBody>
      </p:sp>
      <p:pic>
        <p:nvPicPr>
          <p:cNvPr id="52227" name="Picture 3" descr="C:\Users\salman\Documents\Old_laptop\academic\rochester_phd\prsentations\Candidate_Talk\brick-wall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938213"/>
            <a:ext cx="633412" cy="3014662"/>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5464" name="Picture 8" descr="C:\Users\salman\Documents\Old_laptop\academic\rochester_phd\prsentations\Candidate_Talk\5681-Angry-Red-Faced-Man-Holding-Torn-Computer-Wires-Clipart-Illust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704975"/>
            <a:ext cx="17176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5" name="Picture 9" descr="C:\Users\salman\Documents\Old_laptop\academic\rochester_phd\prsentations\Candidate_Talk\5678-Angry-Woman-Holding-Computer-Wires-And-A-Mouse-Clipart-Illust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575" y="1709738"/>
            <a:ext cx="16097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10"/>
          <p:cNvSpPr txBox="1">
            <a:spLocks noChangeArrowheads="1"/>
          </p:cNvSpPr>
          <p:nvPr/>
        </p:nvSpPr>
        <p:spPr bwMode="auto">
          <a:xfrm>
            <a:off x="1308100" y="1177925"/>
            <a:ext cx="257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400" b="1">
                <a:solidFill>
                  <a:srgbClr val="FFFFFF"/>
                </a:solidFill>
                <a:cs typeface="Arial" panose="020B0604020202020204" pitchFamily="34" charset="0"/>
              </a:rPr>
              <a:t>Design engineer</a:t>
            </a:r>
          </a:p>
        </p:txBody>
      </p:sp>
      <p:sp>
        <p:nvSpPr>
          <p:cNvPr id="52231" name="Text Box 10"/>
          <p:cNvSpPr txBox="1">
            <a:spLocks noChangeArrowheads="1"/>
          </p:cNvSpPr>
          <p:nvPr/>
        </p:nvSpPr>
        <p:spPr bwMode="auto">
          <a:xfrm>
            <a:off x="4718050" y="1187450"/>
            <a:ext cx="275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400" b="1">
                <a:solidFill>
                  <a:srgbClr val="FFFFFF"/>
                </a:solidFill>
                <a:cs typeface="Arial" panose="020B0604020202020204" pitchFamily="34" charset="0"/>
              </a:rPr>
              <a:t>Process engineer</a:t>
            </a:r>
          </a:p>
        </p:txBody>
      </p:sp>
      <p:sp>
        <p:nvSpPr>
          <p:cNvPr id="44" name="Text Box 12"/>
          <p:cNvSpPr txBox="1">
            <a:spLocks noChangeArrowheads="1"/>
          </p:cNvSpPr>
          <p:nvPr/>
        </p:nvSpPr>
        <p:spPr bwMode="auto">
          <a:xfrm>
            <a:off x="2332038" y="3919538"/>
            <a:ext cx="4354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00"/>
              </a:buClr>
            </a:pPr>
            <a:r>
              <a:rPr lang="en-US" altLang="en-US" sz="2400" b="1">
                <a:solidFill>
                  <a:srgbClr val="FFFFFF"/>
                </a:solidFill>
                <a:cs typeface="Arial" panose="020B0604020202020204" pitchFamily="34" charset="0"/>
              </a:rPr>
              <a:t>Design for manufacturability</a:t>
            </a:r>
            <a:endParaRPr lang="en-US" altLang="en-US" sz="2400">
              <a:solidFill>
                <a:srgbClr val="FFFFFF"/>
              </a:solidFill>
              <a:latin typeface="Calibri" panose="020F0502020204030204" pitchFamily="34" charset="0"/>
            </a:endParaRPr>
          </a:p>
          <a:p>
            <a:pPr eaLnBrk="1" hangingPunct="1"/>
            <a:endParaRPr lang="en-US" altLang="en-US" sz="1800">
              <a:solidFill>
                <a:srgbClr val="000000"/>
              </a:solidFill>
              <a:latin typeface="Calibri" panose="020F0502020204030204" pitchFamily="34" charset="0"/>
            </a:endParaRPr>
          </a:p>
        </p:txBody>
      </p:sp>
      <p:sp>
        <p:nvSpPr>
          <p:cNvPr id="45" name="Text Box 12"/>
          <p:cNvSpPr txBox="1">
            <a:spLocks noChangeArrowheads="1"/>
          </p:cNvSpPr>
          <p:nvPr/>
        </p:nvSpPr>
        <p:spPr bwMode="auto">
          <a:xfrm>
            <a:off x="495300" y="4605338"/>
            <a:ext cx="84486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00"/>
              </a:buClr>
              <a:buFontTx/>
              <a:buChar char="•"/>
            </a:pPr>
            <a:r>
              <a:rPr lang="en-US" altLang="en-US" sz="2000" b="1">
                <a:solidFill>
                  <a:srgbClr val="FFFF00"/>
                </a:solidFill>
                <a:cs typeface="Arial" panose="020B0604020202020204" pitchFamily="34" charset="0"/>
              </a:rPr>
              <a:t>Interconnect design at only two widths: minimum and maximum</a:t>
            </a:r>
          </a:p>
          <a:p>
            <a:pPr lvl="1" eaLnBrk="1" hangingPunct="1">
              <a:buClr>
                <a:srgbClr val="FFFF00"/>
              </a:buClr>
              <a:buFont typeface="Courier New" panose="02070309020205020404" pitchFamily="49" charset="0"/>
              <a:buChar char="­"/>
            </a:pPr>
            <a:r>
              <a:rPr lang="en-US" altLang="en-US" sz="1800" b="1">
                <a:solidFill>
                  <a:srgbClr val="FFFF00"/>
                </a:solidFill>
                <a:cs typeface="Arial" panose="020B0604020202020204" pitchFamily="34" charset="0"/>
              </a:rPr>
              <a:t>Implications on power-noise-speed-area?</a:t>
            </a:r>
          </a:p>
          <a:p>
            <a:pPr lvl="1" eaLnBrk="1" hangingPunct="1">
              <a:buClr>
                <a:srgbClr val="FFFF00"/>
              </a:buClr>
              <a:buFont typeface="Courier New" panose="02070309020205020404" pitchFamily="49" charset="0"/>
              <a:buChar char="­"/>
            </a:pPr>
            <a:r>
              <a:rPr lang="en-US" altLang="en-US" sz="1800" b="1">
                <a:solidFill>
                  <a:srgbClr val="FFFF00"/>
                </a:solidFill>
                <a:cs typeface="Arial" panose="020B0604020202020204" pitchFamily="34" charset="0"/>
              </a:rPr>
              <a:t>Compensation at different levels?</a:t>
            </a:r>
            <a:endParaRPr lang="en-US" altLang="en-US" sz="1800">
              <a:solidFill>
                <a:srgbClr val="000000"/>
              </a:solidFill>
              <a:latin typeface="Calibri" panose="020F0502020204030204" pitchFamily="34" charset="0"/>
            </a:endParaRPr>
          </a:p>
          <a:p>
            <a:pPr eaLnBrk="1" hangingPunct="1"/>
            <a:endParaRPr lang="en-US" altLang="en-US" sz="1800">
              <a:solidFill>
                <a:srgbClr val="000000"/>
              </a:solidFill>
              <a:latin typeface="Calibri" panose="020F0502020204030204" pitchFamily="34" charset="0"/>
            </a:endParaRPr>
          </a:p>
        </p:txBody>
      </p:sp>
      <p:pic>
        <p:nvPicPr>
          <p:cNvPr id="275467" name="Picture 11" descr="C:\Users\salman\Documents\Old_laptop\academic\rochester_phd\prsentations\Candidate_Talk\Cash_tn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700" y="2219325"/>
            <a:ext cx="17684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BE6A3890-878B-4634-A5FB-EA176CAD9142}" type="slidenum">
              <a:rPr lang="en-US" altLang="en-US" sz="1800" b="1">
                <a:solidFill>
                  <a:srgbClr val="FFFFFF"/>
                </a:solidFill>
                <a:cs typeface="Arial" panose="020B0604020202020204" pitchFamily="34" charset="0"/>
              </a:rPr>
              <a:pPr eaLnBrk="1" hangingPunct="1"/>
              <a:t>30</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546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754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5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2900" smtClean="0"/>
              <a:t>Complexity Requirements of Large Scale Networks</a:t>
            </a:r>
          </a:p>
        </p:txBody>
      </p:sp>
      <p:grpSp>
        <p:nvGrpSpPr>
          <p:cNvPr id="4" name="Group 2"/>
          <p:cNvGrpSpPr>
            <a:grpSpLocks/>
          </p:cNvGrpSpPr>
          <p:nvPr/>
        </p:nvGrpSpPr>
        <p:grpSpPr bwMode="auto">
          <a:xfrm>
            <a:off x="576263" y="1698625"/>
            <a:ext cx="2835275" cy="2452688"/>
            <a:chOff x="186" y="1036"/>
            <a:chExt cx="2110" cy="1762"/>
          </a:xfrm>
        </p:grpSpPr>
        <p:sp>
          <p:nvSpPr>
            <p:cNvPr id="54376" name="AutoShape 3"/>
            <p:cNvSpPr>
              <a:spLocks noChangeArrowheads="1"/>
            </p:cNvSpPr>
            <p:nvPr/>
          </p:nvSpPr>
          <p:spPr bwMode="auto">
            <a:xfrm>
              <a:off x="938" y="1287"/>
              <a:ext cx="748" cy="151"/>
            </a:xfrm>
            <a:prstGeom prst="cube">
              <a:avLst>
                <a:gd name="adj" fmla="val 49583"/>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77" name="AutoShape 4"/>
            <p:cNvSpPr>
              <a:spLocks noChangeArrowheads="1"/>
            </p:cNvSpPr>
            <p:nvPr/>
          </p:nvSpPr>
          <p:spPr bwMode="auto">
            <a:xfrm>
              <a:off x="372" y="1858"/>
              <a:ext cx="684" cy="151"/>
            </a:xfrm>
            <a:prstGeom prst="cube">
              <a:avLst>
                <a:gd name="adj" fmla="val 49583"/>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78" name="AutoShape 5"/>
            <p:cNvSpPr>
              <a:spLocks noChangeArrowheads="1"/>
            </p:cNvSpPr>
            <p:nvPr/>
          </p:nvSpPr>
          <p:spPr bwMode="auto">
            <a:xfrm>
              <a:off x="391" y="1255"/>
              <a:ext cx="1427" cy="1374"/>
            </a:xfrm>
            <a:prstGeom prst="cube">
              <a:avLst>
                <a:gd name="adj" fmla="val 90269"/>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79" name="AutoShape 6"/>
            <p:cNvSpPr>
              <a:spLocks noChangeArrowheads="1"/>
            </p:cNvSpPr>
            <p:nvPr/>
          </p:nvSpPr>
          <p:spPr bwMode="auto">
            <a:xfrm>
              <a:off x="589" y="2415"/>
              <a:ext cx="747" cy="152"/>
            </a:xfrm>
            <a:prstGeom prst="cube">
              <a:avLst>
                <a:gd name="adj" fmla="val 49583"/>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0" name="AutoShape 7"/>
            <p:cNvSpPr>
              <a:spLocks noChangeArrowheads="1"/>
            </p:cNvSpPr>
            <p:nvPr/>
          </p:nvSpPr>
          <p:spPr bwMode="auto">
            <a:xfrm>
              <a:off x="958" y="2035"/>
              <a:ext cx="822" cy="763"/>
            </a:xfrm>
            <a:prstGeom prst="cube">
              <a:avLst>
                <a:gd name="adj" fmla="val 85611"/>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1" name="AutoShape 8"/>
            <p:cNvSpPr>
              <a:spLocks noChangeArrowheads="1"/>
            </p:cNvSpPr>
            <p:nvPr/>
          </p:nvSpPr>
          <p:spPr bwMode="auto">
            <a:xfrm>
              <a:off x="1548" y="2182"/>
              <a:ext cx="748" cy="151"/>
            </a:xfrm>
            <a:prstGeom prst="cube">
              <a:avLst>
                <a:gd name="adj" fmla="val 49583"/>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2" name="AutoShape 9"/>
            <p:cNvSpPr>
              <a:spLocks noChangeArrowheads="1"/>
            </p:cNvSpPr>
            <p:nvPr/>
          </p:nvSpPr>
          <p:spPr bwMode="auto">
            <a:xfrm>
              <a:off x="1236" y="1750"/>
              <a:ext cx="747" cy="151"/>
            </a:xfrm>
            <a:prstGeom prst="cube">
              <a:avLst>
                <a:gd name="adj" fmla="val 49583"/>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3" name="AutoShape 10"/>
            <p:cNvSpPr>
              <a:spLocks noChangeArrowheads="1"/>
            </p:cNvSpPr>
            <p:nvPr/>
          </p:nvSpPr>
          <p:spPr bwMode="auto">
            <a:xfrm>
              <a:off x="753" y="1068"/>
              <a:ext cx="748" cy="151"/>
            </a:xfrm>
            <a:prstGeom prst="cube">
              <a:avLst>
                <a:gd name="adj" fmla="val 49583"/>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4" name="AutoShape 11"/>
            <p:cNvSpPr>
              <a:spLocks noChangeArrowheads="1"/>
            </p:cNvSpPr>
            <p:nvPr/>
          </p:nvSpPr>
          <p:spPr bwMode="auto">
            <a:xfrm>
              <a:off x="186" y="1640"/>
              <a:ext cx="685" cy="151"/>
            </a:xfrm>
            <a:prstGeom prst="cube">
              <a:avLst>
                <a:gd name="adj" fmla="val 49583"/>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5" name="AutoShape 12"/>
            <p:cNvSpPr>
              <a:spLocks noChangeArrowheads="1"/>
            </p:cNvSpPr>
            <p:nvPr/>
          </p:nvSpPr>
          <p:spPr bwMode="auto">
            <a:xfrm>
              <a:off x="205" y="1036"/>
              <a:ext cx="1428" cy="1374"/>
            </a:xfrm>
            <a:prstGeom prst="cube">
              <a:avLst>
                <a:gd name="adj" fmla="val 90269"/>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6" name="AutoShape 13"/>
            <p:cNvSpPr>
              <a:spLocks noChangeArrowheads="1"/>
            </p:cNvSpPr>
            <p:nvPr/>
          </p:nvSpPr>
          <p:spPr bwMode="auto">
            <a:xfrm>
              <a:off x="397" y="2154"/>
              <a:ext cx="747" cy="152"/>
            </a:xfrm>
            <a:prstGeom prst="cube">
              <a:avLst>
                <a:gd name="adj" fmla="val 49583"/>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7" name="AutoShape 14"/>
            <p:cNvSpPr>
              <a:spLocks noChangeArrowheads="1"/>
            </p:cNvSpPr>
            <p:nvPr/>
          </p:nvSpPr>
          <p:spPr bwMode="auto">
            <a:xfrm>
              <a:off x="773" y="1816"/>
              <a:ext cx="822" cy="763"/>
            </a:xfrm>
            <a:prstGeom prst="cube">
              <a:avLst>
                <a:gd name="adj" fmla="val 85611"/>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8" name="AutoShape 15"/>
            <p:cNvSpPr>
              <a:spLocks noChangeArrowheads="1"/>
            </p:cNvSpPr>
            <p:nvPr/>
          </p:nvSpPr>
          <p:spPr bwMode="auto">
            <a:xfrm>
              <a:off x="1315" y="1993"/>
              <a:ext cx="747" cy="151"/>
            </a:xfrm>
            <a:prstGeom prst="cube">
              <a:avLst>
                <a:gd name="adj" fmla="val 49583"/>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89" name="AutoShape 16"/>
            <p:cNvSpPr>
              <a:spLocks noChangeArrowheads="1"/>
            </p:cNvSpPr>
            <p:nvPr/>
          </p:nvSpPr>
          <p:spPr bwMode="auto">
            <a:xfrm>
              <a:off x="928" y="1626"/>
              <a:ext cx="748" cy="151"/>
            </a:xfrm>
            <a:prstGeom prst="cube">
              <a:avLst>
                <a:gd name="adj" fmla="val 49583"/>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grpSp>
      <p:sp>
        <p:nvSpPr>
          <p:cNvPr id="19" name="Text Box 17"/>
          <p:cNvSpPr txBox="1">
            <a:spLocks noChangeArrowheads="1"/>
          </p:cNvSpPr>
          <p:nvPr/>
        </p:nvSpPr>
        <p:spPr bwMode="auto">
          <a:xfrm>
            <a:off x="187325" y="4227513"/>
            <a:ext cx="346233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5715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FF"/>
              </a:buClr>
              <a:buFontTx/>
              <a:buChar char="•"/>
            </a:pPr>
            <a:r>
              <a:rPr lang="en-US" altLang="en-US" sz="2000" b="1">
                <a:solidFill>
                  <a:srgbClr val="FFFFFF"/>
                </a:solidFill>
                <a:cs typeface="Arial" panose="020B0604020202020204" pitchFamily="34" charset="0"/>
              </a:rPr>
              <a:t>Power/ground networks</a:t>
            </a:r>
          </a:p>
          <a:p>
            <a:pPr lvl="1" eaLnBrk="1" hangingPunct="1">
              <a:buClr>
                <a:srgbClr val="FFFFFF"/>
              </a:buClr>
              <a:buFont typeface="Arial" panose="020B0604020202020204" pitchFamily="34" charset="0"/>
              <a:buChar char="−"/>
            </a:pPr>
            <a:r>
              <a:rPr lang="en-US" altLang="en-US" sz="1800" b="1">
                <a:solidFill>
                  <a:srgbClr val="FFFFFF"/>
                </a:solidFill>
                <a:cs typeface="Arial" panose="020B0604020202020204" pitchFamily="34" charset="0"/>
              </a:rPr>
              <a:t>Millions of nodes</a:t>
            </a:r>
          </a:p>
          <a:p>
            <a:pPr lvl="1" eaLnBrk="1" hangingPunct="1">
              <a:buClr>
                <a:srgbClr val="FFFFFF"/>
              </a:buClr>
              <a:buFont typeface="Arial" panose="020B0604020202020204" pitchFamily="34" charset="0"/>
              <a:buChar char="−"/>
            </a:pPr>
            <a:r>
              <a:rPr lang="en-US" altLang="en-US" sz="1800" b="1">
                <a:solidFill>
                  <a:srgbClr val="FFFFFF"/>
                </a:solidFill>
                <a:cs typeface="Arial" panose="020B0604020202020204" pitchFamily="34" charset="0"/>
              </a:rPr>
              <a:t>Linear RLC network</a:t>
            </a:r>
          </a:p>
          <a:p>
            <a:pPr eaLnBrk="1" hangingPunct="1">
              <a:buClr>
                <a:srgbClr val="000000"/>
              </a:buClr>
              <a:buFontTx/>
              <a:buChar char="•"/>
            </a:pPr>
            <a:endParaRPr lang="en-US" altLang="en-US" sz="1800">
              <a:solidFill>
                <a:srgbClr val="000000"/>
              </a:solidFill>
              <a:latin typeface="Calibri" panose="020F0502020204030204" pitchFamily="34" charset="0"/>
            </a:endParaRPr>
          </a:p>
        </p:txBody>
      </p:sp>
      <p:grpSp>
        <p:nvGrpSpPr>
          <p:cNvPr id="20" name="Group 18"/>
          <p:cNvGrpSpPr>
            <a:grpSpLocks/>
          </p:cNvGrpSpPr>
          <p:nvPr/>
        </p:nvGrpSpPr>
        <p:grpSpPr bwMode="auto">
          <a:xfrm>
            <a:off x="3616325" y="1724025"/>
            <a:ext cx="2476500" cy="2014538"/>
            <a:chOff x="2091" y="1254"/>
            <a:chExt cx="1806" cy="1221"/>
          </a:xfrm>
        </p:grpSpPr>
        <p:sp>
          <p:nvSpPr>
            <p:cNvPr id="54359" name="AutoShape 19"/>
            <p:cNvSpPr>
              <a:spLocks noChangeArrowheads="1"/>
            </p:cNvSpPr>
            <p:nvPr/>
          </p:nvSpPr>
          <p:spPr bwMode="auto">
            <a:xfrm>
              <a:off x="2430" y="1254"/>
              <a:ext cx="360" cy="312"/>
            </a:xfrm>
            <a:prstGeom prst="flowChartDelay">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60" name="AutoShape 20"/>
            <p:cNvSpPr>
              <a:spLocks noChangeArrowheads="1"/>
            </p:cNvSpPr>
            <p:nvPr/>
          </p:nvSpPr>
          <p:spPr bwMode="auto">
            <a:xfrm>
              <a:off x="2790" y="1368"/>
              <a:ext cx="84" cy="84"/>
            </a:xfrm>
            <a:prstGeom prst="flowChartConnector">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grpSp>
          <p:nvGrpSpPr>
            <p:cNvPr id="54361" name="Group 21"/>
            <p:cNvGrpSpPr>
              <a:grpSpLocks/>
            </p:cNvGrpSpPr>
            <p:nvPr/>
          </p:nvGrpSpPr>
          <p:grpSpPr bwMode="auto">
            <a:xfrm>
              <a:off x="3309" y="2043"/>
              <a:ext cx="371" cy="432"/>
              <a:chOff x="3093" y="2205"/>
              <a:chExt cx="371" cy="432"/>
            </a:xfrm>
          </p:grpSpPr>
          <p:sp>
            <p:nvSpPr>
              <p:cNvPr id="54374" name="AutoShape 22"/>
              <p:cNvSpPr>
                <a:spLocks noChangeArrowheads="1"/>
              </p:cNvSpPr>
              <p:nvPr/>
            </p:nvSpPr>
            <p:spPr bwMode="auto">
              <a:xfrm rot="5265157">
                <a:off x="3030" y="2268"/>
                <a:ext cx="432" cy="306"/>
              </a:xfrm>
              <a:prstGeom prst="flowChartExtract">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75" name="AutoShape 23"/>
              <p:cNvSpPr>
                <a:spLocks noChangeArrowheads="1"/>
              </p:cNvSpPr>
              <p:nvPr/>
            </p:nvSpPr>
            <p:spPr bwMode="auto">
              <a:xfrm>
                <a:off x="3398" y="2378"/>
                <a:ext cx="66" cy="72"/>
              </a:xfrm>
              <a:prstGeom prst="flowChartConnector">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grpSp>
        <p:sp>
          <p:nvSpPr>
            <p:cNvPr id="54362" name="Line 24"/>
            <p:cNvSpPr>
              <a:spLocks noChangeShapeType="1"/>
            </p:cNvSpPr>
            <p:nvPr/>
          </p:nvSpPr>
          <p:spPr bwMode="auto">
            <a:xfrm>
              <a:off x="2874" y="1404"/>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4363" name="Group 25"/>
            <p:cNvGrpSpPr>
              <a:grpSpLocks/>
            </p:cNvGrpSpPr>
            <p:nvPr/>
          </p:nvGrpSpPr>
          <p:grpSpPr bwMode="auto">
            <a:xfrm>
              <a:off x="3486" y="1632"/>
              <a:ext cx="411" cy="246"/>
              <a:chOff x="3510" y="1506"/>
              <a:chExt cx="411" cy="246"/>
            </a:xfrm>
          </p:grpSpPr>
          <p:sp>
            <p:nvSpPr>
              <p:cNvPr id="54372" name="AutoShape 26"/>
              <p:cNvSpPr>
                <a:spLocks noChangeArrowheads="1"/>
              </p:cNvSpPr>
              <p:nvPr/>
            </p:nvSpPr>
            <p:spPr bwMode="auto">
              <a:xfrm rot="10800000">
                <a:off x="3510" y="1506"/>
                <a:ext cx="342" cy="246"/>
              </a:xfrm>
              <a:prstGeom prst="flowChartOnlineStorage">
                <a:avLst/>
              </a:prstGeom>
              <a:noFill/>
              <a:ln w="381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54373" name="AutoShape 27"/>
              <p:cNvSpPr>
                <a:spLocks noChangeArrowheads="1"/>
              </p:cNvSpPr>
              <p:nvPr/>
            </p:nvSpPr>
            <p:spPr bwMode="auto">
              <a:xfrm>
                <a:off x="3855" y="1599"/>
                <a:ext cx="66" cy="72"/>
              </a:xfrm>
              <a:prstGeom prst="flowChartConnector">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grpSp>
        <p:sp>
          <p:nvSpPr>
            <p:cNvPr id="54364" name="Line 28"/>
            <p:cNvSpPr>
              <a:spLocks noChangeShapeType="1"/>
            </p:cNvSpPr>
            <p:nvPr/>
          </p:nvSpPr>
          <p:spPr bwMode="auto">
            <a:xfrm>
              <a:off x="3199" y="1411"/>
              <a:ext cx="0" cy="2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5" name="Line 29"/>
            <p:cNvSpPr>
              <a:spLocks noChangeShapeType="1"/>
            </p:cNvSpPr>
            <p:nvPr/>
          </p:nvSpPr>
          <p:spPr bwMode="auto">
            <a:xfrm>
              <a:off x="3187" y="1681"/>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6" name="Line 30"/>
            <p:cNvSpPr>
              <a:spLocks noChangeShapeType="1"/>
            </p:cNvSpPr>
            <p:nvPr/>
          </p:nvSpPr>
          <p:spPr bwMode="auto">
            <a:xfrm>
              <a:off x="3200" y="1814"/>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7" name="Line 31"/>
            <p:cNvSpPr>
              <a:spLocks noChangeShapeType="1"/>
            </p:cNvSpPr>
            <p:nvPr/>
          </p:nvSpPr>
          <p:spPr bwMode="auto">
            <a:xfrm flipH="1">
              <a:off x="2972" y="1412"/>
              <a:ext cx="6" cy="7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8" name="Line 32"/>
            <p:cNvSpPr>
              <a:spLocks noChangeShapeType="1"/>
            </p:cNvSpPr>
            <p:nvPr/>
          </p:nvSpPr>
          <p:spPr bwMode="auto">
            <a:xfrm>
              <a:off x="2973" y="2163"/>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9" name="Line 33"/>
            <p:cNvSpPr>
              <a:spLocks noChangeShapeType="1"/>
            </p:cNvSpPr>
            <p:nvPr/>
          </p:nvSpPr>
          <p:spPr bwMode="auto">
            <a:xfrm>
              <a:off x="2626" y="2344"/>
              <a:ext cx="69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70" name="Line 34"/>
            <p:cNvSpPr>
              <a:spLocks noChangeShapeType="1"/>
            </p:cNvSpPr>
            <p:nvPr/>
          </p:nvSpPr>
          <p:spPr bwMode="auto">
            <a:xfrm>
              <a:off x="2091" y="1311"/>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71" name="Line 35"/>
            <p:cNvSpPr>
              <a:spLocks noChangeShapeType="1"/>
            </p:cNvSpPr>
            <p:nvPr/>
          </p:nvSpPr>
          <p:spPr bwMode="auto">
            <a:xfrm>
              <a:off x="2091" y="1491"/>
              <a:ext cx="33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 name="Text Box 36"/>
          <p:cNvSpPr txBox="1">
            <a:spLocks noChangeArrowheads="1"/>
          </p:cNvSpPr>
          <p:nvPr/>
        </p:nvSpPr>
        <p:spPr bwMode="auto">
          <a:xfrm>
            <a:off x="3836988" y="4171950"/>
            <a:ext cx="28622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5715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FF"/>
              </a:buClr>
              <a:buFontTx/>
              <a:buChar char="•"/>
            </a:pPr>
            <a:r>
              <a:rPr lang="en-US" altLang="en-US" sz="2000" b="1">
                <a:solidFill>
                  <a:srgbClr val="FFFFFF"/>
                </a:solidFill>
                <a:cs typeface="Arial" panose="020B0604020202020204" pitchFamily="34" charset="0"/>
              </a:rPr>
              <a:t>Transistors</a:t>
            </a:r>
          </a:p>
          <a:p>
            <a:pPr lvl="1" eaLnBrk="1" hangingPunct="1">
              <a:buClr>
                <a:srgbClr val="FFFFFF"/>
              </a:buClr>
              <a:buFont typeface="Arial" panose="020B0604020202020204" pitchFamily="34" charset="0"/>
              <a:buChar char="−"/>
            </a:pPr>
            <a:r>
              <a:rPr lang="en-US" altLang="en-US" sz="1800" b="1">
                <a:solidFill>
                  <a:srgbClr val="FFFFFF"/>
                </a:solidFill>
                <a:cs typeface="Arial" panose="020B0604020202020204" pitchFamily="34" charset="0"/>
              </a:rPr>
              <a:t>Nonlinear</a:t>
            </a:r>
          </a:p>
          <a:p>
            <a:pPr lvl="1" eaLnBrk="1" hangingPunct="1">
              <a:buClr>
                <a:srgbClr val="FFFFFF"/>
              </a:buClr>
              <a:buFont typeface="Arial" panose="020B0604020202020204" pitchFamily="34" charset="0"/>
              <a:buChar char="−"/>
            </a:pPr>
            <a:r>
              <a:rPr lang="en-US" altLang="en-US" sz="1800" b="1">
                <a:solidFill>
                  <a:srgbClr val="FFFFFF"/>
                </a:solidFill>
                <a:cs typeface="Arial" panose="020B0604020202020204" pitchFamily="34" charset="0"/>
              </a:rPr>
              <a:t>Complicated device models</a:t>
            </a:r>
          </a:p>
          <a:p>
            <a:pPr lvl="1" eaLnBrk="1" hangingPunct="1">
              <a:buClr>
                <a:srgbClr val="003A1D"/>
              </a:buClr>
              <a:buFontTx/>
              <a:buChar char="•"/>
            </a:pPr>
            <a:endParaRPr lang="en-US" altLang="en-US" sz="1800" b="1">
              <a:solidFill>
                <a:srgbClr val="000000"/>
              </a:solidFill>
              <a:latin typeface="Calibri" panose="020F0502020204030204" pitchFamily="34" charset="0"/>
            </a:endParaRPr>
          </a:p>
          <a:p>
            <a:pPr eaLnBrk="1" hangingPunct="1">
              <a:buFontTx/>
              <a:buChar char="•"/>
            </a:pPr>
            <a:endParaRPr lang="en-US" altLang="en-US" sz="1800">
              <a:solidFill>
                <a:srgbClr val="000000"/>
              </a:solidFill>
              <a:latin typeface="Calibri" panose="020F0502020204030204" pitchFamily="34" charset="0"/>
            </a:endParaRPr>
          </a:p>
        </p:txBody>
      </p:sp>
      <p:sp>
        <p:nvSpPr>
          <p:cNvPr id="39" name="Text Box 37"/>
          <p:cNvSpPr txBox="1">
            <a:spLocks noChangeArrowheads="1"/>
          </p:cNvSpPr>
          <p:nvPr/>
        </p:nvSpPr>
        <p:spPr bwMode="auto">
          <a:xfrm>
            <a:off x="6445250" y="4148138"/>
            <a:ext cx="26527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5715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FF"/>
              </a:buClr>
              <a:buFontTx/>
              <a:buChar char="•"/>
            </a:pPr>
            <a:r>
              <a:rPr lang="en-US" altLang="en-US" sz="2000" b="1">
                <a:solidFill>
                  <a:srgbClr val="FFFFFF"/>
                </a:solidFill>
                <a:latin typeface="Calibri" panose="020F0502020204030204" pitchFamily="34" charset="0"/>
              </a:rPr>
              <a:t>Substrate</a:t>
            </a:r>
          </a:p>
          <a:p>
            <a:pPr lvl="1" eaLnBrk="1" hangingPunct="1">
              <a:buClr>
                <a:srgbClr val="FFFFFF"/>
              </a:buClr>
              <a:buFont typeface="Arial" panose="020B0604020202020204" pitchFamily="34" charset="0"/>
              <a:buChar char="−"/>
            </a:pPr>
            <a:r>
              <a:rPr lang="en-US" altLang="en-US" sz="1800" b="1">
                <a:solidFill>
                  <a:srgbClr val="FFFFFF"/>
                </a:solidFill>
                <a:latin typeface="Calibri" panose="020F0502020204030204" pitchFamily="34" charset="0"/>
              </a:rPr>
              <a:t>3-D RC mesh</a:t>
            </a:r>
          </a:p>
          <a:p>
            <a:pPr lvl="1" eaLnBrk="1" hangingPunct="1">
              <a:buClr>
                <a:srgbClr val="FFFFFF"/>
              </a:buClr>
              <a:buFont typeface="Arial" panose="020B0604020202020204" pitchFamily="34" charset="0"/>
              <a:buChar char="−"/>
            </a:pPr>
            <a:r>
              <a:rPr lang="en-US" altLang="en-US" sz="1800" b="1">
                <a:solidFill>
                  <a:srgbClr val="FFFFFF"/>
                </a:solidFill>
                <a:latin typeface="Calibri" panose="020F0502020204030204" pitchFamily="34" charset="0"/>
              </a:rPr>
              <a:t>EM extraction</a:t>
            </a:r>
          </a:p>
          <a:p>
            <a:pPr lvl="1" eaLnBrk="1" hangingPunct="1">
              <a:buClr>
                <a:srgbClr val="FFFFFF"/>
              </a:buClr>
              <a:buFont typeface="Arial" panose="020B0604020202020204" pitchFamily="34" charset="0"/>
              <a:buChar char="−"/>
            </a:pPr>
            <a:r>
              <a:rPr lang="en-US" altLang="en-US" sz="1800" b="1">
                <a:solidFill>
                  <a:srgbClr val="FFFFFF"/>
                </a:solidFill>
                <a:latin typeface="Calibri" panose="020F0502020204030204" pitchFamily="34" charset="0"/>
              </a:rPr>
              <a:t>FDM and BEM</a:t>
            </a:r>
          </a:p>
        </p:txBody>
      </p:sp>
      <p:grpSp>
        <p:nvGrpSpPr>
          <p:cNvPr id="40" name="Group 38"/>
          <p:cNvGrpSpPr>
            <a:grpSpLocks/>
          </p:cNvGrpSpPr>
          <p:nvPr/>
        </p:nvGrpSpPr>
        <p:grpSpPr bwMode="auto">
          <a:xfrm>
            <a:off x="2706688" y="4955948"/>
            <a:ext cx="2068512" cy="1066369"/>
            <a:chOff x="1662" y="3242"/>
            <a:chExt cx="1429" cy="780"/>
          </a:xfrm>
          <a:noFill/>
        </p:grpSpPr>
        <p:grpSp>
          <p:nvGrpSpPr>
            <p:cNvPr id="41" name="Group 39"/>
            <p:cNvGrpSpPr>
              <a:grpSpLocks/>
            </p:cNvGrpSpPr>
            <p:nvPr/>
          </p:nvGrpSpPr>
          <p:grpSpPr bwMode="auto">
            <a:xfrm>
              <a:off x="1662" y="3242"/>
              <a:ext cx="1429" cy="382"/>
              <a:chOff x="1524" y="3422"/>
              <a:chExt cx="1429" cy="382"/>
            </a:xfrm>
            <a:grpFill/>
          </p:grpSpPr>
          <p:sp>
            <p:nvSpPr>
              <p:cNvPr id="43" name="Line 40"/>
              <p:cNvSpPr>
                <a:spLocks noChangeShapeType="1"/>
              </p:cNvSpPr>
              <p:nvPr/>
            </p:nvSpPr>
            <p:spPr bwMode="auto">
              <a:xfrm>
                <a:off x="1524" y="3804"/>
                <a:ext cx="372" cy="0"/>
              </a:xfrm>
              <a:prstGeom prst="line">
                <a:avLst/>
              </a:prstGeom>
              <a:grpFill/>
              <a:ln w="31750">
                <a:solidFill>
                  <a:schemeClr val="bg1"/>
                </a:solidFill>
                <a:round/>
                <a:headEnd/>
                <a:tailEnd/>
              </a:ln>
              <a:effectLst/>
            </p:spPr>
            <p:txBody>
              <a:bodyPr wrap="none" anchor="ctr"/>
              <a:lstStyle/>
              <a:p>
                <a:pPr algn="ctr" eaLnBrk="1" hangingPunct="1">
                  <a:defRPr/>
                </a:pPr>
                <a:endParaRPr lang="en-US" sz="1200" b="1">
                  <a:solidFill>
                    <a:prstClr val="white"/>
                  </a:solidFill>
                  <a:cs typeface="Arial" pitchFamily="34" charset="0"/>
                </a:endParaRPr>
              </a:p>
            </p:txBody>
          </p:sp>
          <p:sp>
            <p:nvSpPr>
              <p:cNvPr id="44" name="Line 41"/>
              <p:cNvSpPr>
                <a:spLocks noChangeShapeType="1"/>
              </p:cNvSpPr>
              <p:nvPr/>
            </p:nvSpPr>
            <p:spPr bwMode="auto">
              <a:xfrm flipV="1">
                <a:off x="1885" y="3427"/>
                <a:ext cx="258" cy="372"/>
              </a:xfrm>
              <a:prstGeom prst="line">
                <a:avLst/>
              </a:prstGeom>
              <a:grpFill/>
              <a:ln w="31750">
                <a:solidFill>
                  <a:schemeClr val="bg1"/>
                </a:solidFill>
                <a:round/>
                <a:headEnd/>
                <a:tailEnd/>
              </a:ln>
              <a:effectLst/>
            </p:spPr>
            <p:txBody>
              <a:bodyPr wrap="none" anchor="ctr"/>
              <a:lstStyle/>
              <a:p>
                <a:pPr algn="ctr" eaLnBrk="1" hangingPunct="1">
                  <a:defRPr/>
                </a:pPr>
                <a:endParaRPr lang="en-US" sz="1200" b="1">
                  <a:solidFill>
                    <a:prstClr val="white"/>
                  </a:solidFill>
                  <a:cs typeface="Arial" pitchFamily="34" charset="0"/>
                </a:endParaRPr>
              </a:p>
            </p:txBody>
          </p:sp>
          <p:sp>
            <p:nvSpPr>
              <p:cNvPr id="45" name="Line 42"/>
              <p:cNvSpPr>
                <a:spLocks noChangeShapeType="1"/>
              </p:cNvSpPr>
              <p:nvPr/>
            </p:nvSpPr>
            <p:spPr bwMode="auto">
              <a:xfrm>
                <a:off x="2138" y="3422"/>
                <a:ext cx="450" cy="372"/>
              </a:xfrm>
              <a:prstGeom prst="line">
                <a:avLst/>
              </a:prstGeom>
              <a:grpFill/>
              <a:ln w="31750">
                <a:solidFill>
                  <a:schemeClr val="bg1"/>
                </a:solidFill>
                <a:round/>
                <a:headEnd/>
                <a:tailEnd/>
              </a:ln>
              <a:effectLst/>
            </p:spPr>
            <p:txBody>
              <a:bodyPr wrap="none" anchor="ctr"/>
              <a:lstStyle/>
              <a:p>
                <a:pPr algn="ctr" eaLnBrk="1" hangingPunct="1">
                  <a:defRPr/>
                </a:pPr>
                <a:endParaRPr lang="en-US" sz="1200" b="1">
                  <a:solidFill>
                    <a:prstClr val="white"/>
                  </a:solidFill>
                  <a:cs typeface="Arial" pitchFamily="34" charset="0"/>
                </a:endParaRPr>
              </a:p>
            </p:txBody>
          </p:sp>
          <p:sp>
            <p:nvSpPr>
              <p:cNvPr id="46" name="Line 43"/>
              <p:cNvSpPr>
                <a:spLocks noChangeShapeType="1"/>
              </p:cNvSpPr>
              <p:nvPr/>
            </p:nvSpPr>
            <p:spPr bwMode="auto">
              <a:xfrm>
                <a:off x="2581" y="3793"/>
                <a:ext cx="372" cy="0"/>
              </a:xfrm>
              <a:prstGeom prst="line">
                <a:avLst/>
              </a:prstGeom>
              <a:grpFill/>
              <a:ln w="31750">
                <a:solidFill>
                  <a:schemeClr val="bg1"/>
                </a:solidFill>
                <a:round/>
                <a:headEnd/>
                <a:tailEnd/>
              </a:ln>
              <a:effectLst/>
            </p:spPr>
            <p:txBody>
              <a:bodyPr wrap="none" anchor="ctr"/>
              <a:lstStyle/>
              <a:p>
                <a:pPr algn="ctr" eaLnBrk="1" hangingPunct="1">
                  <a:defRPr/>
                </a:pPr>
                <a:endParaRPr lang="en-US" sz="1200" b="1">
                  <a:solidFill>
                    <a:prstClr val="white"/>
                  </a:solidFill>
                  <a:cs typeface="Arial" pitchFamily="34" charset="0"/>
                </a:endParaRPr>
              </a:p>
            </p:txBody>
          </p:sp>
        </p:grpSp>
        <p:sp>
          <p:nvSpPr>
            <p:cNvPr id="42" name="Text Box 44"/>
            <p:cNvSpPr txBox="1">
              <a:spLocks noChangeArrowheads="1"/>
            </p:cNvSpPr>
            <p:nvPr/>
          </p:nvSpPr>
          <p:spPr bwMode="auto">
            <a:xfrm>
              <a:off x="2040" y="3549"/>
              <a:ext cx="703" cy="473"/>
            </a:xfrm>
            <a:prstGeom prst="rect">
              <a:avLst/>
            </a:prstGeom>
            <a:grpFill/>
            <a:ln w="12700" algn="ctr">
              <a:noFill/>
              <a:miter lim="800000"/>
              <a:headEnd/>
              <a:tailEnd/>
            </a:ln>
            <a:effectLst/>
          </p:spPr>
          <p:txBody>
            <a:bodyPr wrap="none">
              <a:spAutoFit/>
            </a:bodyPr>
            <a:lstStyle/>
            <a:p>
              <a:pPr algn="ctr" eaLnBrk="1" hangingPunct="1">
                <a:defRPr/>
              </a:pPr>
              <a:r>
                <a:rPr lang="en-US" sz="1800" b="1" dirty="0">
                  <a:solidFill>
                    <a:prstClr val="white"/>
                  </a:solidFill>
                  <a:cs typeface="Arial" pitchFamily="34" charset="0"/>
                </a:rPr>
                <a:t>Current</a:t>
              </a:r>
            </a:p>
            <a:p>
              <a:pPr algn="ctr" eaLnBrk="1" hangingPunct="1">
                <a:defRPr/>
              </a:pPr>
              <a:r>
                <a:rPr lang="en-US" sz="1800" b="1" dirty="0">
                  <a:solidFill>
                    <a:prstClr val="white"/>
                  </a:solidFill>
                  <a:cs typeface="Arial" pitchFamily="34" charset="0"/>
                </a:rPr>
                <a:t>profile</a:t>
              </a:r>
            </a:p>
          </p:txBody>
        </p:sp>
      </p:grpSp>
      <p:sp>
        <p:nvSpPr>
          <p:cNvPr id="119" name="AutoShape 117"/>
          <p:cNvSpPr>
            <a:spLocks noChangeArrowheads="1"/>
          </p:cNvSpPr>
          <p:nvPr/>
        </p:nvSpPr>
        <p:spPr bwMode="auto">
          <a:xfrm>
            <a:off x="6215063" y="1801813"/>
            <a:ext cx="2805112" cy="498475"/>
          </a:xfrm>
          <a:prstGeom prst="cube">
            <a:avLst>
              <a:gd name="adj" fmla="val 51495"/>
            </a:avLst>
          </a:prstGeom>
          <a:solidFill>
            <a:srgbClr val="33CCCC"/>
          </a:solidFill>
          <a:ln w="31750">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800">
                <a:solidFill>
                  <a:srgbClr val="000000"/>
                </a:solidFill>
                <a:latin typeface="Calibri" panose="020F0502020204030204" pitchFamily="34" charset="0"/>
              </a:rPr>
              <a:t>	</a:t>
            </a:r>
            <a:r>
              <a:rPr lang="en-US" altLang="en-US" sz="1400" b="1">
                <a:solidFill>
                  <a:srgbClr val="000000"/>
                </a:solidFill>
                <a:cs typeface="Arial" panose="020B0604020202020204" pitchFamily="34" charset="0"/>
              </a:rPr>
              <a:t>Substrate</a:t>
            </a:r>
          </a:p>
        </p:txBody>
      </p:sp>
      <p:sp>
        <p:nvSpPr>
          <p:cNvPr id="120" name="AutoShape 118"/>
          <p:cNvSpPr>
            <a:spLocks noChangeArrowheads="1"/>
          </p:cNvSpPr>
          <p:nvPr/>
        </p:nvSpPr>
        <p:spPr bwMode="auto">
          <a:xfrm>
            <a:off x="7405688" y="2371725"/>
            <a:ext cx="306387" cy="228600"/>
          </a:xfrm>
          <a:prstGeom prst="downArrow">
            <a:avLst>
              <a:gd name="adj1" fmla="val 50000"/>
              <a:gd name="adj2" fmla="val 31347"/>
            </a:avLst>
          </a:prstGeom>
          <a:solidFill>
            <a:srgbClr val="33CCCC"/>
          </a:solidFill>
          <a:ln w="31750" algn="ctr">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endParaRPr lang="en-US" altLang="en-US" sz="1200" b="1">
              <a:solidFill>
                <a:srgbClr val="000000"/>
              </a:solidFill>
              <a:latin typeface="Calibri" panose="020F0502020204030204" pitchFamily="34" charset="0"/>
            </a:endParaRPr>
          </a:p>
        </p:txBody>
      </p:sp>
      <p:sp>
        <p:nvSpPr>
          <p:cNvPr id="121" name="Text Box 119"/>
          <p:cNvSpPr txBox="1">
            <a:spLocks noChangeArrowheads="1"/>
          </p:cNvSpPr>
          <p:nvPr/>
        </p:nvSpPr>
        <p:spPr bwMode="auto">
          <a:xfrm>
            <a:off x="2924175" y="6092825"/>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r>
              <a:rPr lang="en-US" altLang="en-US" sz="1800" b="1">
                <a:solidFill>
                  <a:srgbClr val="FFFFFF"/>
                </a:solidFill>
                <a:cs typeface="Arial" panose="020B0604020202020204" pitchFamily="34" charset="0"/>
              </a:rPr>
              <a:t>Linearize</a:t>
            </a:r>
          </a:p>
        </p:txBody>
      </p:sp>
      <p:grpSp>
        <p:nvGrpSpPr>
          <p:cNvPr id="122" name="Group 121"/>
          <p:cNvGrpSpPr>
            <a:grpSpLocks/>
          </p:cNvGrpSpPr>
          <p:nvPr/>
        </p:nvGrpSpPr>
        <p:grpSpPr bwMode="auto">
          <a:xfrm>
            <a:off x="6224588" y="2652713"/>
            <a:ext cx="2541587" cy="1422400"/>
            <a:chOff x="6224588" y="2376488"/>
            <a:chExt cx="2541587" cy="1422400"/>
          </a:xfrm>
        </p:grpSpPr>
        <p:pic>
          <p:nvPicPr>
            <p:cNvPr id="123" name="Picture 47"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029922" y="2215140"/>
              <a:ext cx="153724" cy="480942"/>
            </a:xfrm>
            <a:prstGeom prst="rect">
              <a:avLst/>
            </a:prstGeom>
            <a:noFill/>
          </p:spPr>
        </p:pic>
        <p:pic>
          <p:nvPicPr>
            <p:cNvPr id="124" name="Picture 48"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7104909" y="2381914"/>
              <a:ext cx="139689" cy="538034"/>
            </a:xfrm>
            <a:prstGeom prst="rect">
              <a:avLst/>
            </a:prstGeom>
            <a:noFill/>
          </p:spPr>
        </p:pic>
        <p:pic>
          <p:nvPicPr>
            <p:cNvPr id="125" name="Picture 49"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2965979">
              <a:off x="6657717" y="2384626"/>
              <a:ext cx="138751" cy="516332"/>
            </a:xfrm>
            <a:prstGeom prst="rect">
              <a:avLst/>
            </a:prstGeom>
            <a:noFill/>
          </p:spPr>
        </p:pic>
        <p:pic>
          <p:nvPicPr>
            <p:cNvPr id="126" name="Picture 50"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6733702" y="2592216"/>
              <a:ext cx="155533" cy="480942"/>
            </a:xfrm>
            <a:prstGeom prst="rect">
              <a:avLst/>
            </a:prstGeom>
            <a:noFill/>
          </p:spPr>
        </p:pic>
        <p:pic>
          <p:nvPicPr>
            <p:cNvPr id="127" name="Picture 51"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477097" y="2217869"/>
              <a:ext cx="152820" cy="480005"/>
            </a:xfrm>
            <a:prstGeom prst="rect">
              <a:avLst/>
            </a:prstGeom>
            <a:noFill/>
          </p:spPr>
        </p:pic>
        <p:pic>
          <p:nvPicPr>
            <p:cNvPr id="128" name="Picture 52"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7551163" y="2381914"/>
              <a:ext cx="139689" cy="538034"/>
            </a:xfrm>
            <a:prstGeom prst="rect">
              <a:avLst/>
            </a:prstGeom>
            <a:noFill/>
          </p:spPr>
        </p:pic>
        <p:pic>
          <p:nvPicPr>
            <p:cNvPr id="129" name="Picture 53"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179019" y="2593103"/>
              <a:ext cx="155533" cy="481880"/>
            </a:xfrm>
            <a:prstGeom prst="rect">
              <a:avLst/>
            </a:prstGeom>
            <a:noFill/>
          </p:spPr>
        </p:pic>
        <p:pic>
          <p:nvPicPr>
            <p:cNvPr id="130" name="Picture 54"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6815219" y="2762607"/>
              <a:ext cx="139689" cy="538939"/>
            </a:xfrm>
            <a:prstGeom prst="rect">
              <a:avLst/>
            </a:prstGeom>
            <a:noFill/>
          </p:spPr>
        </p:pic>
        <p:pic>
          <p:nvPicPr>
            <p:cNvPr id="131" name="Picture 55"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2913490">
              <a:off x="6366152" y="2758085"/>
              <a:ext cx="137814" cy="538939"/>
            </a:xfrm>
            <a:prstGeom prst="rect">
              <a:avLst/>
            </a:prstGeom>
            <a:noFill/>
          </p:spPr>
        </p:pic>
        <p:pic>
          <p:nvPicPr>
            <p:cNvPr id="132" name="Picture 56"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6434587" y="2984664"/>
              <a:ext cx="152820" cy="480942"/>
            </a:xfrm>
            <a:prstGeom prst="rect">
              <a:avLst/>
            </a:prstGeom>
            <a:noFill/>
          </p:spPr>
        </p:pic>
        <p:pic>
          <p:nvPicPr>
            <p:cNvPr id="133" name="Picture 57"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7257723" y="2758085"/>
              <a:ext cx="138751" cy="556120"/>
            </a:xfrm>
            <a:prstGeom prst="rect">
              <a:avLst/>
            </a:prstGeom>
            <a:noFill/>
          </p:spPr>
        </p:pic>
        <p:pic>
          <p:nvPicPr>
            <p:cNvPr id="134" name="Picture 58"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6879937" y="2985569"/>
              <a:ext cx="154628" cy="480942"/>
            </a:xfrm>
            <a:prstGeom prst="rect">
              <a:avLst/>
            </a:prstGeom>
            <a:noFill/>
          </p:spPr>
        </p:pic>
        <p:pic>
          <p:nvPicPr>
            <p:cNvPr id="135" name="Picture 59"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929931" y="2222390"/>
              <a:ext cx="153724" cy="480005"/>
            </a:xfrm>
            <a:prstGeom prst="rect">
              <a:avLst/>
            </a:prstGeom>
            <a:noFill/>
          </p:spPr>
        </p:pic>
        <p:pic>
          <p:nvPicPr>
            <p:cNvPr id="136" name="Picture 60"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480116">
              <a:off x="8006793" y="2379201"/>
              <a:ext cx="139689" cy="547077"/>
            </a:xfrm>
            <a:prstGeom prst="rect">
              <a:avLst/>
            </a:prstGeom>
            <a:noFill/>
          </p:spPr>
        </p:pic>
        <p:pic>
          <p:nvPicPr>
            <p:cNvPr id="137" name="Picture 61"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632740" y="2598562"/>
              <a:ext cx="153724" cy="480005"/>
            </a:xfrm>
            <a:prstGeom prst="rect">
              <a:avLst/>
            </a:prstGeom>
            <a:noFill/>
          </p:spPr>
        </p:pic>
        <p:pic>
          <p:nvPicPr>
            <p:cNvPr id="138" name="Picture 62"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8375281" y="2222357"/>
              <a:ext cx="155533" cy="481880"/>
            </a:xfrm>
            <a:prstGeom prst="rect">
              <a:avLst/>
            </a:prstGeom>
            <a:noFill/>
          </p:spPr>
        </p:pic>
        <p:pic>
          <p:nvPicPr>
            <p:cNvPr id="139" name="Picture 63"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8079011" y="2599450"/>
              <a:ext cx="154628" cy="480942"/>
            </a:xfrm>
            <a:prstGeom prst="rect">
              <a:avLst/>
            </a:prstGeom>
            <a:noFill/>
          </p:spPr>
        </p:pic>
        <p:pic>
          <p:nvPicPr>
            <p:cNvPr id="140" name="Picture 64"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031884">
              <a:off x="7718977" y="2771649"/>
              <a:ext cx="138751" cy="522662"/>
            </a:xfrm>
            <a:prstGeom prst="rect">
              <a:avLst/>
            </a:prstGeom>
            <a:noFill/>
          </p:spPr>
        </p:pic>
        <p:pic>
          <p:nvPicPr>
            <p:cNvPr id="141" name="Picture 65"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332737" y="2990994"/>
              <a:ext cx="153724" cy="480942"/>
            </a:xfrm>
            <a:prstGeom prst="rect">
              <a:avLst/>
            </a:prstGeom>
            <a:noFill/>
          </p:spPr>
        </p:pic>
        <p:pic>
          <p:nvPicPr>
            <p:cNvPr id="142" name="Picture 66"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779946" y="2993740"/>
              <a:ext cx="154628" cy="479067"/>
            </a:xfrm>
            <a:prstGeom prst="rect">
              <a:avLst/>
            </a:prstGeom>
            <a:noFill/>
          </p:spPr>
        </p:pic>
        <p:pic>
          <p:nvPicPr>
            <p:cNvPr id="143" name="Picture 67"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8140856" y="2771649"/>
              <a:ext cx="138751" cy="536226"/>
            </a:xfrm>
            <a:prstGeom prst="rect">
              <a:avLst/>
            </a:prstGeom>
            <a:noFill/>
          </p:spPr>
        </p:pic>
        <p:pic>
          <p:nvPicPr>
            <p:cNvPr id="144" name="Picture 68"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16653">
              <a:off x="8443672" y="2402712"/>
              <a:ext cx="140626" cy="508194"/>
            </a:xfrm>
            <a:prstGeom prst="rect">
              <a:avLst/>
            </a:prstGeom>
            <a:noFill/>
          </p:spPr>
        </p:pic>
        <p:pic>
          <p:nvPicPr>
            <p:cNvPr id="145" name="Picture 69"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6435541" y="3465913"/>
              <a:ext cx="153724" cy="470630"/>
            </a:xfrm>
            <a:prstGeom prst="rect">
              <a:avLst/>
            </a:prstGeom>
            <a:noFill/>
          </p:spPr>
        </p:pic>
        <p:pic>
          <p:nvPicPr>
            <p:cNvPr id="146" name="Picture 70"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6676467" y="3221971"/>
              <a:ext cx="121876" cy="507290"/>
            </a:xfrm>
            <a:prstGeom prst="rect">
              <a:avLst/>
            </a:prstGeom>
            <a:noFill/>
          </p:spPr>
        </p:pic>
        <p:pic>
          <p:nvPicPr>
            <p:cNvPr id="147" name="Picture 71"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7102096" y="3228300"/>
              <a:ext cx="121876" cy="506385"/>
            </a:xfrm>
            <a:prstGeom prst="rect">
              <a:avLst/>
            </a:prstGeom>
            <a:noFill/>
          </p:spPr>
        </p:pic>
        <p:pic>
          <p:nvPicPr>
            <p:cNvPr id="148" name="Picture 72"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7586789" y="3235534"/>
              <a:ext cx="122814" cy="507290"/>
            </a:xfrm>
            <a:prstGeom prst="rect">
              <a:avLst/>
            </a:prstGeom>
            <a:noFill/>
          </p:spPr>
        </p:pic>
        <p:pic>
          <p:nvPicPr>
            <p:cNvPr id="149" name="Picture 73"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8021793" y="3235534"/>
              <a:ext cx="122814" cy="507290"/>
            </a:xfrm>
            <a:prstGeom prst="rect">
              <a:avLst/>
            </a:prstGeom>
            <a:noFill/>
          </p:spPr>
        </p:pic>
        <p:pic>
          <p:nvPicPr>
            <p:cNvPr id="150" name="Picture 74"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6882750" y="3460488"/>
              <a:ext cx="154628" cy="470630"/>
            </a:xfrm>
            <a:prstGeom prst="rect">
              <a:avLst/>
            </a:prstGeom>
            <a:noFill/>
          </p:spPr>
        </p:pic>
        <p:pic>
          <p:nvPicPr>
            <p:cNvPr id="151" name="Picture 75"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337458" y="3452954"/>
              <a:ext cx="155533" cy="487505"/>
            </a:xfrm>
            <a:prstGeom prst="rect">
              <a:avLst/>
            </a:prstGeom>
            <a:noFill/>
          </p:spPr>
        </p:pic>
        <p:pic>
          <p:nvPicPr>
            <p:cNvPr id="152" name="Picture 76"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6200000">
              <a:off x="7788383" y="3468626"/>
              <a:ext cx="154628" cy="470630"/>
            </a:xfrm>
            <a:prstGeom prst="rect">
              <a:avLst/>
            </a:prstGeom>
            <a:noFill/>
          </p:spPr>
        </p:pic>
        <p:pic>
          <p:nvPicPr>
            <p:cNvPr id="153" name="Picture 77"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203361">
              <a:off x="8162419" y="3241864"/>
              <a:ext cx="139689" cy="546173"/>
            </a:xfrm>
            <a:prstGeom prst="rect">
              <a:avLst/>
            </a:prstGeom>
            <a:noFill/>
          </p:spPr>
        </p:pic>
        <p:pic>
          <p:nvPicPr>
            <p:cNvPr id="154" name="Picture 78"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8336796" y="2828618"/>
              <a:ext cx="121876" cy="520853"/>
            </a:xfrm>
            <a:prstGeom prst="rect">
              <a:avLst/>
            </a:prstGeom>
            <a:noFill/>
          </p:spPr>
        </p:pic>
        <p:pic>
          <p:nvPicPr>
            <p:cNvPr id="155" name="Picture 79"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8624611" y="2461488"/>
              <a:ext cx="122814" cy="595003"/>
            </a:xfrm>
            <a:prstGeom prst="rect">
              <a:avLst/>
            </a:prstGeom>
            <a:noFill/>
          </p:spPr>
        </p:pic>
        <p:pic>
          <p:nvPicPr>
            <p:cNvPr id="156" name="Picture 80"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rot="13303763">
              <a:off x="8473672" y="2947980"/>
              <a:ext cx="139689" cy="442183"/>
            </a:xfrm>
            <a:prstGeom prst="rect">
              <a:avLst/>
            </a:prstGeom>
            <a:noFill/>
          </p:spPr>
        </p:pic>
        <p:pic>
          <p:nvPicPr>
            <p:cNvPr id="157" name="Picture 81" descr="res"/>
            <p:cNvPicPr>
              <a:picLocks noChangeAspect="1" noChangeArrowheads="1"/>
            </p:cNvPicPr>
            <p:nvPr/>
          </p:nvPicPr>
          <p:blipFill>
            <a:blip r:embed="rId3" cstate="print">
              <a:duotone>
                <a:schemeClr val="bg2">
                  <a:shade val="45000"/>
                  <a:satMod val="135000"/>
                </a:schemeClr>
                <a:prstClr val="white"/>
              </a:duotone>
              <a:lum bright="100000"/>
            </a:blip>
            <a:srcRect/>
            <a:stretch>
              <a:fillRect/>
            </a:stretch>
          </p:blipFill>
          <p:spPr bwMode="auto">
            <a:xfrm>
              <a:off x="6224588" y="3214736"/>
              <a:ext cx="121876" cy="507290"/>
            </a:xfrm>
            <a:prstGeom prst="rect">
              <a:avLst/>
            </a:prstGeom>
            <a:noFill/>
          </p:spPr>
        </p:pic>
        <p:sp>
          <p:nvSpPr>
            <p:cNvPr id="54324" name="Line 82"/>
            <p:cNvSpPr>
              <a:spLocks noChangeShapeType="1"/>
            </p:cNvSpPr>
            <p:nvPr/>
          </p:nvSpPr>
          <p:spPr bwMode="auto">
            <a:xfrm flipH="1">
              <a:off x="6353027" y="3387450"/>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5" name="Line 83"/>
            <p:cNvSpPr>
              <a:spLocks noChangeShapeType="1"/>
            </p:cNvSpPr>
            <p:nvPr/>
          </p:nvSpPr>
          <p:spPr bwMode="auto">
            <a:xfrm flipH="1">
              <a:off x="6805844" y="3379312"/>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6" name="Line 84"/>
            <p:cNvSpPr>
              <a:spLocks noChangeShapeType="1"/>
            </p:cNvSpPr>
            <p:nvPr/>
          </p:nvSpPr>
          <p:spPr bwMode="auto">
            <a:xfrm flipH="1">
              <a:off x="7245535" y="3401014"/>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7" name="Line 85"/>
            <p:cNvSpPr>
              <a:spLocks noChangeShapeType="1"/>
            </p:cNvSpPr>
            <p:nvPr/>
          </p:nvSpPr>
          <p:spPr bwMode="auto">
            <a:xfrm flipH="1">
              <a:off x="7729290" y="3392876"/>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8" name="Line 86"/>
            <p:cNvSpPr>
              <a:spLocks noChangeShapeType="1"/>
            </p:cNvSpPr>
            <p:nvPr/>
          </p:nvSpPr>
          <p:spPr bwMode="auto">
            <a:xfrm flipH="1">
              <a:off x="8140856" y="3346758"/>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9" name="Line 87"/>
            <p:cNvSpPr>
              <a:spLocks noChangeShapeType="1"/>
            </p:cNvSpPr>
            <p:nvPr/>
          </p:nvSpPr>
          <p:spPr bwMode="auto">
            <a:xfrm flipH="1">
              <a:off x="8473672" y="2960640"/>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0" name="Line 88"/>
            <p:cNvSpPr>
              <a:spLocks noChangeShapeType="1"/>
            </p:cNvSpPr>
            <p:nvPr/>
          </p:nvSpPr>
          <p:spPr bwMode="auto">
            <a:xfrm flipH="1">
              <a:off x="8766175" y="2662234"/>
              <a:ext cx="0" cy="16367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1" name="Line 89"/>
            <p:cNvSpPr>
              <a:spLocks noChangeShapeType="1"/>
            </p:cNvSpPr>
            <p:nvPr/>
          </p:nvSpPr>
          <p:spPr bwMode="auto">
            <a:xfrm>
              <a:off x="6387715" y="3798888"/>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2" name="Line 90"/>
            <p:cNvSpPr>
              <a:spLocks noChangeShapeType="1"/>
            </p:cNvSpPr>
            <p:nvPr/>
          </p:nvSpPr>
          <p:spPr bwMode="auto">
            <a:xfrm>
              <a:off x="6852719" y="3798888"/>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3" name="Line 91"/>
            <p:cNvSpPr>
              <a:spLocks noChangeShapeType="1"/>
            </p:cNvSpPr>
            <p:nvPr/>
          </p:nvSpPr>
          <p:spPr bwMode="auto">
            <a:xfrm>
              <a:off x="7317724" y="3798888"/>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4" name="Line 92"/>
            <p:cNvSpPr>
              <a:spLocks noChangeShapeType="1"/>
            </p:cNvSpPr>
            <p:nvPr/>
          </p:nvSpPr>
          <p:spPr bwMode="auto">
            <a:xfrm>
              <a:off x="7763978" y="3798888"/>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5" name="Line 93"/>
            <p:cNvSpPr>
              <a:spLocks noChangeShapeType="1"/>
            </p:cNvSpPr>
            <p:nvPr/>
          </p:nvSpPr>
          <p:spPr bwMode="auto">
            <a:xfrm>
              <a:off x="6405527" y="3307875"/>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6" name="Line 94"/>
            <p:cNvSpPr>
              <a:spLocks noChangeShapeType="1"/>
            </p:cNvSpPr>
            <p:nvPr/>
          </p:nvSpPr>
          <p:spPr bwMode="auto">
            <a:xfrm>
              <a:off x="6852719" y="3325056"/>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7" name="Line 95"/>
            <p:cNvSpPr>
              <a:spLocks noChangeShapeType="1"/>
            </p:cNvSpPr>
            <p:nvPr/>
          </p:nvSpPr>
          <p:spPr bwMode="auto">
            <a:xfrm>
              <a:off x="7317724" y="3325056"/>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8" name="Line 96"/>
            <p:cNvSpPr>
              <a:spLocks noChangeShapeType="1"/>
            </p:cNvSpPr>
            <p:nvPr/>
          </p:nvSpPr>
          <p:spPr bwMode="auto">
            <a:xfrm>
              <a:off x="7746165" y="3325056"/>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9" name="Line 97"/>
            <p:cNvSpPr>
              <a:spLocks noChangeShapeType="1"/>
            </p:cNvSpPr>
            <p:nvPr/>
          </p:nvSpPr>
          <p:spPr bwMode="auto">
            <a:xfrm>
              <a:off x="6673655" y="2918139"/>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0" name="Line 98"/>
            <p:cNvSpPr>
              <a:spLocks noChangeShapeType="1"/>
            </p:cNvSpPr>
            <p:nvPr/>
          </p:nvSpPr>
          <p:spPr bwMode="auto">
            <a:xfrm>
              <a:off x="7103034" y="2918139"/>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1" name="Line 99"/>
            <p:cNvSpPr>
              <a:spLocks noChangeShapeType="1"/>
            </p:cNvSpPr>
            <p:nvPr/>
          </p:nvSpPr>
          <p:spPr bwMode="auto">
            <a:xfrm>
              <a:off x="7568038" y="2936225"/>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2" name="Line 100"/>
            <p:cNvSpPr>
              <a:spLocks noChangeShapeType="1"/>
            </p:cNvSpPr>
            <p:nvPr/>
          </p:nvSpPr>
          <p:spPr bwMode="auto">
            <a:xfrm>
              <a:off x="7997418" y="2936225"/>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3" name="Line 101"/>
            <p:cNvSpPr>
              <a:spLocks noChangeShapeType="1"/>
            </p:cNvSpPr>
            <p:nvPr/>
          </p:nvSpPr>
          <p:spPr bwMode="auto">
            <a:xfrm flipH="1">
              <a:off x="6477715" y="2985959"/>
              <a:ext cx="106876" cy="135639"/>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4" name="Line 102"/>
            <p:cNvSpPr>
              <a:spLocks noChangeShapeType="1"/>
            </p:cNvSpPr>
            <p:nvPr/>
          </p:nvSpPr>
          <p:spPr bwMode="auto">
            <a:xfrm flipH="1">
              <a:off x="6906157" y="3003140"/>
              <a:ext cx="107814"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5" name="Line 103"/>
            <p:cNvSpPr>
              <a:spLocks noChangeShapeType="1"/>
            </p:cNvSpPr>
            <p:nvPr/>
          </p:nvSpPr>
          <p:spPr bwMode="auto">
            <a:xfrm flipH="1">
              <a:off x="7353349" y="3003140"/>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6" name="Line 104"/>
            <p:cNvSpPr>
              <a:spLocks noChangeShapeType="1"/>
            </p:cNvSpPr>
            <p:nvPr/>
          </p:nvSpPr>
          <p:spPr bwMode="auto">
            <a:xfrm flipH="1">
              <a:off x="7818353" y="3019416"/>
              <a:ext cx="106876" cy="135639"/>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7" name="Line 105"/>
            <p:cNvSpPr>
              <a:spLocks noChangeShapeType="1"/>
            </p:cNvSpPr>
            <p:nvPr/>
          </p:nvSpPr>
          <p:spPr bwMode="auto">
            <a:xfrm flipH="1">
              <a:off x="6781468" y="2597127"/>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8" name="Line 106"/>
            <p:cNvSpPr>
              <a:spLocks noChangeShapeType="1"/>
            </p:cNvSpPr>
            <p:nvPr/>
          </p:nvSpPr>
          <p:spPr bwMode="auto">
            <a:xfrm flipH="1">
              <a:off x="7227723" y="2613404"/>
              <a:ext cx="106876" cy="135639"/>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9" name="Line 107"/>
            <p:cNvSpPr>
              <a:spLocks noChangeShapeType="1"/>
            </p:cNvSpPr>
            <p:nvPr/>
          </p:nvSpPr>
          <p:spPr bwMode="auto">
            <a:xfrm flipH="1">
              <a:off x="7657102" y="2630585"/>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0" name="Line 108"/>
            <p:cNvSpPr>
              <a:spLocks noChangeShapeType="1"/>
            </p:cNvSpPr>
            <p:nvPr/>
          </p:nvSpPr>
          <p:spPr bwMode="auto">
            <a:xfrm flipH="1">
              <a:off x="8104294" y="2630585"/>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1" name="Line 109"/>
            <p:cNvSpPr>
              <a:spLocks noChangeShapeType="1"/>
            </p:cNvSpPr>
            <p:nvPr/>
          </p:nvSpPr>
          <p:spPr bwMode="auto">
            <a:xfrm flipH="1">
              <a:off x="8497110" y="2698404"/>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2" name="Line 110"/>
            <p:cNvSpPr>
              <a:spLocks noChangeShapeType="1"/>
            </p:cNvSpPr>
            <p:nvPr/>
          </p:nvSpPr>
          <p:spPr bwMode="auto">
            <a:xfrm flipH="1">
              <a:off x="8211170" y="3037502"/>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3" name="Line 111"/>
            <p:cNvSpPr>
              <a:spLocks noChangeShapeType="1"/>
            </p:cNvSpPr>
            <p:nvPr/>
          </p:nvSpPr>
          <p:spPr bwMode="auto">
            <a:xfrm flipH="1">
              <a:off x="8246795" y="3511334"/>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4" name="Line 112"/>
            <p:cNvSpPr>
              <a:spLocks noChangeShapeType="1"/>
            </p:cNvSpPr>
            <p:nvPr/>
          </p:nvSpPr>
          <p:spPr bwMode="auto">
            <a:xfrm flipH="1">
              <a:off x="8551485" y="3155960"/>
              <a:ext cx="106876" cy="13473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5" name="Line 113"/>
            <p:cNvSpPr>
              <a:spLocks noChangeShapeType="1"/>
            </p:cNvSpPr>
            <p:nvPr/>
          </p:nvSpPr>
          <p:spPr bwMode="auto">
            <a:xfrm>
              <a:off x="7031783" y="2376488"/>
              <a:ext cx="19593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6" name="Line 114"/>
            <p:cNvSpPr>
              <a:spLocks noChangeShapeType="1"/>
            </p:cNvSpPr>
            <p:nvPr/>
          </p:nvSpPr>
          <p:spPr bwMode="auto">
            <a:xfrm>
              <a:off x="7478038" y="2376488"/>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7" name="Line 115"/>
            <p:cNvSpPr>
              <a:spLocks noChangeShapeType="1"/>
            </p:cNvSpPr>
            <p:nvPr/>
          </p:nvSpPr>
          <p:spPr bwMode="auto">
            <a:xfrm>
              <a:off x="7925229" y="2376488"/>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8" name="Line 116"/>
            <p:cNvSpPr>
              <a:spLocks noChangeShapeType="1"/>
            </p:cNvSpPr>
            <p:nvPr/>
          </p:nvSpPr>
          <p:spPr bwMode="auto">
            <a:xfrm>
              <a:off x="8372421" y="2376488"/>
              <a:ext cx="196877"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3" name="Circular Arrow 192"/>
          <p:cNvSpPr/>
          <p:nvPr/>
        </p:nvSpPr>
        <p:spPr>
          <a:xfrm rot="10800000">
            <a:off x="1914525" y="3979863"/>
            <a:ext cx="3333750" cy="2409825"/>
          </a:xfrm>
          <a:prstGeom prst="circularArrow">
            <a:avLst>
              <a:gd name="adj1" fmla="val 3428"/>
              <a:gd name="adj2" fmla="val 586643"/>
              <a:gd name="adj3" fmla="val 20431474"/>
              <a:gd name="adj4" fmla="val 11479263"/>
              <a:gd name="adj5" fmla="val 12185"/>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54286" name="Content Placeholder 5"/>
          <p:cNvSpPr txBox="1">
            <a:spLocks/>
          </p:cNvSpPr>
          <p:nvPr/>
        </p:nvSpPr>
        <p:spPr bwMode="auto">
          <a:xfrm>
            <a:off x="2509838" y="942975"/>
            <a:ext cx="49482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pPr>
            <a:r>
              <a:rPr lang="en-US" altLang="en-US" sz="2600" b="1">
                <a:solidFill>
                  <a:srgbClr val="FFFF00"/>
                </a:solidFill>
              </a:rPr>
              <a:t>``the tyranny of numbers’’ </a:t>
            </a:r>
            <a:r>
              <a:rPr lang="en-US" altLang="en-US" sz="2200" b="1" baseline="30000">
                <a:solidFill>
                  <a:srgbClr val="FFFF00"/>
                </a:solidFill>
              </a:rPr>
              <a:t>*</a:t>
            </a:r>
          </a:p>
        </p:txBody>
      </p:sp>
      <p:sp>
        <p:nvSpPr>
          <p:cNvPr id="195" name="Text Box 12"/>
          <p:cNvSpPr txBox="1">
            <a:spLocks noChangeArrowheads="1"/>
          </p:cNvSpPr>
          <p:nvPr/>
        </p:nvSpPr>
        <p:spPr bwMode="auto">
          <a:xfrm>
            <a:off x="-9525" y="6438900"/>
            <a:ext cx="9153525" cy="254000"/>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1050" b="1" dirty="0">
                <a:solidFill>
                  <a:srgbClr val="FFFF00"/>
                </a:solidFill>
                <a:cs typeface="Arial" pitchFamily="34" charset="0"/>
              </a:rPr>
              <a:t>Jack Morton, Bell Laboratories, 1957</a:t>
            </a:r>
          </a:p>
        </p:txBody>
      </p:sp>
      <p:sp>
        <p:nvSpPr>
          <p:cNvPr id="54288"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6298846C-5A5B-4777-8D75-CEF78224325D}" type="slidenum">
              <a:rPr lang="en-US" altLang="en-US" sz="1800" b="1">
                <a:solidFill>
                  <a:srgbClr val="FFFFFF"/>
                </a:solidFill>
                <a:cs typeface="Arial" panose="020B0604020202020204" pitchFamily="34" charset="0"/>
              </a:rPr>
              <a:pPr eaLnBrk="1" hangingPunct="1"/>
              <a:t>31</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8" grpId="0"/>
      <p:bldP spid="39" grpId="0"/>
      <p:bldP spid="119" grpId="0" animBg="1"/>
      <p:bldP spid="120" grpId="0" animBg="1"/>
      <p:bldP spid="1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Bottleneck and Design Gap</a:t>
            </a:r>
          </a:p>
        </p:txBody>
      </p:sp>
      <p:sp>
        <p:nvSpPr>
          <p:cNvPr id="56323" name="Content Placeholder 5"/>
          <p:cNvSpPr txBox="1">
            <a:spLocks/>
          </p:cNvSpPr>
          <p:nvPr/>
        </p:nvSpPr>
        <p:spPr bwMode="auto">
          <a:xfrm>
            <a:off x="0" y="4170363"/>
            <a:ext cx="91440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1">
                <a:solidFill>
                  <a:srgbClr val="FFFFFF"/>
                </a:solidFill>
              </a:rPr>
              <a:t>Co-existence of “new” and “old” technologies</a:t>
            </a:r>
            <a:endParaRPr lang="en-US" altLang="en-US" sz="1000" b="1">
              <a:solidFill>
                <a:srgbClr val="FFFFFF"/>
              </a:solidFill>
            </a:endParaRPr>
          </a:p>
          <a:p>
            <a:pPr eaLnBrk="1" hangingPunct="1">
              <a:spcBef>
                <a:spcPct val="20000"/>
              </a:spcBef>
              <a:buFont typeface="Arial" panose="020B0604020202020204" pitchFamily="34" charset="0"/>
              <a:buChar char="•"/>
            </a:pPr>
            <a:r>
              <a:rPr lang="en-US" altLang="en-US" sz="2400" b="1">
                <a:solidFill>
                  <a:srgbClr val="FFFFFF"/>
                </a:solidFill>
              </a:rPr>
              <a:t>Design gap is expected to further increase</a:t>
            </a:r>
          </a:p>
          <a:p>
            <a:pPr lvl="1" eaLnBrk="1" hangingPunct="1">
              <a:spcBef>
                <a:spcPct val="20000"/>
              </a:spcBef>
              <a:buFont typeface="Courier New" panose="02070309020205020404" pitchFamily="49" charset="0"/>
              <a:buChar char="­"/>
            </a:pPr>
            <a:r>
              <a:rPr lang="en-US" altLang="en-US" sz="2000" b="1">
                <a:solidFill>
                  <a:srgbClr val="FFFFFF"/>
                </a:solidFill>
              </a:rPr>
              <a:t>Circuit and physical level challenges in </a:t>
            </a:r>
            <a:r>
              <a:rPr lang="en-US" altLang="en-US" sz="2000" b="1" i="1">
                <a:solidFill>
                  <a:srgbClr val="FFFFFF"/>
                </a:solidFill>
              </a:rPr>
              <a:t>heterogeneous       integrated systems</a:t>
            </a:r>
          </a:p>
          <a:p>
            <a:pPr lvl="1" eaLnBrk="1" hangingPunct="1">
              <a:spcBef>
                <a:spcPct val="20000"/>
              </a:spcBef>
              <a:buFont typeface="Courier New" panose="02070309020205020404" pitchFamily="49" charset="0"/>
              <a:buChar char="­"/>
            </a:pPr>
            <a:r>
              <a:rPr lang="en-US" altLang="en-US" sz="2000" b="1">
                <a:solidFill>
                  <a:srgbClr val="FFFFFF"/>
                </a:solidFill>
              </a:rPr>
              <a:t>Mapping these opportunities to specific design objectives                in </a:t>
            </a:r>
            <a:r>
              <a:rPr lang="en-US" altLang="en-US" sz="2000" b="1" i="1">
                <a:solidFill>
                  <a:srgbClr val="FFFFFF"/>
                </a:solidFill>
              </a:rPr>
              <a:t>physical computing systems</a:t>
            </a:r>
          </a:p>
        </p:txBody>
      </p:sp>
      <p:sp>
        <p:nvSpPr>
          <p:cNvPr id="5" name="Rounded Rectangle 4"/>
          <p:cNvSpPr/>
          <p:nvPr/>
        </p:nvSpPr>
        <p:spPr>
          <a:xfrm>
            <a:off x="6418263" y="1033463"/>
            <a:ext cx="1420812" cy="776287"/>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a:solidFill>
                  <a:srgbClr val="14143C"/>
                </a:solidFill>
                <a:latin typeface="Arial" pitchFamily="34" charset="0"/>
                <a:cs typeface="Arial" pitchFamily="34" charset="0"/>
              </a:rPr>
              <a:t>Design</a:t>
            </a:r>
          </a:p>
        </p:txBody>
      </p:sp>
      <p:sp>
        <p:nvSpPr>
          <p:cNvPr id="7" name="Rounded Rectangle 6"/>
          <p:cNvSpPr/>
          <p:nvPr/>
        </p:nvSpPr>
        <p:spPr>
          <a:xfrm>
            <a:off x="742950" y="1023938"/>
            <a:ext cx="2266950" cy="862012"/>
          </a:xfrm>
          <a:prstGeom prst="roundRect">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rgbClr val="14143C"/>
                </a:solidFill>
                <a:latin typeface="Arial" pitchFamily="34" charset="0"/>
                <a:cs typeface="Arial" pitchFamily="34" charset="0"/>
              </a:rPr>
              <a:t>Manufacturing</a:t>
            </a:r>
          </a:p>
        </p:txBody>
      </p:sp>
      <p:sp>
        <p:nvSpPr>
          <p:cNvPr id="56326" name="Text Box 145"/>
          <p:cNvSpPr txBox="1">
            <a:spLocks noChangeArrowheads="1"/>
          </p:cNvSpPr>
          <p:nvPr/>
        </p:nvSpPr>
        <p:spPr bwMode="auto">
          <a:xfrm>
            <a:off x="3187700" y="911225"/>
            <a:ext cx="307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400" b="1">
                <a:solidFill>
                  <a:srgbClr val="FFFFFF"/>
                </a:solidFill>
                <a:cs typeface="Arial" panose="020B0604020202020204" pitchFamily="34" charset="0"/>
              </a:rPr>
              <a:t>Bottleneck will shift</a:t>
            </a:r>
          </a:p>
        </p:txBody>
      </p:sp>
      <p:sp>
        <p:nvSpPr>
          <p:cNvPr id="56327" name="Line 6"/>
          <p:cNvSpPr>
            <a:spLocks noChangeShapeType="1"/>
          </p:cNvSpPr>
          <p:nvPr/>
        </p:nvSpPr>
        <p:spPr bwMode="auto">
          <a:xfrm flipH="1">
            <a:off x="2432050" y="1960563"/>
            <a:ext cx="6350" cy="1922462"/>
          </a:xfrm>
          <a:prstGeom prst="line">
            <a:avLst/>
          </a:prstGeom>
          <a:noFill/>
          <a:ln w="53975">
            <a:solidFill>
              <a:schemeClr val="bg1"/>
            </a:solidFill>
            <a:round/>
            <a:headEnd type="triangle" w="lg"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6328" name="Line 7"/>
          <p:cNvSpPr>
            <a:spLocks noChangeShapeType="1"/>
          </p:cNvSpPr>
          <p:nvPr/>
        </p:nvSpPr>
        <p:spPr bwMode="auto">
          <a:xfrm flipH="1" flipV="1">
            <a:off x="2357438" y="3817938"/>
            <a:ext cx="4795837" cy="4762"/>
          </a:xfrm>
          <a:prstGeom prst="line">
            <a:avLst/>
          </a:prstGeom>
          <a:noFill/>
          <a:ln w="53975">
            <a:solidFill>
              <a:schemeClr val="bg1"/>
            </a:solidFill>
            <a:round/>
            <a:headEnd type="triangle" w="lg"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6329" name="Line 167"/>
          <p:cNvSpPr>
            <a:spLocks noChangeShapeType="1"/>
          </p:cNvSpPr>
          <p:nvPr/>
        </p:nvSpPr>
        <p:spPr bwMode="auto">
          <a:xfrm flipV="1">
            <a:off x="2422525" y="1701800"/>
            <a:ext cx="3756025" cy="16097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6330" name="Line 167"/>
          <p:cNvSpPr>
            <a:spLocks noChangeShapeType="1"/>
          </p:cNvSpPr>
          <p:nvPr/>
        </p:nvSpPr>
        <p:spPr bwMode="auto">
          <a:xfrm flipV="1">
            <a:off x="2432050" y="2876550"/>
            <a:ext cx="3771900" cy="4349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 name="Up-Down Arrow 12"/>
          <p:cNvSpPr/>
          <p:nvPr/>
        </p:nvSpPr>
        <p:spPr>
          <a:xfrm>
            <a:off x="5238750" y="2108200"/>
            <a:ext cx="266700" cy="742950"/>
          </a:xfrm>
          <a:prstGeom prst="upDownArrow">
            <a:avLst>
              <a:gd name="adj1" fmla="val 26190"/>
              <a:gd name="adj2" fmla="val 619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6332" name="Text Box 145"/>
          <p:cNvSpPr txBox="1">
            <a:spLocks noChangeArrowheads="1"/>
          </p:cNvSpPr>
          <p:nvPr/>
        </p:nvSpPr>
        <p:spPr bwMode="auto">
          <a:xfrm>
            <a:off x="5502275" y="2232025"/>
            <a:ext cx="156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Design gap</a:t>
            </a:r>
          </a:p>
        </p:txBody>
      </p:sp>
      <p:sp>
        <p:nvSpPr>
          <p:cNvPr id="56333" name="Text Box 145"/>
          <p:cNvSpPr txBox="1">
            <a:spLocks noChangeArrowheads="1"/>
          </p:cNvSpPr>
          <p:nvPr/>
        </p:nvSpPr>
        <p:spPr bwMode="auto">
          <a:xfrm>
            <a:off x="2339975" y="376872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1981</a:t>
            </a:r>
          </a:p>
        </p:txBody>
      </p:sp>
      <p:sp>
        <p:nvSpPr>
          <p:cNvPr id="56334" name="Text Box 145"/>
          <p:cNvSpPr txBox="1">
            <a:spLocks noChangeArrowheads="1"/>
          </p:cNvSpPr>
          <p:nvPr/>
        </p:nvSpPr>
        <p:spPr bwMode="auto">
          <a:xfrm>
            <a:off x="4397375" y="376872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2010</a:t>
            </a:r>
          </a:p>
        </p:txBody>
      </p:sp>
      <p:sp>
        <p:nvSpPr>
          <p:cNvPr id="56335" name="Text Box 145"/>
          <p:cNvSpPr txBox="1">
            <a:spLocks noChangeArrowheads="1"/>
          </p:cNvSpPr>
          <p:nvPr/>
        </p:nvSpPr>
        <p:spPr bwMode="auto">
          <a:xfrm>
            <a:off x="5946775" y="3781425"/>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000" b="1">
                <a:solidFill>
                  <a:srgbClr val="FFFFFF"/>
                </a:solidFill>
                <a:cs typeface="Arial" panose="020B0604020202020204" pitchFamily="34" charset="0"/>
              </a:rPr>
              <a:t>2025</a:t>
            </a:r>
          </a:p>
        </p:txBody>
      </p:sp>
      <p:sp>
        <p:nvSpPr>
          <p:cNvPr id="56336" name="Text Box 145"/>
          <p:cNvSpPr txBox="1">
            <a:spLocks noChangeArrowheads="1"/>
          </p:cNvSpPr>
          <p:nvPr/>
        </p:nvSpPr>
        <p:spPr bwMode="auto">
          <a:xfrm rot="-408484">
            <a:off x="3846513" y="3014663"/>
            <a:ext cx="2100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600" b="1">
                <a:solidFill>
                  <a:srgbClr val="FFFFFF"/>
                </a:solidFill>
                <a:cs typeface="Arial" panose="020B0604020202020204" pitchFamily="34" charset="0"/>
              </a:rPr>
              <a:t>Design productivity</a:t>
            </a:r>
          </a:p>
        </p:txBody>
      </p:sp>
      <p:sp>
        <p:nvSpPr>
          <p:cNvPr id="56337" name="Text Box 145"/>
          <p:cNvSpPr txBox="1">
            <a:spLocks noChangeArrowheads="1"/>
          </p:cNvSpPr>
          <p:nvPr/>
        </p:nvSpPr>
        <p:spPr bwMode="auto">
          <a:xfrm rot="-1375037">
            <a:off x="2828925" y="2224088"/>
            <a:ext cx="249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1600" b="1">
                <a:solidFill>
                  <a:srgbClr val="FFFFFF"/>
                </a:solidFill>
                <a:cs typeface="Arial" panose="020B0604020202020204" pitchFamily="34" charset="0"/>
              </a:rPr>
              <a:t>Technology capabilities</a:t>
            </a:r>
          </a:p>
        </p:txBody>
      </p:sp>
      <p:sp>
        <p:nvSpPr>
          <p:cNvPr id="22" name="Right Arrow 21"/>
          <p:cNvSpPr/>
          <p:nvPr/>
        </p:nvSpPr>
        <p:spPr>
          <a:xfrm>
            <a:off x="3143250" y="1295400"/>
            <a:ext cx="3228975" cy="333375"/>
          </a:xfrm>
          <a:prstGeom prst="rightArrow">
            <a:avLst>
              <a:gd name="adj1" fmla="val 38571"/>
              <a:gd name="adj2" fmla="val 95714"/>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6339"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4777AB2E-685B-4189-9411-C1DFDF6BA388}" type="slidenum">
              <a:rPr lang="en-US" altLang="en-US" sz="1800" b="1">
                <a:solidFill>
                  <a:srgbClr val="FFFFFF"/>
                </a:solidFill>
                <a:cs typeface="Arial" panose="020B0604020202020204" pitchFamily="34" charset="0"/>
              </a:rPr>
              <a:pPr eaLnBrk="1" hangingPunct="1"/>
              <a:t>32</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838200"/>
          </a:xfrm>
        </p:spPr>
        <p:txBody>
          <a:bodyPr/>
          <a:lstStyle/>
          <a:p>
            <a:pPr eaLnBrk="1" hangingPunct="1"/>
            <a:r>
              <a:rPr lang="en-US" altLang="en-US" sz="3200" smtClean="0">
                <a:solidFill>
                  <a:schemeClr val="tx1"/>
                </a:solidFill>
              </a:rPr>
              <a:t>Advances in </a:t>
            </a:r>
            <a:r>
              <a:rPr lang="en-US" altLang="en-US" sz="3300" smtClean="0">
                <a:solidFill>
                  <a:schemeClr val="tx1"/>
                </a:solidFill>
                <a:latin typeface="Times" panose="02020603050405020304" pitchFamily="18" charset="0"/>
              </a:rPr>
              <a:t>I</a:t>
            </a:r>
            <a:r>
              <a:rPr lang="en-US" altLang="en-US" sz="3200" smtClean="0">
                <a:solidFill>
                  <a:schemeClr val="tx1"/>
                </a:solidFill>
              </a:rPr>
              <a:t>C Technologies</a:t>
            </a:r>
            <a:endParaRPr lang="en-US" altLang="en-US" sz="3200" smtClean="0"/>
          </a:p>
        </p:txBody>
      </p:sp>
      <p:sp>
        <p:nvSpPr>
          <p:cNvPr id="58371" name="Rectangle 3"/>
          <p:cNvSpPr>
            <a:spLocks noChangeArrowheads="1"/>
          </p:cNvSpPr>
          <p:nvPr/>
        </p:nvSpPr>
        <p:spPr bwMode="auto">
          <a:xfrm>
            <a:off x="0" y="1143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000"/>
              <a:t>A journey that started in 1959</a:t>
            </a:r>
            <a:endParaRPr lang="en-US" altLang="en-US" sz="2800"/>
          </a:p>
          <a:p>
            <a:pPr lvl="2" eaLnBrk="1" hangingPunct="1">
              <a:spcBef>
                <a:spcPct val="0"/>
              </a:spcBef>
              <a:buFontTx/>
              <a:buNone/>
            </a:pPr>
            <a:endParaRPr lang="en-US" altLang="en-US" sz="1600"/>
          </a:p>
        </p:txBody>
      </p:sp>
      <p:pic>
        <p:nvPicPr>
          <p:cNvPr id="58372" name="Picture 4" descr="Noyce_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2587625"/>
            <a:ext cx="2084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40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3" y="2352675"/>
            <a:ext cx="1825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pentiu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1733550"/>
            <a:ext cx="3049588"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0" y="5467350"/>
            <a:ext cx="2809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0099"/>
              </a:buClr>
              <a:buFontTx/>
              <a:buNone/>
            </a:pPr>
            <a:r>
              <a:rPr lang="en-US" altLang="en-US" sz="1400" b="1"/>
              <a:t>First integrated circuit</a:t>
            </a:r>
          </a:p>
          <a:p>
            <a:pPr algn="ctr" eaLnBrk="1" hangingPunct="1">
              <a:spcBef>
                <a:spcPct val="50000"/>
              </a:spcBef>
              <a:buClr>
                <a:srgbClr val="000099"/>
              </a:buClr>
              <a:buFontTx/>
              <a:buNone/>
            </a:pPr>
            <a:r>
              <a:rPr lang="en-US" altLang="en-US" sz="1400" b="1"/>
              <a:t>Fairchild Semiconductor</a:t>
            </a:r>
          </a:p>
          <a:p>
            <a:pPr algn="ctr" eaLnBrk="1" hangingPunct="1">
              <a:spcBef>
                <a:spcPct val="50000"/>
              </a:spcBef>
              <a:buClr>
                <a:srgbClr val="000099"/>
              </a:buClr>
              <a:buFontTx/>
              <a:buNone/>
            </a:pPr>
            <a:r>
              <a:rPr lang="en-US" altLang="en-US" sz="1400" b="1"/>
              <a:t>1959</a:t>
            </a:r>
          </a:p>
        </p:txBody>
      </p:sp>
      <p:sp>
        <p:nvSpPr>
          <p:cNvPr id="58376" name="Text Box 8"/>
          <p:cNvSpPr txBox="1">
            <a:spLocks noChangeArrowheads="1"/>
          </p:cNvSpPr>
          <p:nvPr/>
        </p:nvSpPr>
        <p:spPr bwMode="auto">
          <a:xfrm>
            <a:off x="2695575" y="5467350"/>
            <a:ext cx="2809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0099"/>
              </a:buClr>
              <a:buFontTx/>
              <a:buNone/>
            </a:pPr>
            <a:r>
              <a:rPr lang="en-US" altLang="en-US" sz="1400" b="1"/>
              <a:t>First microprocessor</a:t>
            </a:r>
          </a:p>
          <a:p>
            <a:pPr algn="ctr" eaLnBrk="1" hangingPunct="1">
              <a:spcBef>
                <a:spcPct val="50000"/>
              </a:spcBef>
              <a:buClr>
                <a:srgbClr val="000099"/>
              </a:buClr>
              <a:buFontTx/>
              <a:buNone/>
            </a:pPr>
            <a:r>
              <a:rPr lang="en-US" altLang="en-US" sz="1400" b="1"/>
              <a:t>Intel 4004</a:t>
            </a:r>
          </a:p>
          <a:p>
            <a:pPr algn="ctr" eaLnBrk="1" hangingPunct="1">
              <a:spcBef>
                <a:spcPct val="50000"/>
              </a:spcBef>
              <a:buClr>
                <a:srgbClr val="000099"/>
              </a:buClr>
              <a:buFontTx/>
              <a:buNone/>
            </a:pPr>
            <a:r>
              <a:rPr lang="en-US" altLang="en-US" sz="1400" b="1"/>
              <a:t>1971</a:t>
            </a:r>
          </a:p>
        </p:txBody>
      </p:sp>
      <p:sp>
        <p:nvSpPr>
          <p:cNvPr id="58377" name="Text Box 9"/>
          <p:cNvSpPr txBox="1">
            <a:spLocks noChangeArrowheads="1"/>
          </p:cNvSpPr>
          <p:nvPr/>
        </p:nvSpPr>
        <p:spPr bwMode="auto">
          <a:xfrm>
            <a:off x="5715000" y="5467350"/>
            <a:ext cx="2809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0099"/>
              </a:buClr>
              <a:buFontTx/>
              <a:buNone/>
            </a:pPr>
            <a:r>
              <a:rPr lang="en-US" altLang="en-US" sz="1400" b="1"/>
              <a:t>Pentium 4</a:t>
            </a:r>
          </a:p>
          <a:p>
            <a:pPr algn="ctr" eaLnBrk="1" hangingPunct="1">
              <a:spcBef>
                <a:spcPct val="50000"/>
              </a:spcBef>
              <a:buClr>
                <a:srgbClr val="000099"/>
              </a:buClr>
              <a:buFontTx/>
              <a:buNone/>
            </a:pPr>
            <a:r>
              <a:rPr lang="en-US" altLang="en-US" sz="1400" b="1"/>
              <a:t>Intel Corporation</a:t>
            </a:r>
          </a:p>
          <a:p>
            <a:pPr algn="ctr" eaLnBrk="1" hangingPunct="1">
              <a:spcBef>
                <a:spcPct val="50000"/>
              </a:spcBef>
              <a:buClr>
                <a:srgbClr val="000099"/>
              </a:buClr>
              <a:buFontTx/>
              <a:buNone/>
            </a:pPr>
            <a:r>
              <a:rPr lang="en-US" altLang="en-US" sz="1400" b="1"/>
              <a:t>2002</a:t>
            </a:r>
          </a:p>
        </p:txBody>
      </p:sp>
      <p:sp>
        <p:nvSpPr>
          <p:cNvPr id="58378" name="Line 10"/>
          <p:cNvSpPr>
            <a:spLocks noChangeShapeType="1"/>
          </p:cNvSpPr>
          <p:nvPr/>
        </p:nvSpPr>
        <p:spPr bwMode="auto">
          <a:xfrm>
            <a:off x="0" y="8382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243408"/>
            <a:ext cx="8229600" cy="1143000"/>
          </a:xfrm>
        </p:spPr>
        <p:txBody>
          <a:bodyPr/>
          <a:lstStyle/>
          <a:p>
            <a:r>
              <a:rPr lang="en-US" altLang="ko-KR" sz="2883" dirty="0"/>
              <a:t>AT&amp;T BELLMAC-32 TEAM at MH LOBBY (1981)</a:t>
            </a:r>
          </a:p>
        </p:txBody>
      </p:sp>
      <p:sp>
        <p:nvSpPr>
          <p:cNvPr id="44035" name="Rectangle 3"/>
          <p:cNvSpPr>
            <a:spLocks noGrp="1" noChangeArrowheads="1"/>
          </p:cNvSpPr>
          <p:nvPr>
            <p:ph type="body" idx="1"/>
          </p:nvPr>
        </p:nvSpPr>
        <p:spPr/>
        <p:txBody>
          <a:bodyPr/>
          <a:lstStyle/>
          <a:p>
            <a:pPr>
              <a:buFont typeface="Wingdings" panose="05000000000000000000" pitchFamily="2" charset="2"/>
              <a:buNone/>
            </a:pPr>
            <a:r>
              <a:rPr lang="en-US" altLang="ko-KR" smtClean="0"/>
              <a:t>.</a:t>
            </a:r>
          </a:p>
        </p:txBody>
      </p:sp>
      <p:pic>
        <p:nvPicPr>
          <p:cNvPr id="44036" name="Picture 4" descr="smkang_03_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19" y="764704"/>
            <a:ext cx="7550879" cy="596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783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67544" y="-171400"/>
            <a:ext cx="8229600" cy="1143000"/>
          </a:xfrm>
        </p:spPr>
        <p:txBody>
          <a:bodyPr/>
          <a:lstStyle/>
          <a:p>
            <a:r>
              <a:rPr lang="en-US" altLang="ko-KR" sz="2162" dirty="0"/>
              <a:t>World’s First 32Bit CMOS Microprocessor BELLMAC-32</a:t>
            </a:r>
          </a:p>
        </p:txBody>
      </p:sp>
      <p:sp>
        <p:nvSpPr>
          <p:cNvPr id="45059" name="Rectangle 3"/>
          <p:cNvSpPr>
            <a:spLocks noGrp="1" noChangeArrowheads="1"/>
          </p:cNvSpPr>
          <p:nvPr>
            <p:ph type="body" idx="4294967295"/>
          </p:nvPr>
        </p:nvSpPr>
        <p:spPr/>
        <p:txBody>
          <a:bodyPr/>
          <a:lstStyle/>
          <a:p>
            <a:pPr>
              <a:buFont typeface="Wingdings" panose="05000000000000000000" pitchFamily="2" charset="2"/>
              <a:buNone/>
            </a:pPr>
            <a:r>
              <a:rPr lang="en-US" altLang="ko-KR" smtClean="0"/>
              <a:t>.</a:t>
            </a:r>
          </a:p>
        </p:txBody>
      </p:sp>
      <p:pic>
        <p:nvPicPr>
          <p:cNvPr id="45060" name="Picture 4" descr="smkang_02_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428" y="764704"/>
            <a:ext cx="6383925" cy="593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61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lumMod val="75000"/>
                  </a:schemeClr>
                </a:solidFill>
              </a:rPr>
              <a:t>Mighty Then</a:t>
            </a:r>
            <a:endParaRPr lang="en-US" sz="3200" b="1" dirty="0">
              <a:solidFill>
                <a:schemeClr val="tx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276945"/>
            <a:ext cx="4968552" cy="6477269"/>
          </a:xfrm>
        </p:spPr>
      </p:pic>
    </p:spTree>
    <p:extLst>
      <p:ext uri="{BB962C8B-B14F-4D97-AF65-F5344CB8AC3E}">
        <p14:creationId xmlns:p14="http://schemas.microsoft.com/office/powerpoint/2010/main" val="1825002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12700"/>
            <a:ext cx="9144000" cy="825500"/>
          </a:xfrm>
        </p:spPr>
        <p:txBody>
          <a:bodyPr/>
          <a:lstStyle/>
          <a:p>
            <a:pPr eaLnBrk="1" hangingPunct="1"/>
            <a:r>
              <a:rPr lang="en-US" altLang="en-US" sz="3200" smtClean="0"/>
              <a:t>Technology Scaling</a:t>
            </a:r>
          </a:p>
        </p:txBody>
      </p:sp>
      <p:sp>
        <p:nvSpPr>
          <p:cNvPr id="59395" name="Rectangle 91"/>
          <p:cNvSpPr>
            <a:spLocks noChangeArrowheads="1"/>
          </p:cNvSpPr>
          <p:nvPr/>
        </p:nvSpPr>
        <p:spPr bwMode="auto">
          <a:xfrm>
            <a:off x="111125" y="1038225"/>
            <a:ext cx="5194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marL="177800" indent="-177800">
              <a:spcBef>
                <a:spcPct val="20000"/>
              </a:spcBef>
              <a:buChar char="•"/>
              <a:defRPr sz="3200">
                <a:solidFill>
                  <a:schemeClr val="tx1"/>
                </a:solidFill>
                <a:latin typeface="Arial" panose="020B0604020202020204" pitchFamily="34" charset="0"/>
              </a:defRPr>
            </a:lvl1pPr>
            <a:lvl2pPr marL="520700" indent="-1778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Tx/>
              <a:buChar char="–"/>
            </a:pPr>
            <a:r>
              <a:rPr lang="en-US" altLang="en-US" sz="2000">
                <a:ea typeface="ＭＳ Ｐゴシック" panose="020B0600070205080204" pitchFamily="34" charset="-128"/>
              </a:rPr>
              <a:t>Scaling of minimum feature size</a:t>
            </a:r>
          </a:p>
          <a:p>
            <a:pPr lvl="1" eaLnBrk="1" hangingPunct="1">
              <a:spcBef>
                <a:spcPct val="0"/>
              </a:spcBef>
              <a:buClr>
                <a:schemeClr val="tx1"/>
              </a:buClr>
            </a:pPr>
            <a:r>
              <a:rPr lang="en-US" altLang="en-US" sz="2000">
                <a:ea typeface="ＭＳ Ｐゴシック" panose="020B0600070205080204" pitchFamily="34" charset="-128"/>
              </a:rPr>
              <a:t>From 10 um in 1971 to 0.13 um in 2003</a:t>
            </a:r>
          </a:p>
        </p:txBody>
      </p:sp>
      <p:sp>
        <p:nvSpPr>
          <p:cNvPr id="59396" name="Line 92"/>
          <p:cNvSpPr>
            <a:spLocks noChangeShapeType="1"/>
          </p:cNvSpPr>
          <p:nvPr/>
        </p:nvSpPr>
        <p:spPr bwMode="auto">
          <a:xfrm>
            <a:off x="0" y="8382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9397" name="Group 13"/>
          <p:cNvGrpSpPr>
            <a:grpSpLocks/>
          </p:cNvGrpSpPr>
          <p:nvPr/>
        </p:nvGrpSpPr>
        <p:grpSpPr bwMode="auto">
          <a:xfrm>
            <a:off x="569913" y="1995488"/>
            <a:ext cx="8175625" cy="4572000"/>
            <a:chOff x="1339228" y="1994710"/>
            <a:chExt cx="6688226" cy="4572000"/>
          </a:xfrm>
        </p:grpSpPr>
        <p:grpSp>
          <p:nvGrpSpPr>
            <p:cNvPr id="59398" name="Group 6"/>
            <p:cNvGrpSpPr>
              <a:grpSpLocks/>
            </p:cNvGrpSpPr>
            <p:nvPr/>
          </p:nvGrpSpPr>
          <p:grpSpPr bwMode="auto">
            <a:xfrm>
              <a:off x="1339228" y="1994710"/>
              <a:ext cx="6477000" cy="4572000"/>
              <a:chOff x="1371600" y="3276600"/>
              <a:chExt cx="3913632" cy="2560320"/>
            </a:xfrm>
          </p:grpSpPr>
          <p:pic>
            <p:nvPicPr>
              <p:cNvPr id="59415" name="Picture 1" descr="Technology.pdf"/>
              <p:cNvPicPr>
                <a:picLocks noChangeAspect="1"/>
              </p:cNvPicPr>
              <p:nvPr/>
            </p:nvPicPr>
            <p:blipFill>
              <a:blip r:embed="rId3">
                <a:extLst>
                  <a:ext uri="{28A0092B-C50C-407E-A947-70E740481C1C}">
                    <a14:useLocalDpi xmlns:a14="http://schemas.microsoft.com/office/drawing/2010/main" val="0"/>
                  </a:ext>
                </a:extLst>
              </a:blip>
              <a:srcRect l="10745" t="32047" r="12598" b="30617"/>
              <a:stretch>
                <a:fillRect/>
              </a:stretch>
            </p:blipFill>
            <p:spPr bwMode="auto">
              <a:xfrm>
                <a:off x="1371600" y="3276600"/>
                <a:ext cx="3913632"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416" name="Straight Arrow Connector 4"/>
              <p:cNvCxnSpPr>
                <a:cxnSpLocks noChangeShapeType="1"/>
              </p:cNvCxnSpPr>
              <p:nvPr/>
            </p:nvCxnSpPr>
            <p:spPr bwMode="auto">
              <a:xfrm>
                <a:off x="1736631" y="3502312"/>
                <a:ext cx="3373223" cy="1645656"/>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grpSp>
        <p:sp>
          <p:nvSpPr>
            <p:cNvPr id="59399" name="Rectangle 70"/>
            <p:cNvSpPr>
              <a:spLocks noChangeArrowheads="1"/>
            </p:cNvSpPr>
            <p:nvPr/>
          </p:nvSpPr>
          <p:spPr bwMode="auto">
            <a:xfrm>
              <a:off x="2162147" y="2152810"/>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59400" name="Rectangle 71"/>
            <p:cNvSpPr>
              <a:spLocks noChangeArrowheads="1"/>
            </p:cNvSpPr>
            <p:nvPr/>
          </p:nvSpPr>
          <p:spPr bwMode="auto">
            <a:xfrm>
              <a:off x="3263714" y="3365600"/>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59401" name="Rectangle 72"/>
            <p:cNvSpPr>
              <a:spLocks noChangeArrowheads="1"/>
            </p:cNvSpPr>
            <p:nvPr/>
          </p:nvSpPr>
          <p:spPr bwMode="auto">
            <a:xfrm>
              <a:off x="2809914" y="2717217"/>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59402" name="Rectangle 73"/>
            <p:cNvSpPr>
              <a:spLocks noChangeArrowheads="1"/>
            </p:cNvSpPr>
            <p:nvPr/>
          </p:nvSpPr>
          <p:spPr bwMode="auto">
            <a:xfrm>
              <a:off x="5246765" y="3675288"/>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59403" name="Rectangle 74"/>
            <p:cNvSpPr>
              <a:spLocks noChangeArrowheads="1"/>
            </p:cNvSpPr>
            <p:nvPr/>
          </p:nvSpPr>
          <p:spPr bwMode="auto">
            <a:xfrm>
              <a:off x="2274913" y="2368631"/>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59404" name="Rectangle 75"/>
            <p:cNvSpPr>
              <a:spLocks noChangeArrowheads="1"/>
            </p:cNvSpPr>
            <p:nvPr/>
          </p:nvSpPr>
          <p:spPr bwMode="auto">
            <a:xfrm>
              <a:off x="4665024" y="3518741"/>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59405" name="Rectangle 76"/>
            <p:cNvSpPr>
              <a:spLocks noChangeArrowheads="1"/>
            </p:cNvSpPr>
            <p:nvPr/>
          </p:nvSpPr>
          <p:spPr bwMode="auto">
            <a:xfrm>
              <a:off x="2737996" y="3185607"/>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59406" name="Rectangle 77"/>
            <p:cNvSpPr>
              <a:spLocks noChangeArrowheads="1"/>
            </p:cNvSpPr>
            <p:nvPr/>
          </p:nvSpPr>
          <p:spPr bwMode="auto">
            <a:xfrm>
              <a:off x="4057172" y="3278036"/>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59407" name="Rectangle 78"/>
            <p:cNvSpPr>
              <a:spLocks noChangeArrowheads="1"/>
            </p:cNvSpPr>
            <p:nvPr/>
          </p:nvSpPr>
          <p:spPr bwMode="auto">
            <a:xfrm>
              <a:off x="2134120" y="2824299"/>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59408" name="Rectangle 79"/>
            <p:cNvSpPr>
              <a:spLocks noChangeArrowheads="1"/>
            </p:cNvSpPr>
            <p:nvPr/>
          </p:nvSpPr>
          <p:spPr bwMode="auto">
            <a:xfrm>
              <a:off x="6526414" y="4462786"/>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59409" name="Rectangle 80"/>
            <p:cNvSpPr>
              <a:spLocks noChangeArrowheads="1"/>
            </p:cNvSpPr>
            <p:nvPr/>
          </p:nvSpPr>
          <p:spPr bwMode="auto">
            <a:xfrm>
              <a:off x="5521459" y="3939826"/>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59410" name="Rectangle 90"/>
            <p:cNvSpPr>
              <a:spLocks noChangeArrowheads="1"/>
            </p:cNvSpPr>
            <p:nvPr/>
          </p:nvSpPr>
          <p:spPr bwMode="auto">
            <a:xfrm>
              <a:off x="6077817" y="4217594"/>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59411" name="Rectangle 79"/>
            <p:cNvSpPr>
              <a:spLocks noChangeArrowheads="1"/>
            </p:cNvSpPr>
            <p:nvPr/>
          </p:nvSpPr>
          <p:spPr bwMode="auto">
            <a:xfrm>
              <a:off x="7117004" y="4852016"/>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59412" name="Rectangle 79"/>
            <p:cNvSpPr>
              <a:spLocks noChangeArrowheads="1"/>
            </p:cNvSpPr>
            <p:nvPr/>
          </p:nvSpPr>
          <p:spPr bwMode="auto">
            <a:xfrm>
              <a:off x="6818361" y="4660708"/>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59413" name="Rectangle 79"/>
            <p:cNvSpPr>
              <a:spLocks noChangeArrowheads="1"/>
            </p:cNvSpPr>
            <p:nvPr/>
          </p:nvSpPr>
          <p:spPr bwMode="auto">
            <a:xfrm>
              <a:off x="7549724" y="5062178"/>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59414" name="Rectangle 79"/>
            <p:cNvSpPr>
              <a:spLocks noChangeArrowheads="1"/>
            </p:cNvSpPr>
            <p:nvPr/>
          </p:nvSpPr>
          <p:spPr bwMode="auto">
            <a:xfrm>
              <a:off x="7572715" y="5413176"/>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12700"/>
            <a:ext cx="9144000" cy="825500"/>
          </a:xfrm>
          <a:noFill/>
        </p:spPr>
        <p:txBody>
          <a:bodyPr/>
          <a:lstStyle/>
          <a:p>
            <a:pPr eaLnBrk="1" hangingPunct="1"/>
            <a:r>
              <a:rPr lang="en-US" altLang="en-US" sz="3200" smtClean="0"/>
              <a:t>Increasing Die Area</a:t>
            </a:r>
          </a:p>
        </p:txBody>
      </p:sp>
      <p:sp>
        <p:nvSpPr>
          <p:cNvPr id="61443"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444" name="Rectangle 111"/>
          <p:cNvSpPr>
            <a:spLocks noChangeArrowheads="1"/>
          </p:cNvSpPr>
          <p:nvPr/>
        </p:nvSpPr>
        <p:spPr bwMode="auto">
          <a:xfrm>
            <a:off x="76200" y="1066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6350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1800">
                <a:ea typeface="ＭＳ Ｐゴシック" panose="020B0600070205080204" pitchFamily="34" charset="-128"/>
              </a:rPr>
              <a:t>14% per year</a:t>
            </a:r>
            <a:endParaRPr lang="en-US" altLang="en-US" sz="1800">
              <a:ea typeface="ＭＳ Ｐゴシック" panose="020B0600070205080204" pitchFamily="34" charset="-128"/>
              <a:sym typeface="Symbol" panose="05050102010706020507" pitchFamily="18" charset="2"/>
            </a:endParaRPr>
          </a:p>
          <a:p>
            <a:pPr lvl="1" eaLnBrk="1" hangingPunct="1">
              <a:spcBef>
                <a:spcPct val="0"/>
              </a:spcBef>
            </a:pPr>
            <a:r>
              <a:rPr lang="en-US" altLang="en-US" sz="1800">
                <a:ea typeface="ＭＳ Ｐゴシック" panose="020B0600070205080204" pitchFamily="34" charset="-128"/>
              </a:rPr>
              <a:t>Additional circuitry to enhance performance and functionality</a:t>
            </a:r>
          </a:p>
        </p:txBody>
      </p:sp>
      <p:grpSp>
        <p:nvGrpSpPr>
          <p:cNvPr id="61445" name="Group 19"/>
          <p:cNvGrpSpPr>
            <a:grpSpLocks/>
          </p:cNvGrpSpPr>
          <p:nvPr/>
        </p:nvGrpSpPr>
        <p:grpSpPr bwMode="auto">
          <a:xfrm>
            <a:off x="457200" y="1828800"/>
            <a:ext cx="8042275" cy="4800600"/>
            <a:chOff x="457200" y="1828800"/>
            <a:chExt cx="8041999" cy="4800600"/>
          </a:xfrm>
        </p:grpSpPr>
        <p:grpSp>
          <p:nvGrpSpPr>
            <p:cNvPr id="61446" name="Group 9"/>
            <p:cNvGrpSpPr>
              <a:grpSpLocks/>
            </p:cNvGrpSpPr>
            <p:nvPr/>
          </p:nvGrpSpPr>
          <p:grpSpPr bwMode="auto">
            <a:xfrm>
              <a:off x="457200" y="1828800"/>
              <a:ext cx="7772400" cy="4800600"/>
              <a:chOff x="533400" y="2194560"/>
              <a:chExt cx="4085722" cy="2560320"/>
            </a:xfrm>
          </p:grpSpPr>
          <p:pic>
            <p:nvPicPr>
              <p:cNvPr id="61463" name="Picture 1" descr="IntelArea.pdf"/>
              <p:cNvPicPr>
                <a:picLocks noChangeAspect="1"/>
              </p:cNvPicPr>
              <p:nvPr/>
            </p:nvPicPr>
            <p:blipFill>
              <a:blip r:embed="rId3">
                <a:extLst>
                  <a:ext uri="{28A0092B-C50C-407E-A947-70E740481C1C}">
                    <a14:useLocalDpi xmlns:a14="http://schemas.microsoft.com/office/drawing/2010/main" val="0"/>
                  </a:ext>
                </a:extLst>
              </a:blip>
              <a:srcRect l="10297" t="31989" r="12607" b="30679"/>
              <a:stretch>
                <a:fillRect/>
              </a:stretch>
            </p:blipFill>
            <p:spPr bwMode="auto">
              <a:xfrm>
                <a:off x="533400" y="2194560"/>
                <a:ext cx="4085722"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64" name="Straight Arrow Connector 3"/>
              <p:cNvCxnSpPr>
                <a:cxnSpLocks noChangeShapeType="1"/>
              </p:cNvCxnSpPr>
              <p:nvPr/>
            </p:nvCxnSpPr>
            <p:spPr bwMode="auto">
              <a:xfrm flipV="1">
                <a:off x="1032560" y="2896671"/>
                <a:ext cx="2080744" cy="1396581"/>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1465" name="Straight Arrow Connector 114"/>
              <p:cNvCxnSpPr>
                <a:cxnSpLocks noChangeShapeType="1"/>
              </p:cNvCxnSpPr>
              <p:nvPr/>
            </p:nvCxnSpPr>
            <p:spPr bwMode="auto">
              <a:xfrm>
                <a:off x="3181938" y="2893507"/>
                <a:ext cx="733137" cy="357650"/>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1466" name="Straight Arrow Connector 118"/>
              <p:cNvCxnSpPr>
                <a:cxnSpLocks noChangeShapeType="1"/>
              </p:cNvCxnSpPr>
              <p:nvPr/>
            </p:nvCxnSpPr>
            <p:spPr bwMode="auto">
              <a:xfrm flipV="1">
                <a:off x="3983710" y="2841475"/>
                <a:ext cx="623342" cy="387526"/>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grpSp>
        <p:sp>
          <p:nvSpPr>
            <p:cNvPr id="61447" name="Rectangle 70"/>
            <p:cNvSpPr>
              <a:spLocks noChangeArrowheads="1"/>
            </p:cNvSpPr>
            <p:nvPr/>
          </p:nvSpPr>
          <p:spPr bwMode="auto">
            <a:xfrm>
              <a:off x="1341532" y="5835811"/>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61448" name="Rectangle 71"/>
            <p:cNvSpPr>
              <a:spLocks noChangeArrowheads="1"/>
            </p:cNvSpPr>
            <p:nvPr/>
          </p:nvSpPr>
          <p:spPr bwMode="auto">
            <a:xfrm>
              <a:off x="3394278" y="3927658"/>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61449" name="Rectangle 72"/>
            <p:cNvSpPr>
              <a:spLocks noChangeArrowheads="1"/>
            </p:cNvSpPr>
            <p:nvPr/>
          </p:nvSpPr>
          <p:spPr bwMode="auto">
            <a:xfrm>
              <a:off x="2630233" y="5071879"/>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61450" name="Rectangle 73"/>
            <p:cNvSpPr>
              <a:spLocks noChangeArrowheads="1"/>
            </p:cNvSpPr>
            <p:nvPr/>
          </p:nvSpPr>
          <p:spPr bwMode="auto">
            <a:xfrm>
              <a:off x="4659219" y="2897878"/>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61451" name="Rectangle 74"/>
            <p:cNvSpPr>
              <a:spLocks noChangeArrowheads="1"/>
            </p:cNvSpPr>
            <p:nvPr/>
          </p:nvSpPr>
          <p:spPr bwMode="auto">
            <a:xfrm>
              <a:off x="1522682" y="5328708"/>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61452" name="Rectangle 75"/>
            <p:cNvSpPr>
              <a:spLocks noChangeArrowheads="1"/>
            </p:cNvSpPr>
            <p:nvPr/>
          </p:nvSpPr>
          <p:spPr bwMode="auto">
            <a:xfrm>
              <a:off x="4497136" y="3142298"/>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61453" name="Rectangle 76"/>
            <p:cNvSpPr>
              <a:spLocks noChangeArrowheads="1"/>
            </p:cNvSpPr>
            <p:nvPr/>
          </p:nvSpPr>
          <p:spPr bwMode="auto">
            <a:xfrm>
              <a:off x="2892299" y="4276690"/>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61454" name="Rectangle 77"/>
            <p:cNvSpPr>
              <a:spLocks noChangeArrowheads="1"/>
            </p:cNvSpPr>
            <p:nvPr/>
          </p:nvSpPr>
          <p:spPr bwMode="auto">
            <a:xfrm>
              <a:off x="4058306" y="3565465"/>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61455" name="Rectangle 78"/>
            <p:cNvSpPr>
              <a:spLocks noChangeArrowheads="1"/>
            </p:cNvSpPr>
            <p:nvPr/>
          </p:nvSpPr>
          <p:spPr bwMode="auto">
            <a:xfrm>
              <a:off x="2296362" y="5372610"/>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61456" name="Rectangle 79"/>
            <p:cNvSpPr>
              <a:spLocks noChangeArrowheads="1"/>
            </p:cNvSpPr>
            <p:nvPr/>
          </p:nvSpPr>
          <p:spPr bwMode="auto">
            <a:xfrm>
              <a:off x="6022066" y="3162420"/>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61457" name="Rectangle 80"/>
            <p:cNvSpPr>
              <a:spLocks noChangeArrowheads="1"/>
            </p:cNvSpPr>
            <p:nvPr/>
          </p:nvSpPr>
          <p:spPr bwMode="auto">
            <a:xfrm>
              <a:off x="5046677" y="3370118"/>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61458" name="Rectangle 90"/>
            <p:cNvSpPr>
              <a:spLocks noChangeArrowheads="1"/>
            </p:cNvSpPr>
            <p:nvPr/>
          </p:nvSpPr>
          <p:spPr bwMode="auto">
            <a:xfrm>
              <a:off x="5503859" y="3552867"/>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61459" name="Rectangle 79"/>
            <p:cNvSpPr>
              <a:spLocks noChangeArrowheads="1"/>
            </p:cNvSpPr>
            <p:nvPr/>
          </p:nvSpPr>
          <p:spPr bwMode="auto">
            <a:xfrm>
              <a:off x="7390377" y="3626556"/>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61460" name="Rectangle 79"/>
            <p:cNvSpPr>
              <a:spLocks noChangeArrowheads="1"/>
            </p:cNvSpPr>
            <p:nvPr/>
          </p:nvSpPr>
          <p:spPr bwMode="auto">
            <a:xfrm>
              <a:off x="6263022" y="3874199"/>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61461" name="Rectangle 79"/>
            <p:cNvSpPr>
              <a:spLocks noChangeArrowheads="1"/>
            </p:cNvSpPr>
            <p:nvPr/>
          </p:nvSpPr>
          <p:spPr bwMode="auto">
            <a:xfrm>
              <a:off x="7559702" y="3433566"/>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61462" name="Rectangle 79"/>
            <p:cNvSpPr>
              <a:spLocks noChangeArrowheads="1"/>
            </p:cNvSpPr>
            <p:nvPr/>
          </p:nvSpPr>
          <p:spPr bwMode="auto">
            <a:xfrm>
              <a:off x="8044460" y="3193691"/>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12700"/>
            <a:ext cx="9144000" cy="825500"/>
          </a:xfrm>
          <a:noFill/>
        </p:spPr>
        <p:txBody>
          <a:bodyPr/>
          <a:lstStyle/>
          <a:p>
            <a:pPr eaLnBrk="1" hangingPunct="1"/>
            <a:r>
              <a:rPr lang="en-US" altLang="en-US" sz="3200" smtClean="0"/>
              <a:t>Increasing Clock Frequency</a:t>
            </a:r>
          </a:p>
        </p:txBody>
      </p:sp>
      <p:sp>
        <p:nvSpPr>
          <p:cNvPr id="63491"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492" name="Rectangle 181"/>
          <p:cNvSpPr>
            <a:spLocks noChangeArrowheads="1"/>
          </p:cNvSpPr>
          <p:nvPr/>
        </p:nvSpPr>
        <p:spPr bwMode="auto">
          <a:xfrm>
            <a:off x="101600" y="97790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03505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a:ea typeface="ＭＳ Ｐゴシック" panose="020B0600070205080204" pitchFamily="34" charset="-128"/>
              </a:rPr>
              <a:t> Enhanced device performance</a:t>
            </a:r>
          </a:p>
          <a:p>
            <a:pPr eaLnBrk="1" hangingPunct="1">
              <a:spcBef>
                <a:spcPct val="0"/>
              </a:spcBef>
              <a:buFontTx/>
              <a:buChar char="–"/>
            </a:pPr>
            <a:r>
              <a:rPr lang="en-US" altLang="en-US" sz="2000">
                <a:ea typeface="ＭＳ Ｐゴシック" panose="020B0600070205080204" pitchFamily="34" charset="-128"/>
              </a:rPr>
              <a:t> Innovative circuits and microarchitectures</a:t>
            </a:r>
          </a:p>
          <a:p>
            <a:pPr lvl="2" eaLnBrk="1" hangingPunct="1">
              <a:spcBef>
                <a:spcPct val="0"/>
              </a:spcBef>
              <a:buFontTx/>
              <a:buChar char="–"/>
            </a:pPr>
            <a:endParaRPr lang="en-US" altLang="en-US" sz="2000">
              <a:ea typeface="ＭＳ Ｐゴシック" panose="020B0600070205080204" pitchFamily="34" charset="-128"/>
            </a:endParaRPr>
          </a:p>
        </p:txBody>
      </p:sp>
      <p:grpSp>
        <p:nvGrpSpPr>
          <p:cNvPr id="63493" name="Group 16"/>
          <p:cNvGrpSpPr>
            <a:grpSpLocks/>
          </p:cNvGrpSpPr>
          <p:nvPr/>
        </p:nvGrpSpPr>
        <p:grpSpPr bwMode="auto">
          <a:xfrm>
            <a:off x="457200" y="1808163"/>
            <a:ext cx="8686800" cy="4897437"/>
            <a:chOff x="457200" y="1807397"/>
            <a:chExt cx="8686800" cy="4898203"/>
          </a:xfrm>
        </p:grpSpPr>
        <p:grpSp>
          <p:nvGrpSpPr>
            <p:cNvPr id="63494" name="Group 9"/>
            <p:cNvGrpSpPr>
              <a:grpSpLocks/>
            </p:cNvGrpSpPr>
            <p:nvPr/>
          </p:nvGrpSpPr>
          <p:grpSpPr bwMode="auto">
            <a:xfrm>
              <a:off x="457200" y="1828800"/>
              <a:ext cx="7620000" cy="4876800"/>
              <a:chOff x="457200" y="2194560"/>
              <a:chExt cx="4206240" cy="2560320"/>
            </a:xfrm>
          </p:grpSpPr>
          <p:pic>
            <p:nvPicPr>
              <p:cNvPr id="63516" name="Picture 1" descr="IntelFrequenvy.pdf"/>
              <p:cNvPicPr>
                <a:picLocks noChangeAspect="1"/>
              </p:cNvPicPr>
              <p:nvPr/>
            </p:nvPicPr>
            <p:blipFill>
              <a:blip r:embed="rId3">
                <a:extLst>
                  <a:ext uri="{28A0092B-C50C-407E-A947-70E740481C1C}">
                    <a14:useLocalDpi xmlns:a14="http://schemas.microsoft.com/office/drawing/2010/main" val="0"/>
                  </a:ext>
                </a:extLst>
              </a:blip>
              <a:srcRect l="8627" t="31990" r="12000" b="30682"/>
              <a:stretch>
                <a:fillRect/>
              </a:stretch>
            </p:blipFill>
            <p:spPr bwMode="auto">
              <a:xfrm>
                <a:off x="457200" y="2194560"/>
                <a:ext cx="420624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517" name="Straight Arrow Connector 185"/>
              <p:cNvCxnSpPr>
                <a:cxnSpLocks noChangeShapeType="1"/>
              </p:cNvCxnSpPr>
              <p:nvPr/>
            </p:nvCxnSpPr>
            <p:spPr bwMode="auto">
              <a:xfrm flipV="1">
                <a:off x="1066800" y="2582060"/>
                <a:ext cx="2703152" cy="1796153"/>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3518" name="Straight Arrow Connector 187"/>
              <p:cNvCxnSpPr>
                <a:cxnSpLocks noChangeShapeType="1"/>
              </p:cNvCxnSpPr>
              <p:nvPr/>
            </p:nvCxnSpPr>
            <p:spPr bwMode="auto">
              <a:xfrm>
                <a:off x="3935578" y="2543290"/>
                <a:ext cx="685800" cy="0"/>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3519" name="Rectangle 180"/>
              <p:cNvSpPr>
                <a:spLocks noChangeArrowheads="1"/>
              </p:cNvSpPr>
              <p:nvPr/>
            </p:nvSpPr>
            <p:spPr bwMode="auto">
              <a:xfrm>
                <a:off x="2981871" y="3539474"/>
                <a:ext cx="10364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spcAft>
                    <a:spcPct val="55000"/>
                  </a:spcAft>
                  <a:buClr>
                    <a:srgbClr val="000099"/>
                  </a:buClr>
                  <a:buFontTx/>
                  <a:buNone/>
                </a:pPr>
                <a:r>
                  <a:rPr lang="en-US" altLang="en-US" sz="1700" b="1">
                    <a:ea typeface="ＭＳ Ｐゴシック" panose="020B0600070205080204" pitchFamily="34" charset="-128"/>
                  </a:rPr>
                  <a:t> ~ 30,000x</a:t>
                </a:r>
                <a:endParaRPr lang="en-US" altLang="en-US" sz="1100" b="1">
                  <a:ea typeface="ＭＳ Ｐゴシック" panose="020B0600070205080204" pitchFamily="34" charset="-128"/>
                </a:endParaRPr>
              </a:p>
            </p:txBody>
          </p:sp>
          <p:cxnSp>
            <p:nvCxnSpPr>
              <p:cNvPr id="63520" name="Straight Arrow Connector 8"/>
              <p:cNvCxnSpPr>
                <a:cxnSpLocks noChangeShapeType="1"/>
              </p:cNvCxnSpPr>
              <p:nvPr/>
            </p:nvCxnSpPr>
            <p:spPr bwMode="auto">
              <a:xfrm>
                <a:off x="3810000" y="2590800"/>
                <a:ext cx="0" cy="1828800"/>
              </a:xfrm>
              <a:prstGeom prst="straightConnector1">
                <a:avLst/>
              </a:prstGeom>
              <a:noFill/>
              <a:ln w="1905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grpSp>
        <p:sp>
          <p:nvSpPr>
            <p:cNvPr id="11" name="Rectangle 10"/>
            <p:cNvSpPr/>
            <p:nvPr/>
          </p:nvSpPr>
          <p:spPr bwMode="auto">
            <a:xfrm>
              <a:off x="1323975" y="1861380"/>
              <a:ext cx="5210175" cy="4191656"/>
            </a:xfrm>
            <a:prstGeom prst="rect">
              <a:avLst/>
            </a:prstGeom>
            <a:solidFill>
              <a:schemeClr val="bg1">
                <a:lumMod val="65000"/>
                <a:alpha val="28000"/>
              </a:schemeClr>
            </a:solidFill>
            <a:ln w="9525" cap="flat" cmpd="sng" algn="ctr">
              <a:noFill/>
              <a:prstDash val="solid"/>
              <a:round/>
              <a:headEnd type="none" w="sm" len="sm"/>
              <a:tailEnd type="none" w="sm" len="sm"/>
            </a:ln>
            <a:effectLst/>
          </p:spPr>
          <p:txBody>
            <a:bodyPr/>
            <a:lstStyle/>
            <a:p>
              <a:pPr>
                <a:defRPr/>
              </a:pPr>
              <a:endParaRPr lang="en-US">
                <a:latin typeface="Arial" charset="0"/>
                <a:ea typeface="ＭＳ Ｐゴシック" charset="0"/>
                <a:cs typeface="ＭＳ Ｐゴシック" charset="0"/>
              </a:endParaRPr>
            </a:p>
          </p:txBody>
        </p:sp>
        <p:sp>
          <p:nvSpPr>
            <p:cNvPr id="63496" name="Rectangle 197"/>
            <p:cNvSpPr>
              <a:spLocks noChangeArrowheads="1"/>
            </p:cNvSpPr>
            <p:nvPr/>
          </p:nvSpPr>
          <p:spPr bwMode="auto">
            <a:xfrm>
              <a:off x="6533490" y="1860948"/>
              <a:ext cx="1679177" cy="4195311"/>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63497" name="TextBox 14"/>
            <p:cNvSpPr txBox="1">
              <a:spLocks noChangeArrowheads="1"/>
            </p:cNvSpPr>
            <p:nvPr/>
          </p:nvSpPr>
          <p:spPr bwMode="auto">
            <a:xfrm>
              <a:off x="1363746" y="1807463"/>
              <a:ext cx="2567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ea typeface="ＭＳ Ｐゴシック" panose="020B0600070205080204" pitchFamily="34" charset="-128"/>
                </a:rPr>
                <a:t>Classical Scaling Era</a:t>
              </a:r>
            </a:p>
          </p:txBody>
        </p:sp>
        <p:sp>
          <p:nvSpPr>
            <p:cNvPr id="63498" name="TextBox 201"/>
            <p:cNvSpPr txBox="1">
              <a:spLocks noChangeArrowheads="1"/>
            </p:cNvSpPr>
            <p:nvPr/>
          </p:nvSpPr>
          <p:spPr bwMode="auto">
            <a:xfrm>
              <a:off x="6576790" y="1807397"/>
              <a:ext cx="2567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ea typeface="ＭＳ Ｐゴシック" panose="020B0600070205080204" pitchFamily="34" charset="-128"/>
                </a:rPr>
                <a:t>Modern Era</a:t>
              </a:r>
            </a:p>
          </p:txBody>
        </p:sp>
        <p:sp>
          <p:nvSpPr>
            <p:cNvPr id="63499" name="Left Arrow 204"/>
            <p:cNvSpPr>
              <a:spLocks noChangeArrowheads="1"/>
            </p:cNvSpPr>
            <p:nvPr/>
          </p:nvSpPr>
          <p:spPr bwMode="auto">
            <a:xfrm flipH="1">
              <a:off x="6598341" y="2764256"/>
              <a:ext cx="1585500" cy="550133"/>
            </a:xfrm>
            <a:prstGeom prst="leftArrow">
              <a:avLst>
                <a:gd name="adj1" fmla="val 50000"/>
                <a:gd name="adj2" fmla="val 41910"/>
              </a:avLst>
            </a:pr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a:ea typeface="ＭＳ Ｐゴシック" panose="020B0600070205080204" pitchFamily="34" charset="-128"/>
                </a:rPr>
                <a:t>Multicore</a:t>
              </a:r>
              <a:endParaRPr lang="en-US" altLang="en-US" sz="1800">
                <a:ea typeface="ＭＳ Ｐゴシック" panose="020B0600070205080204" pitchFamily="34" charset="-128"/>
              </a:endParaRPr>
            </a:p>
          </p:txBody>
        </p:sp>
        <p:sp>
          <p:nvSpPr>
            <p:cNvPr id="63500" name="Rectangle 70"/>
            <p:cNvSpPr>
              <a:spLocks noChangeArrowheads="1"/>
            </p:cNvSpPr>
            <p:nvPr/>
          </p:nvSpPr>
          <p:spPr bwMode="auto">
            <a:xfrm>
              <a:off x="1663654" y="5877686"/>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63501" name="Rectangle 71"/>
            <p:cNvSpPr>
              <a:spLocks noChangeArrowheads="1"/>
            </p:cNvSpPr>
            <p:nvPr/>
          </p:nvSpPr>
          <p:spPr bwMode="auto">
            <a:xfrm>
              <a:off x="3686143" y="4123075"/>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63502" name="Rectangle 72"/>
            <p:cNvSpPr>
              <a:spLocks noChangeArrowheads="1"/>
            </p:cNvSpPr>
            <p:nvPr/>
          </p:nvSpPr>
          <p:spPr bwMode="auto">
            <a:xfrm>
              <a:off x="2555914" y="4272910"/>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63503" name="Rectangle 73"/>
            <p:cNvSpPr>
              <a:spLocks noChangeArrowheads="1"/>
            </p:cNvSpPr>
            <p:nvPr/>
          </p:nvSpPr>
          <p:spPr bwMode="auto">
            <a:xfrm>
              <a:off x="5300644" y="3591974"/>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63504" name="Rectangle 74"/>
            <p:cNvSpPr>
              <a:spLocks noChangeArrowheads="1"/>
            </p:cNvSpPr>
            <p:nvPr/>
          </p:nvSpPr>
          <p:spPr bwMode="auto">
            <a:xfrm>
              <a:off x="1936247" y="5082489"/>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63505" name="Rectangle 75"/>
            <p:cNvSpPr>
              <a:spLocks noChangeArrowheads="1"/>
            </p:cNvSpPr>
            <p:nvPr/>
          </p:nvSpPr>
          <p:spPr bwMode="auto">
            <a:xfrm>
              <a:off x="4975618" y="3872345"/>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63506" name="Rectangle 76"/>
            <p:cNvSpPr>
              <a:spLocks noChangeArrowheads="1"/>
            </p:cNvSpPr>
            <p:nvPr/>
          </p:nvSpPr>
          <p:spPr bwMode="auto">
            <a:xfrm>
              <a:off x="3199815" y="4205683"/>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63507" name="Rectangle 77"/>
            <p:cNvSpPr>
              <a:spLocks noChangeArrowheads="1"/>
            </p:cNvSpPr>
            <p:nvPr/>
          </p:nvSpPr>
          <p:spPr bwMode="auto">
            <a:xfrm>
              <a:off x="4332988" y="4220686"/>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63508" name="Rectangle 78"/>
            <p:cNvSpPr>
              <a:spLocks noChangeArrowheads="1"/>
            </p:cNvSpPr>
            <p:nvPr/>
          </p:nvSpPr>
          <p:spPr bwMode="auto">
            <a:xfrm>
              <a:off x="2249574" y="4775252"/>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63509" name="Rectangle 79"/>
            <p:cNvSpPr>
              <a:spLocks noChangeArrowheads="1"/>
            </p:cNvSpPr>
            <p:nvPr/>
          </p:nvSpPr>
          <p:spPr bwMode="auto">
            <a:xfrm>
              <a:off x="5780697" y="2428983"/>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63510" name="Rectangle 80"/>
            <p:cNvSpPr>
              <a:spLocks noChangeArrowheads="1"/>
            </p:cNvSpPr>
            <p:nvPr/>
          </p:nvSpPr>
          <p:spPr bwMode="auto">
            <a:xfrm>
              <a:off x="5623329" y="3364810"/>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63511" name="Rectangle 90"/>
            <p:cNvSpPr>
              <a:spLocks noChangeArrowheads="1"/>
            </p:cNvSpPr>
            <p:nvPr/>
          </p:nvSpPr>
          <p:spPr bwMode="auto">
            <a:xfrm>
              <a:off x="5885839" y="3109678"/>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63512" name="Rectangle 79"/>
            <p:cNvSpPr>
              <a:spLocks noChangeArrowheads="1"/>
            </p:cNvSpPr>
            <p:nvPr/>
          </p:nvSpPr>
          <p:spPr bwMode="auto">
            <a:xfrm>
              <a:off x="6848951" y="2239588"/>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63513" name="Rectangle 79"/>
            <p:cNvSpPr>
              <a:spLocks noChangeArrowheads="1"/>
            </p:cNvSpPr>
            <p:nvPr/>
          </p:nvSpPr>
          <p:spPr bwMode="auto">
            <a:xfrm>
              <a:off x="6107155" y="2266507"/>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63514" name="Rectangle 79"/>
            <p:cNvSpPr>
              <a:spLocks noChangeArrowheads="1"/>
            </p:cNvSpPr>
            <p:nvPr/>
          </p:nvSpPr>
          <p:spPr bwMode="auto">
            <a:xfrm>
              <a:off x="7396866" y="2563378"/>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63515" name="Rectangle 79"/>
            <p:cNvSpPr>
              <a:spLocks noChangeArrowheads="1"/>
            </p:cNvSpPr>
            <p:nvPr/>
          </p:nvSpPr>
          <p:spPr bwMode="auto">
            <a:xfrm>
              <a:off x="7749139" y="2257418"/>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33425" y="1066800"/>
            <a:ext cx="7677150"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Font typeface="Times" panose="02020603050405020304" pitchFamily="18" charset="0"/>
              <a:buAutoNum type="arabicPeriod"/>
            </a:pPr>
            <a:r>
              <a:rPr lang="en-US" altLang="en-US" sz="1600" dirty="0" smtClean="0">
                <a:solidFill>
                  <a:schemeClr val="tx2"/>
                </a:solidFill>
              </a:rPr>
              <a:t>Introduction- VLSI </a:t>
            </a:r>
            <a:r>
              <a:rPr lang="en-US" altLang="en-US" sz="1600" dirty="0">
                <a:solidFill>
                  <a:schemeClr val="tx2"/>
                </a:solidFill>
              </a:rPr>
              <a:t>design issues and technologies</a:t>
            </a:r>
            <a:endParaRPr lang="en-US" altLang="en-US" sz="1600" dirty="0"/>
          </a:p>
          <a:p>
            <a:pPr>
              <a:lnSpc>
                <a:spcPct val="110000"/>
              </a:lnSpc>
              <a:spcBef>
                <a:spcPct val="0"/>
              </a:spcBef>
              <a:buFont typeface="Times" panose="02020603050405020304" pitchFamily="18" charset="0"/>
              <a:buAutoNum type="arabicPeriod"/>
            </a:pPr>
            <a:r>
              <a:rPr lang="en-US" altLang="en-US" sz="1600" dirty="0" smtClean="0"/>
              <a:t>Low Power (LP) CMOS Logic</a:t>
            </a:r>
            <a:endParaRPr lang="en-US" altLang="en-US" sz="1600" dirty="0"/>
          </a:p>
          <a:p>
            <a:pPr>
              <a:lnSpc>
                <a:spcPct val="110000"/>
              </a:lnSpc>
              <a:spcBef>
                <a:spcPct val="0"/>
              </a:spcBef>
              <a:buFont typeface="Times" panose="02020603050405020304" pitchFamily="18" charset="0"/>
              <a:buAutoNum type="arabicPeriod"/>
            </a:pPr>
            <a:r>
              <a:rPr lang="en-US" altLang="en-US" sz="1600" dirty="0" smtClean="0"/>
              <a:t>LP Design Flow</a:t>
            </a:r>
            <a:endParaRPr lang="en-US" altLang="en-US" sz="1600" dirty="0"/>
          </a:p>
          <a:p>
            <a:pPr>
              <a:lnSpc>
                <a:spcPct val="110000"/>
              </a:lnSpc>
              <a:spcBef>
                <a:spcPct val="0"/>
              </a:spcBef>
              <a:buFont typeface="Times" panose="02020603050405020304" pitchFamily="18" charset="0"/>
              <a:buAutoNum type="arabicPeriod"/>
            </a:pPr>
            <a:r>
              <a:rPr lang="en-US" altLang="en-US" sz="1600" dirty="0"/>
              <a:t>CMOS power </a:t>
            </a:r>
            <a:r>
              <a:rPr lang="en-US" altLang="en-US" sz="1600" dirty="0" smtClean="0"/>
              <a:t>dissipation</a:t>
            </a:r>
          </a:p>
          <a:p>
            <a:pPr marL="0" indent="0">
              <a:lnSpc>
                <a:spcPct val="110000"/>
              </a:lnSpc>
              <a:spcBef>
                <a:spcPct val="0"/>
              </a:spcBef>
              <a:buNone/>
            </a:pPr>
            <a:r>
              <a:rPr lang="en-US" altLang="en-US" sz="1600" dirty="0" smtClean="0"/>
              <a:t>5.     LP Biomedical Circuits and Systems </a:t>
            </a:r>
            <a:endParaRPr lang="en-US" altLang="en-US" sz="1600" dirty="0"/>
          </a:p>
          <a:p>
            <a:pPr marL="0" indent="0">
              <a:lnSpc>
                <a:spcPct val="110000"/>
              </a:lnSpc>
              <a:spcBef>
                <a:spcPct val="0"/>
              </a:spcBef>
              <a:buNone/>
            </a:pPr>
            <a:r>
              <a:rPr lang="en-US" altLang="en-US" sz="1600" dirty="0" smtClean="0"/>
              <a:t>6.     CMOS Circuits Power Basics</a:t>
            </a:r>
            <a:endParaRPr lang="en-US" altLang="en-US" sz="1600" dirty="0"/>
          </a:p>
          <a:p>
            <a:pPr marL="342900" indent="-342900">
              <a:lnSpc>
                <a:spcPct val="110000"/>
              </a:lnSpc>
              <a:spcBef>
                <a:spcPct val="0"/>
              </a:spcBef>
              <a:buAutoNum type="arabicPeriod" startAt="7"/>
            </a:pPr>
            <a:r>
              <a:rPr lang="en-US" altLang="en-US" sz="1600" dirty="0" smtClean="0"/>
              <a:t>  Interconnects</a:t>
            </a:r>
          </a:p>
          <a:p>
            <a:pPr marL="342900" indent="-342900">
              <a:lnSpc>
                <a:spcPct val="110000"/>
              </a:lnSpc>
              <a:spcBef>
                <a:spcPct val="0"/>
              </a:spcBef>
              <a:buAutoNum type="arabicPeriod" startAt="7"/>
            </a:pPr>
            <a:r>
              <a:rPr lang="en-US" altLang="en-US" sz="1600" dirty="0"/>
              <a:t> </a:t>
            </a:r>
            <a:r>
              <a:rPr lang="en-US" altLang="en-US" sz="1600" dirty="0" smtClean="0"/>
              <a:t> Custom </a:t>
            </a:r>
            <a:r>
              <a:rPr lang="en-US" altLang="en-US" sz="1600" dirty="0" err="1" smtClean="0"/>
              <a:t>Ips</a:t>
            </a:r>
            <a:r>
              <a:rPr lang="en-US" altLang="en-US" sz="1600" dirty="0" smtClean="0"/>
              <a:t>, Library</a:t>
            </a:r>
            <a:endParaRPr lang="en-US" altLang="en-US" sz="1600" dirty="0"/>
          </a:p>
          <a:p>
            <a:pPr marL="0" indent="0">
              <a:lnSpc>
                <a:spcPct val="110000"/>
              </a:lnSpc>
              <a:spcBef>
                <a:spcPct val="0"/>
              </a:spcBef>
              <a:buNone/>
            </a:pPr>
            <a:r>
              <a:rPr lang="en-US" altLang="en-US" sz="1600" dirty="0" smtClean="0"/>
              <a:t>9.     Semiconductor Memories</a:t>
            </a:r>
            <a:endParaRPr lang="en-US" altLang="en-US" sz="1600" dirty="0"/>
          </a:p>
          <a:p>
            <a:pPr marL="0" indent="0">
              <a:lnSpc>
                <a:spcPct val="110000"/>
              </a:lnSpc>
              <a:spcBef>
                <a:spcPct val="0"/>
              </a:spcBef>
              <a:buNone/>
            </a:pPr>
            <a:r>
              <a:rPr lang="en-US" altLang="en-US" sz="1600" dirty="0" smtClean="0"/>
              <a:t>10.   Project Proposals</a:t>
            </a:r>
          </a:p>
          <a:p>
            <a:pPr marL="342900" indent="-342900">
              <a:lnSpc>
                <a:spcPct val="110000"/>
              </a:lnSpc>
              <a:spcBef>
                <a:spcPct val="0"/>
              </a:spcBef>
              <a:buAutoNum type="arabicPeriod" startAt="11"/>
            </a:pPr>
            <a:r>
              <a:rPr lang="en-US" altLang="en-US" sz="1600" dirty="0" smtClean="0"/>
              <a:t>  High Speed (HS) Architecture and Timing</a:t>
            </a:r>
          </a:p>
          <a:p>
            <a:pPr marL="342900" indent="-342900">
              <a:lnSpc>
                <a:spcPct val="110000"/>
              </a:lnSpc>
              <a:spcBef>
                <a:spcPct val="0"/>
              </a:spcBef>
              <a:buAutoNum type="arabicPeriod" startAt="11"/>
            </a:pPr>
            <a:r>
              <a:rPr lang="en-US" altLang="en-US" sz="1600" dirty="0"/>
              <a:t> </a:t>
            </a:r>
            <a:r>
              <a:rPr lang="en-US" altLang="en-US" sz="1600" dirty="0" smtClean="0"/>
              <a:t> Multiple Clock Domains</a:t>
            </a:r>
          </a:p>
          <a:p>
            <a:pPr marL="342900" indent="-342900">
              <a:lnSpc>
                <a:spcPct val="110000"/>
              </a:lnSpc>
              <a:spcBef>
                <a:spcPct val="0"/>
              </a:spcBef>
              <a:buAutoNum type="arabicPeriod" startAt="11"/>
            </a:pPr>
            <a:r>
              <a:rPr lang="en-US" altLang="en-US" sz="1600" dirty="0"/>
              <a:t> </a:t>
            </a:r>
            <a:r>
              <a:rPr lang="en-US" altLang="en-US" sz="1600" dirty="0" smtClean="0"/>
              <a:t> Synchronous Design</a:t>
            </a:r>
            <a:endParaRPr lang="en-US" altLang="en-US" sz="1600" dirty="0"/>
          </a:p>
          <a:p>
            <a:pPr marL="342900" indent="-342900">
              <a:lnSpc>
                <a:spcPct val="110000"/>
              </a:lnSpc>
              <a:spcBef>
                <a:spcPct val="0"/>
              </a:spcBef>
              <a:buAutoNum type="arabicPeriod" startAt="14"/>
            </a:pPr>
            <a:r>
              <a:rPr lang="en-US" altLang="en-US" sz="1600" dirty="0" smtClean="0"/>
              <a:t>  Asynchronous Design</a:t>
            </a:r>
          </a:p>
          <a:p>
            <a:pPr marL="342900" indent="-342900">
              <a:lnSpc>
                <a:spcPct val="110000"/>
              </a:lnSpc>
              <a:spcBef>
                <a:spcPct val="0"/>
              </a:spcBef>
              <a:buAutoNum type="arabicPeriod" startAt="14"/>
            </a:pPr>
            <a:r>
              <a:rPr lang="en-US" altLang="en-US" sz="1600" dirty="0" smtClean="0"/>
              <a:t>  Technology Scaling   </a:t>
            </a:r>
            <a:endParaRPr lang="en-US" altLang="en-US" sz="1600" dirty="0"/>
          </a:p>
          <a:p>
            <a:pPr marL="342900" indent="-342900">
              <a:lnSpc>
                <a:spcPct val="110000"/>
              </a:lnSpc>
              <a:spcBef>
                <a:spcPct val="0"/>
              </a:spcBef>
              <a:buAutoNum type="arabicPeriod" startAt="16"/>
            </a:pPr>
            <a:r>
              <a:rPr lang="en-US" altLang="en-US" sz="1600" dirty="0" smtClean="0"/>
              <a:t>  Packaging</a:t>
            </a:r>
          </a:p>
          <a:p>
            <a:pPr marL="342900" indent="-342900">
              <a:lnSpc>
                <a:spcPct val="110000"/>
              </a:lnSpc>
              <a:spcBef>
                <a:spcPct val="0"/>
              </a:spcBef>
              <a:buAutoNum type="arabicPeriod" startAt="16"/>
            </a:pPr>
            <a:r>
              <a:rPr lang="en-US" altLang="en-US" sz="1600" dirty="0"/>
              <a:t> </a:t>
            </a:r>
            <a:r>
              <a:rPr lang="en-US" altLang="en-US" sz="1600" dirty="0" smtClean="0"/>
              <a:t> Reliability</a:t>
            </a:r>
          </a:p>
          <a:p>
            <a:pPr marL="342900" indent="-342900">
              <a:lnSpc>
                <a:spcPct val="110000"/>
              </a:lnSpc>
              <a:spcBef>
                <a:spcPct val="0"/>
              </a:spcBef>
              <a:buAutoNum type="arabicPeriod" startAt="16"/>
            </a:pPr>
            <a:r>
              <a:rPr lang="en-US" altLang="en-US" sz="1600" dirty="0"/>
              <a:t> </a:t>
            </a:r>
            <a:r>
              <a:rPr lang="en-US" altLang="en-US" sz="1600" dirty="0" smtClean="0"/>
              <a:t> Final Presentations</a:t>
            </a:r>
          </a:p>
          <a:p>
            <a:pPr marL="0" indent="0">
              <a:lnSpc>
                <a:spcPct val="110000"/>
              </a:lnSpc>
              <a:spcBef>
                <a:spcPct val="0"/>
              </a:spcBef>
              <a:buNone/>
            </a:pPr>
            <a:endParaRPr lang="en-US" altLang="en-US" sz="1600" dirty="0"/>
          </a:p>
        </p:txBody>
      </p:sp>
      <p:sp>
        <p:nvSpPr>
          <p:cNvPr id="12291" name="Rectangle 7"/>
          <p:cNvSpPr>
            <a:spLocks noGrp="1" noChangeArrowheads="1"/>
          </p:cNvSpPr>
          <p:nvPr>
            <p:ph type="title"/>
          </p:nvPr>
        </p:nvSpPr>
        <p:spPr>
          <a:xfrm>
            <a:off x="0" y="25400"/>
            <a:ext cx="9144000" cy="889000"/>
          </a:xfrm>
        </p:spPr>
        <p:txBody>
          <a:bodyPr lIns="0" tIns="0" rIns="0" bIns="0"/>
          <a:lstStyle/>
          <a:p>
            <a:pPr eaLnBrk="1" hangingPunct="1"/>
            <a:r>
              <a:rPr lang="en-US" altLang="en-US" sz="2900" dirty="0" smtClean="0"/>
              <a:t>Summary of Course Organization</a:t>
            </a:r>
          </a:p>
        </p:txBody>
      </p:sp>
      <p:sp>
        <p:nvSpPr>
          <p:cNvPr id="12292" name="Line 8"/>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12700"/>
            <a:ext cx="9144000" cy="825500"/>
          </a:xfrm>
        </p:spPr>
        <p:txBody>
          <a:bodyPr/>
          <a:lstStyle/>
          <a:p>
            <a:pPr eaLnBrk="1" hangingPunct="1"/>
            <a:r>
              <a:rPr lang="en-US" altLang="en-US" sz="3200" smtClean="0"/>
              <a:t>Microprocessor Power Trends</a:t>
            </a:r>
            <a:endParaRPr lang="en-US" altLang="en-US" sz="1600" smtClean="0"/>
          </a:p>
        </p:txBody>
      </p:sp>
      <p:sp>
        <p:nvSpPr>
          <p:cNvPr id="65539"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0" name="Rectangle 213"/>
          <p:cNvSpPr>
            <a:spLocks noChangeArrowheads="1"/>
          </p:cNvSpPr>
          <p:nvPr/>
        </p:nvSpPr>
        <p:spPr bwMode="auto">
          <a:xfrm>
            <a:off x="88900" y="1016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a:ea typeface="ＭＳ Ｐゴシック" panose="020B0600070205080204" pitchFamily="34" charset="-128"/>
              </a:rPr>
              <a:t>Power consumption increases</a:t>
            </a:r>
          </a:p>
          <a:p>
            <a:pPr lvl="1" eaLnBrk="1" hangingPunct="1">
              <a:spcBef>
                <a:spcPct val="0"/>
              </a:spcBef>
            </a:pPr>
            <a:endParaRPr lang="en-US" altLang="en-US">
              <a:ea typeface="ＭＳ Ｐゴシック" panose="020B0600070205080204" pitchFamily="34" charset="-128"/>
            </a:endParaRPr>
          </a:p>
          <a:p>
            <a:pPr lvl="2" eaLnBrk="1" hangingPunct="1">
              <a:spcBef>
                <a:spcPct val="0"/>
              </a:spcBef>
              <a:buFontTx/>
              <a:buChar char="–"/>
            </a:pPr>
            <a:endParaRPr lang="en-US" altLang="en-US" sz="2800">
              <a:ea typeface="ＭＳ Ｐゴシック" panose="020B0600070205080204" pitchFamily="34" charset="-128"/>
            </a:endParaRPr>
          </a:p>
        </p:txBody>
      </p:sp>
      <p:grpSp>
        <p:nvGrpSpPr>
          <p:cNvPr id="65541" name="Group 24"/>
          <p:cNvGrpSpPr>
            <a:grpSpLocks/>
          </p:cNvGrpSpPr>
          <p:nvPr/>
        </p:nvGrpSpPr>
        <p:grpSpPr bwMode="auto">
          <a:xfrm>
            <a:off x="184150" y="1635125"/>
            <a:ext cx="8672513" cy="5060950"/>
            <a:chOff x="743141" y="1634707"/>
            <a:chExt cx="7741799" cy="4682894"/>
          </a:xfrm>
        </p:grpSpPr>
        <p:pic>
          <p:nvPicPr>
            <p:cNvPr id="65542" name="Picture 1" descr="PowerConsumption.pdf"/>
            <p:cNvPicPr>
              <a:picLocks noChangeAspect="1"/>
            </p:cNvPicPr>
            <p:nvPr/>
          </p:nvPicPr>
          <p:blipFill>
            <a:blip r:embed="rId3">
              <a:extLst>
                <a:ext uri="{28A0092B-C50C-407E-A947-70E740481C1C}">
                  <a14:useLocalDpi xmlns:a14="http://schemas.microsoft.com/office/drawing/2010/main" val="0"/>
                </a:ext>
              </a:extLst>
            </a:blip>
            <a:srcRect l="9113" t="31201" r="12070" b="30428"/>
            <a:stretch>
              <a:fillRect/>
            </a:stretch>
          </p:blipFill>
          <p:spPr bwMode="auto">
            <a:xfrm>
              <a:off x="743141" y="1634707"/>
              <a:ext cx="7569248" cy="468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543" name="Straight Arrow Connector 232"/>
            <p:cNvCxnSpPr>
              <a:cxnSpLocks noChangeShapeType="1"/>
            </p:cNvCxnSpPr>
            <p:nvPr/>
          </p:nvCxnSpPr>
          <p:spPr bwMode="auto">
            <a:xfrm flipV="1">
              <a:off x="1756512" y="4278821"/>
              <a:ext cx="1686814" cy="1111661"/>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5544" name="Straight Arrow Connector 235"/>
            <p:cNvCxnSpPr>
              <a:cxnSpLocks noChangeShapeType="1"/>
            </p:cNvCxnSpPr>
            <p:nvPr/>
          </p:nvCxnSpPr>
          <p:spPr bwMode="auto">
            <a:xfrm>
              <a:off x="3553704" y="4268709"/>
              <a:ext cx="365033" cy="370077"/>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5545" name="Straight Arrow Connector 238"/>
            <p:cNvCxnSpPr>
              <a:cxnSpLocks noChangeShapeType="1"/>
            </p:cNvCxnSpPr>
            <p:nvPr/>
          </p:nvCxnSpPr>
          <p:spPr bwMode="auto">
            <a:xfrm flipV="1">
              <a:off x="3985933" y="2437751"/>
              <a:ext cx="3977431" cy="2236700"/>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5546" name="Oval 16"/>
            <p:cNvSpPr>
              <a:spLocks noChangeArrowheads="1"/>
            </p:cNvSpPr>
            <p:nvPr/>
          </p:nvSpPr>
          <p:spPr bwMode="auto">
            <a:xfrm>
              <a:off x="2918513" y="3615850"/>
              <a:ext cx="1891630" cy="1450390"/>
            </a:xfrm>
            <a:prstGeom prst="ellipse">
              <a:avLst/>
            </a:pr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65547" name="TextBox 17"/>
            <p:cNvSpPr txBox="1">
              <a:spLocks noChangeArrowheads="1"/>
            </p:cNvSpPr>
            <p:nvPr/>
          </p:nvSpPr>
          <p:spPr bwMode="auto">
            <a:xfrm>
              <a:off x="2925965" y="2991663"/>
              <a:ext cx="17970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NMOS to CMOS Transition</a:t>
              </a:r>
            </a:p>
          </p:txBody>
        </p:sp>
        <p:sp>
          <p:nvSpPr>
            <p:cNvPr id="65548" name="Rectangle 70"/>
            <p:cNvSpPr>
              <a:spLocks noChangeArrowheads="1"/>
            </p:cNvSpPr>
            <p:nvPr/>
          </p:nvSpPr>
          <p:spPr bwMode="auto">
            <a:xfrm>
              <a:off x="1804489" y="5393413"/>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65549" name="Rectangle 71"/>
            <p:cNvSpPr>
              <a:spLocks noChangeArrowheads="1"/>
            </p:cNvSpPr>
            <p:nvPr/>
          </p:nvSpPr>
          <p:spPr bwMode="auto">
            <a:xfrm>
              <a:off x="4007720" y="4711086"/>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65550" name="Rectangle 72"/>
            <p:cNvSpPr>
              <a:spLocks noChangeArrowheads="1"/>
            </p:cNvSpPr>
            <p:nvPr/>
          </p:nvSpPr>
          <p:spPr bwMode="auto">
            <a:xfrm>
              <a:off x="2475167" y="4315622"/>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65551" name="Rectangle 73"/>
            <p:cNvSpPr>
              <a:spLocks noChangeArrowheads="1"/>
            </p:cNvSpPr>
            <p:nvPr/>
          </p:nvSpPr>
          <p:spPr bwMode="auto">
            <a:xfrm>
              <a:off x="4758030" y="3303261"/>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65552" name="Rectangle 74"/>
            <p:cNvSpPr>
              <a:spLocks noChangeArrowheads="1"/>
            </p:cNvSpPr>
            <p:nvPr/>
          </p:nvSpPr>
          <p:spPr bwMode="auto">
            <a:xfrm>
              <a:off x="2209728" y="5110187"/>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65553" name="Rectangle 75"/>
            <p:cNvSpPr>
              <a:spLocks noChangeArrowheads="1"/>
            </p:cNvSpPr>
            <p:nvPr/>
          </p:nvSpPr>
          <p:spPr bwMode="auto">
            <a:xfrm>
              <a:off x="4685400" y="3525533"/>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65554" name="Rectangle 76"/>
            <p:cNvSpPr>
              <a:spLocks noChangeArrowheads="1"/>
            </p:cNvSpPr>
            <p:nvPr/>
          </p:nvSpPr>
          <p:spPr bwMode="auto">
            <a:xfrm>
              <a:off x="3199364" y="4018668"/>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65555" name="Rectangle 77"/>
            <p:cNvSpPr>
              <a:spLocks noChangeArrowheads="1"/>
            </p:cNvSpPr>
            <p:nvPr/>
          </p:nvSpPr>
          <p:spPr bwMode="auto">
            <a:xfrm>
              <a:off x="4280361" y="4140797"/>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65556" name="Rectangle 78"/>
            <p:cNvSpPr>
              <a:spLocks noChangeArrowheads="1"/>
            </p:cNvSpPr>
            <p:nvPr/>
          </p:nvSpPr>
          <p:spPr bwMode="auto">
            <a:xfrm>
              <a:off x="2572575" y="5002845"/>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65557" name="Rectangle 79"/>
            <p:cNvSpPr>
              <a:spLocks noChangeArrowheads="1"/>
            </p:cNvSpPr>
            <p:nvPr/>
          </p:nvSpPr>
          <p:spPr bwMode="auto">
            <a:xfrm>
              <a:off x="6020920" y="2863571"/>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65558" name="Rectangle 80"/>
            <p:cNvSpPr>
              <a:spLocks noChangeArrowheads="1"/>
            </p:cNvSpPr>
            <p:nvPr/>
          </p:nvSpPr>
          <p:spPr bwMode="auto">
            <a:xfrm>
              <a:off x="5220473" y="3128865"/>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65559" name="Rectangle 90"/>
            <p:cNvSpPr>
              <a:spLocks noChangeArrowheads="1"/>
            </p:cNvSpPr>
            <p:nvPr/>
          </p:nvSpPr>
          <p:spPr bwMode="auto">
            <a:xfrm>
              <a:off x="6274894" y="3370950"/>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65560" name="Rectangle 79"/>
            <p:cNvSpPr>
              <a:spLocks noChangeArrowheads="1"/>
            </p:cNvSpPr>
            <p:nvPr/>
          </p:nvSpPr>
          <p:spPr bwMode="auto">
            <a:xfrm>
              <a:off x="7064524" y="2585985"/>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65561" name="Rectangle 79"/>
            <p:cNvSpPr>
              <a:spLocks noChangeArrowheads="1"/>
            </p:cNvSpPr>
            <p:nvPr/>
          </p:nvSpPr>
          <p:spPr bwMode="auto">
            <a:xfrm>
              <a:off x="6328623" y="2701529"/>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65562" name="Rectangle 79"/>
            <p:cNvSpPr>
              <a:spLocks noChangeArrowheads="1"/>
            </p:cNvSpPr>
            <p:nvPr/>
          </p:nvSpPr>
          <p:spPr bwMode="auto">
            <a:xfrm>
              <a:off x="7489916" y="2802128"/>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65563" name="Rectangle 79"/>
            <p:cNvSpPr>
              <a:spLocks noChangeArrowheads="1"/>
            </p:cNvSpPr>
            <p:nvPr/>
          </p:nvSpPr>
          <p:spPr bwMode="auto">
            <a:xfrm>
              <a:off x="8030201" y="2586062"/>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sp>
          <p:nvSpPr>
            <p:cNvPr id="65564" name="Rectangle 74"/>
            <p:cNvSpPr>
              <a:spLocks noChangeArrowheads="1"/>
            </p:cNvSpPr>
            <p:nvPr/>
          </p:nvSpPr>
          <p:spPr bwMode="auto">
            <a:xfrm>
              <a:off x="1624407" y="5053664"/>
              <a:ext cx="313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8008</a:t>
              </a:r>
              <a:endParaRPr lang="en-US" altLang="en-US" sz="2000" baseline="-25000">
                <a:ea typeface="ＭＳ Ｐゴシック" panose="020B0600070205080204" pitchFamily="34" charset="-128"/>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87" name="Rectangle 3"/>
          <p:cNvSpPr>
            <a:spLocks noChangeArrowheads="1"/>
          </p:cNvSpPr>
          <p:nvPr/>
        </p:nvSpPr>
        <p:spPr bwMode="auto">
          <a:xfrm>
            <a:off x="63500" y="1295400"/>
            <a:ext cx="3248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har char="•"/>
              <a:defRPr sz="3200">
                <a:solidFill>
                  <a:schemeClr val="tx1"/>
                </a:solidFill>
                <a:latin typeface="Arial" panose="020B0604020202020204" pitchFamily="34" charset="0"/>
              </a:defRPr>
            </a:lvl1pPr>
            <a:lvl2pPr marL="520700" indent="-177800">
              <a:spcBef>
                <a:spcPct val="20000"/>
              </a:spcBef>
              <a:buChar char="–"/>
              <a:defRPr sz="2800">
                <a:solidFill>
                  <a:schemeClr val="tx1"/>
                </a:solidFill>
                <a:latin typeface="Arial" panose="020B0604020202020204" pitchFamily="34" charset="0"/>
              </a:defRPr>
            </a:lvl2pPr>
            <a:lvl3pPr marL="863600" indent="-1778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1700">
                <a:ea typeface="ＭＳ Ｐゴシック" panose="020B0600070205080204" pitchFamily="34" charset="-128"/>
              </a:rPr>
              <a:t>Power dissipation</a:t>
            </a:r>
          </a:p>
          <a:p>
            <a:pPr lvl="1" eaLnBrk="1" hangingPunct="1">
              <a:spcBef>
                <a:spcPct val="0"/>
              </a:spcBef>
            </a:pPr>
            <a:endParaRPr lang="en-US" altLang="en-US" sz="1700">
              <a:ea typeface="ＭＳ Ｐゴシック" panose="020B0600070205080204" pitchFamily="34" charset="-128"/>
            </a:endParaRPr>
          </a:p>
          <a:p>
            <a:pPr eaLnBrk="1" hangingPunct="1">
              <a:spcBef>
                <a:spcPct val="0"/>
              </a:spcBef>
              <a:buFontTx/>
              <a:buChar char="–"/>
            </a:pPr>
            <a:r>
              <a:rPr lang="en-US" altLang="en-US" sz="1700">
                <a:ea typeface="ＭＳ Ｐゴシック" panose="020B0600070205080204" pitchFamily="34" charset="-128"/>
              </a:rPr>
              <a:t>Hot spots</a:t>
            </a:r>
          </a:p>
          <a:p>
            <a:pPr lvl="1" eaLnBrk="1" hangingPunct="1">
              <a:spcBef>
                <a:spcPct val="0"/>
              </a:spcBef>
            </a:pPr>
            <a:endParaRPr lang="en-US" altLang="en-US" sz="1700">
              <a:ea typeface="ＭＳ Ｐゴシック" panose="020B0600070205080204" pitchFamily="34" charset="-128"/>
            </a:endParaRPr>
          </a:p>
          <a:p>
            <a:pPr eaLnBrk="1" hangingPunct="1">
              <a:spcBef>
                <a:spcPct val="0"/>
              </a:spcBef>
              <a:buFontTx/>
              <a:buChar char="–"/>
            </a:pPr>
            <a:r>
              <a:rPr lang="en-US" altLang="en-US" sz="1700">
                <a:ea typeface="ＭＳ Ｐゴシック" panose="020B0600070205080204" pitchFamily="34" charset="-128"/>
              </a:rPr>
              <a:t>Cost of cooling</a:t>
            </a:r>
          </a:p>
          <a:p>
            <a:pPr lvl="1" eaLnBrk="1" hangingPunct="1">
              <a:spcBef>
                <a:spcPct val="0"/>
              </a:spcBef>
            </a:pPr>
            <a:endParaRPr lang="en-US" altLang="en-US" sz="1700">
              <a:ea typeface="ＭＳ Ｐゴシック" panose="020B0600070205080204" pitchFamily="34" charset="-128"/>
            </a:endParaRPr>
          </a:p>
          <a:p>
            <a:pPr lvl="1" eaLnBrk="1" hangingPunct="1">
              <a:spcBef>
                <a:spcPct val="0"/>
              </a:spcBef>
              <a:buFont typeface="Times" panose="02020603050405020304" pitchFamily="18" charset="0"/>
              <a:buChar char="•"/>
            </a:pPr>
            <a:r>
              <a:rPr lang="en-US" altLang="en-US" sz="1700">
                <a:ea typeface="ＭＳ Ｐゴシック" panose="020B0600070205080204" pitchFamily="34" charset="-128"/>
              </a:rPr>
              <a:t>Low cost cooling</a:t>
            </a:r>
          </a:p>
          <a:p>
            <a:pPr lvl="1" eaLnBrk="1" hangingPunct="1">
              <a:spcBef>
                <a:spcPct val="0"/>
              </a:spcBef>
            </a:pPr>
            <a:endParaRPr lang="en-US" altLang="en-US" sz="1700">
              <a:ea typeface="ＭＳ Ｐゴシック" panose="020B0600070205080204" pitchFamily="34" charset="-128"/>
            </a:endParaRPr>
          </a:p>
          <a:p>
            <a:pPr lvl="2" eaLnBrk="1" hangingPunct="1">
              <a:spcBef>
                <a:spcPct val="0"/>
              </a:spcBef>
              <a:buFontTx/>
              <a:buChar char="–"/>
            </a:pPr>
            <a:r>
              <a:rPr lang="en-US" altLang="en-US" sz="1700">
                <a:ea typeface="ＭＳ Ｐゴシック" panose="020B0600070205080204" pitchFamily="34" charset="-128"/>
              </a:rPr>
              <a:t>Air flow fans</a:t>
            </a:r>
          </a:p>
          <a:p>
            <a:pPr lvl="2" eaLnBrk="1" hangingPunct="1">
              <a:spcBef>
                <a:spcPct val="0"/>
              </a:spcBef>
              <a:buFontTx/>
              <a:buChar char="–"/>
            </a:pPr>
            <a:endParaRPr lang="en-US" altLang="en-US" sz="1700">
              <a:ea typeface="ＭＳ Ｐゴシック" panose="020B0600070205080204" pitchFamily="34" charset="-128"/>
            </a:endParaRPr>
          </a:p>
          <a:p>
            <a:pPr lvl="2" eaLnBrk="1" hangingPunct="1">
              <a:spcBef>
                <a:spcPct val="0"/>
              </a:spcBef>
              <a:buFontTx/>
              <a:buChar char="–"/>
            </a:pPr>
            <a:r>
              <a:rPr lang="en-US" altLang="en-US" sz="1700">
                <a:ea typeface="ＭＳ Ｐゴシック" panose="020B0600070205080204" pitchFamily="34" charset="-128"/>
              </a:rPr>
              <a:t>Heat sinks</a:t>
            </a:r>
          </a:p>
          <a:p>
            <a:pPr lvl="2" eaLnBrk="1" hangingPunct="1">
              <a:spcBef>
                <a:spcPct val="0"/>
              </a:spcBef>
              <a:buFontTx/>
              <a:buChar char="–"/>
            </a:pPr>
            <a:endParaRPr lang="en-US" altLang="en-US" sz="1700">
              <a:ea typeface="ＭＳ Ｐゴシック" panose="020B0600070205080204" pitchFamily="34" charset="-128"/>
            </a:endParaRPr>
          </a:p>
          <a:p>
            <a:pPr lvl="1" eaLnBrk="1" hangingPunct="1">
              <a:spcBef>
                <a:spcPct val="0"/>
              </a:spcBef>
              <a:buFont typeface="Times" panose="02020603050405020304" pitchFamily="18" charset="0"/>
              <a:buChar char="•"/>
            </a:pPr>
            <a:r>
              <a:rPr lang="en-US" altLang="en-US" sz="1700">
                <a:ea typeface="ＭＳ Ｐゴシック" panose="020B0600070205080204" pitchFamily="34" charset="-128"/>
              </a:rPr>
              <a:t>Expensive cooling solutions</a:t>
            </a:r>
          </a:p>
          <a:p>
            <a:pPr lvl="2" eaLnBrk="1" hangingPunct="1">
              <a:spcBef>
                <a:spcPct val="0"/>
              </a:spcBef>
              <a:buFontTx/>
              <a:buChar char="–"/>
            </a:pPr>
            <a:endParaRPr lang="en-US" altLang="en-US" sz="1700">
              <a:ea typeface="ＭＳ Ｐゴシック" panose="020B0600070205080204" pitchFamily="34" charset="-128"/>
            </a:endParaRPr>
          </a:p>
          <a:p>
            <a:pPr lvl="2" eaLnBrk="1" hangingPunct="1">
              <a:spcBef>
                <a:spcPct val="0"/>
              </a:spcBef>
              <a:buFontTx/>
              <a:buChar char="–"/>
            </a:pPr>
            <a:r>
              <a:rPr lang="en-US" altLang="en-US" sz="1700">
                <a:ea typeface="ＭＳ Ｐゴシック" panose="020B0600070205080204" pitchFamily="34" charset="-128"/>
              </a:rPr>
              <a:t>Liquid cooling</a:t>
            </a:r>
          </a:p>
          <a:p>
            <a:pPr lvl="2" eaLnBrk="1" hangingPunct="1">
              <a:spcBef>
                <a:spcPct val="0"/>
              </a:spcBef>
              <a:buFontTx/>
              <a:buChar char="–"/>
            </a:pPr>
            <a:endParaRPr lang="en-US" altLang="en-US" sz="1700">
              <a:ea typeface="ＭＳ Ｐゴシック" panose="020B0600070205080204" pitchFamily="34" charset="-128"/>
            </a:endParaRPr>
          </a:p>
          <a:p>
            <a:pPr lvl="2" eaLnBrk="1" hangingPunct="1">
              <a:spcBef>
                <a:spcPct val="0"/>
              </a:spcBef>
              <a:buFontTx/>
              <a:buChar char="–"/>
            </a:pPr>
            <a:r>
              <a:rPr lang="en-US" altLang="en-US" sz="1700">
                <a:ea typeface="ＭＳ Ｐゴシック" panose="020B0600070205080204" pitchFamily="34" charset="-128"/>
              </a:rPr>
              <a:t>Refrigeration</a:t>
            </a:r>
          </a:p>
          <a:p>
            <a:pPr lvl="2" eaLnBrk="1" hangingPunct="1">
              <a:spcBef>
                <a:spcPct val="0"/>
              </a:spcBef>
              <a:buFontTx/>
              <a:buChar char="–"/>
            </a:pPr>
            <a:endParaRPr lang="en-US" altLang="en-US" sz="1700">
              <a:ea typeface="ＭＳ Ｐゴシック" panose="020B0600070205080204" pitchFamily="34" charset="-128"/>
            </a:endParaRPr>
          </a:p>
        </p:txBody>
      </p:sp>
      <p:sp>
        <p:nvSpPr>
          <p:cNvPr id="67588" name="Rectangle 4"/>
          <p:cNvSpPr>
            <a:spLocks noChangeArrowheads="1"/>
          </p:cNvSpPr>
          <p:nvPr/>
        </p:nvSpPr>
        <p:spPr bwMode="auto">
          <a:xfrm>
            <a:off x="2743200" y="762000"/>
            <a:ext cx="5735638"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67589" name="Rectangle 128"/>
          <p:cNvSpPr>
            <a:spLocks noGrp="1" noChangeArrowheads="1"/>
          </p:cNvSpPr>
          <p:nvPr>
            <p:ph type="title" idx="4294967295"/>
          </p:nvPr>
        </p:nvSpPr>
        <p:spPr>
          <a:xfrm>
            <a:off x="0" y="0"/>
            <a:ext cx="9144000" cy="901700"/>
          </a:xfrm>
        </p:spPr>
        <p:txBody>
          <a:bodyPr/>
          <a:lstStyle/>
          <a:p>
            <a:pPr eaLnBrk="1" hangingPunct="1"/>
            <a:r>
              <a:rPr lang="en-US" altLang="en-US" sz="3200" smtClean="0">
                <a:solidFill>
                  <a:schemeClr val="tx1"/>
                </a:solidFill>
              </a:rPr>
              <a:t>Power Density Trends</a:t>
            </a:r>
          </a:p>
        </p:txBody>
      </p:sp>
      <p:grpSp>
        <p:nvGrpSpPr>
          <p:cNvPr id="67590" name="Group 133"/>
          <p:cNvGrpSpPr>
            <a:grpSpLocks/>
          </p:cNvGrpSpPr>
          <p:nvPr/>
        </p:nvGrpSpPr>
        <p:grpSpPr bwMode="auto">
          <a:xfrm>
            <a:off x="2479675" y="1714500"/>
            <a:ext cx="6565900" cy="4770438"/>
            <a:chOff x="2479067" y="1713838"/>
            <a:chExt cx="6566655" cy="4770949"/>
          </a:xfrm>
        </p:grpSpPr>
        <p:grpSp>
          <p:nvGrpSpPr>
            <p:cNvPr id="67592" name="Group 22"/>
            <p:cNvGrpSpPr>
              <a:grpSpLocks/>
            </p:cNvGrpSpPr>
            <p:nvPr/>
          </p:nvGrpSpPr>
          <p:grpSpPr bwMode="auto">
            <a:xfrm>
              <a:off x="2479067" y="1713838"/>
              <a:ext cx="6566655" cy="4770949"/>
              <a:chOff x="2823932" y="1713838"/>
              <a:chExt cx="6161306" cy="4500749"/>
            </a:xfrm>
          </p:grpSpPr>
          <p:pic>
            <p:nvPicPr>
              <p:cNvPr id="67609" name="Picture 12" descr="PowerDensity.pdf"/>
              <p:cNvPicPr>
                <a:picLocks noChangeAspect="1"/>
              </p:cNvPicPr>
              <p:nvPr/>
            </p:nvPicPr>
            <p:blipFill>
              <a:blip r:embed="rId3">
                <a:extLst>
                  <a:ext uri="{28A0092B-C50C-407E-A947-70E740481C1C}">
                    <a14:useLocalDpi xmlns:a14="http://schemas.microsoft.com/office/drawing/2010/main" val="0"/>
                  </a:ext>
                </a:extLst>
              </a:blip>
              <a:srcRect l="10062" t="31126" r="9625" b="29871"/>
              <a:stretch>
                <a:fillRect/>
              </a:stretch>
            </p:blipFill>
            <p:spPr bwMode="auto">
              <a:xfrm>
                <a:off x="2823932" y="1713838"/>
                <a:ext cx="6161306" cy="45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610" name="Straight Arrow Connector 131"/>
              <p:cNvCxnSpPr>
                <a:cxnSpLocks noChangeShapeType="1"/>
              </p:cNvCxnSpPr>
              <p:nvPr/>
            </p:nvCxnSpPr>
            <p:spPr bwMode="auto">
              <a:xfrm flipV="1">
                <a:off x="3540049" y="4877100"/>
                <a:ext cx="648558" cy="607950"/>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7611" name="Straight Arrow Connector 134"/>
              <p:cNvCxnSpPr>
                <a:cxnSpLocks noChangeShapeType="1"/>
              </p:cNvCxnSpPr>
              <p:nvPr/>
            </p:nvCxnSpPr>
            <p:spPr bwMode="auto">
              <a:xfrm>
                <a:off x="4251201" y="4825526"/>
                <a:ext cx="783797" cy="659934"/>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67612" name="Straight Arrow Connector 139"/>
              <p:cNvCxnSpPr>
                <a:cxnSpLocks noChangeShapeType="1"/>
              </p:cNvCxnSpPr>
              <p:nvPr/>
            </p:nvCxnSpPr>
            <p:spPr bwMode="auto">
              <a:xfrm flipV="1">
                <a:off x="5200679" y="2493330"/>
                <a:ext cx="3613115" cy="2985723"/>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grpSp>
            <p:nvGrpSpPr>
              <p:cNvPr id="67613" name="Group 20"/>
              <p:cNvGrpSpPr>
                <a:grpSpLocks/>
              </p:cNvGrpSpPr>
              <p:nvPr/>
            </p:nvGrpSpPr>
            <p:grpSpPr bwMode="auto">
              <a:xfrm>
                <a:off x="6158465" y="4536363"/>
                <a:ext cx="2053541" cy="182562"/>
                <a:chOff x="6455729" y="4306693"/>
                <a:chExt cx="2053541" cy="182562"/>
              </a:xfrm>
            </p:grpSpPr>
            <p:sp>
              <p:nvSpPr>
                <p:cNvPr id="150" name="Oval 74"/>
                <p:cNvSpPr>
                  <a:spLocks noChangeArrowheads="1"/>
                </p:cNvSpPr>
                <p:nvPr/>
              </p:nvSpPr>
              <p:spPr bwMode="auto">
                <a:xfrm>
                  <a:off x="6455094" y="4370339"/>
                  <a:ext cx="99809" cy="97354"/>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67623" name="Rectangle 107"/>
                <p:cNvSpPr>
                  <a:spLocks noChangeArrowheads="1"/>
                </p:cNvSpPr>
                <p:nvPr/>
              </p:nvSpPr>
              <p:spPr bwMode="auto">
                <a:xfrm>
                  <a:off x="7848870" y="4306693"/>
                  <a:ext cx="66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ea typeface="ＭＳ Ｐゴシック" panose="020B0600070205080204" pitchFamily="34" charset="-128"/>
                    </a:rPr>
                    <a:t>Hot Plate</a:t>
                  </a:r>
                  <a:endParaRPr lang="en-US" altLang="en-US" sz="2000" baseline="-25000">
                    <a:ea typeface="ＭＳ Ｐゴシック" panose="020B0600070205080204" pitchFamily="34" charset="-128"/>
                  </a:endParaRPr>
                </a:p>
              </p:txBody>
            </p:sp>
            <p:sp>
              <p:nvSpPr>
                <p:cNvPr id="67624" name="Line 125"/>
                <p:cNvSpPr>
                  <a:spLocks noChangeShapeType="1"/>
                </p:cNvSpPr>
                <p:nvPr/>
              </p:nvSpPr>
              <p:spPr bwMode="auto">
                <a:xfrm rot="10800000">
                  <a:off x="6581240" y="4410048"/>
                  <a:ext cx="1255741" cy="6182"/>
                </a:xfrm>
                <a:prstGeom prst="line">
                  <a:avLst/>
                </a:prstGeom>
                <a:noFill/>
                <a:ln w="28575">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4" name="Group 19"/>
              <p:cNvGrpSpPr>
                <a:grpSpLocks/>
              </p:cNvGrpSpPr>
              <p:nvPr/>
            </p:nvGrpSpPr>
            <p:grpSpPr bwMode="auto">
              <a:xfrm>
                <a:off x="5338892" y="3327465"/>
                <a:ext cx="2386012" cy="182562"/>
                <a:chOff x="1947469" y="-2441294"/>
                <a:chExt cx="2386012" cy="182562"/>
              </a:xfrm>
            </p:grpSpPr>
            <p:sp>
              <p:nvSpPr>
                <p:cNvPr id="153" name="Freeform 81"/>
                <p:cNvSpPr>
                  <a:spLocks/>
                </p:cNvSpPr>
                <p:nvPr/>
              </p:nvSpPr>
              <p:spPr bwMode="auto">
                <a:xfrm>
                  <a:off x="4235229" y="-2390917"/>
                  <a:ext cx="98319" cy="98852"/>
                </a:xfrm>
                <a:custGeom>
                  <a:avLst/>
                  <a:gdLst>
                    <a:gd name="T0" fmla="*/ 35 w 62"/>
                    <a:gd name="T1" fmla="*/ 0 h 62"/>
                    <a:gd name="T2" fmla="*/ 41 w 62"/>
                    <a:gd name="T3" fmla="*/ 0 h 62"/>
                    <a:gd name="T4" fmla="*/ 48 w 62"/>
                    <a:gd name="T5" fmla="*/ 7 h 62"/>
                    <a:gd name="T6" fmla="*/ 48 w 62"/>
                    <a:gd name="T7" fmla="*/ 7 h 62"/>
                    <a:gd name="T8" fmla="*/ 55 w 62"/>
                    <a:gd name="T9" fmla="*/ 13 h 62"/>
                    <a:gd name="T10" fmla="*/ 55 w 62"/>
                    <a:gd name="T11" fmla="*/ 13 h 62"/>
                    <a:gd name="T12" fmla="*/ 62 w 62"/>
                    <a:gd name="T13" fmla="*/ 20 h 62"/>
                    <a:gd name="T14" fmla="*/ 62 w 62"/>
                    <a:gd name="T15" fmla="*/ 27 h 62"/>
                    <a:gd name="T16" fmla="*/ 62 w 62"/>
                    <a:gd name="T17" fmla="*/ 34 h 62"/>
                    <a:gd name="T18" fmla="*/ 62 w 62"/>
                    <a:gd name="T19" fmla="*/ 41 h 62"/>
                    <a:gd name="T20" fmla="*/ 55 w 62"/>
                    <a:gd name="T21" fmla="*/ 48 h 62"/>
                    <a:gd name="T22" fmla="*/ 55 w 62"/>
                    <a:gd name="T23" fmla="*/ 48 h 62"/>
                    <a:gd name="T24" fmla="*/ 48 w 62"/>
                    <a:gd name="T25" fmla="*/ 55 h 62"/>
                    <a:gd name="T26" fmla="*/ 48 w 62"/>
                    <a:gd name="T27" fmla="*/ 55 h 62"/>
                    <a:gd name="T28" fmla="*/ 41 w 62"/>
                    <a:gd name="T29" fmla="*/ 62 h 62"/>
                    <a:gd name="T30" fmla="*/ 35 w 62"/>
                    <a:gd name="T31" fmla="*/ 62 h 62"/>
                    <a:gd name="T32" fmla="*/ 28 w 62"/>
                    <a:gd name="T33" fmla="*/ 62 h 62"/>
                    <a:gd name="T34" fmla="*/ 21 w 62"/>
                    <a:gd name="T35" fmla="*/ 62 h 62"/>
                    <a:gd name="T36" fmla="*/ 14 w 62"/>
                    <a:gd name="T37" fmla="*/ 55 h 62"/>
                    <a:gd name="T38" fmla="*/ 14 w 62"/>
                    <a:gd name="T39" fmla="*/ 55 h 62"/>
                    <a:gd name="T40" fmla="*/ 7 w 62"/>
                    <a:gd name="T41" fmla="*/ 48 h 62"/>
                    <a:gd name="T42" fmla="*/ 7 w 62"/>
                    <a:gd name="T43" fmla="*/ 48 h 62"/>
                    <a:gd name="T44" fmla="*/ 0 w 62"/>
                    <a:gd name="T45" fmla="*/ 41 h 62"/>
                    <a:gd name="T46" fmla="*/ 0 w 62"/>
                    <a:gd name="T47" fmla="*/ 34 h 62"/>
                    <a:gd name="T48" fmla="*/ 0 w 62"/>
                    <a:gd name="T49" fmla="*/ 27 h 62"/>
                    <a:gd name="T50" fmla="*/ 0 w 62"/>
                    <a:gd name="T51" fmla="*/ 20 h 62"/>
                    <a:gd name="T52" fmla="*/ 7 w 62"/>
                    <a:gd name="T53" fmla="*/ 13 h 62"/>
                    <a:gd name="T54" fmla="*/ 7 w 62"/>
                    <a:gd name="T55" fmla="*/ 13 h 62"/>
                    <a:gd name="T56" fmla="*/ 14 w 62"/>
                    <a:gd name="T57" fmla="*/ 7 h 62"/>
                    <a:gd name="T58" fmla="*/ 14 w 62"/>
                    <a:gd name="T59" fmla="*/ 7 h 62"/>
                    <a:gd name="T60" fmla="*/ 21 w 62"/>
                    <a:gd name="T61" fmla="*/ 0 h 62"/>
                    <a:gd name="T62" fmla="*/ 28 w 62"/>
                    <a:gd name="T63" fmla="*/ 0 h 62"/>
                    <a:gd name="T64" fmla="*/ 35 w 62"/>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35" y="0"/>
                      </a:moveTo>
                      <a:lnTo>
                        <a:pt x="35" y="0"/>
                      </a:lnTo>
                      <a:lnTo>
                        <a:pt x="41" y="0"/>
                      </a:lnTo>
                      <a:lnTo>
                        <a:pt x="48" y="7"/>
                      </a:lnTo>
                      <a:lnTo>
                        <a:pt x="55" y="7"/>
                      </a:lnTo>
                      <a:lnTo>
                        <a:pt x="55" y="13"/>
                      </a:lnTo>
                      <a:lnTo>
                        <a:pt x="62" y="20"/>
                      </a:lnTo>
                      <a:lnTo>
                        <a:pt x="62" y="27"/>
                      </a:lnTo>
                      <a:lnTo>
                        <a:pt x="62" y="34"/>
                      </a:lnTo>
                      <a:lnTo>
                        <a:pt x="62" y="41"/>
                      </a:lnTo>
                      <a:lnTo>
                        <a:pt x="55" y="48"/>
                      </a:lnTo>
                      <a:lnTo>
                        <a:pt x="55" y="55"/>
                      </a:lnTo>
                      <a:lnTo>
                        <a:pt x="48" y="55"/>
                      </a:lnTo>
                      <a:lnTo>
                        <a:pt x="41" y="62"/>
                      </a:lnTo>
                      <a:lnTo>
                        <a:pt x="35" y="62"/>
                      </a:lnTo>
                      <a:lnTo>
                        <a:pt x="28" y="62"/>
                      </a:lnTo>
                      <a:lnTo>
                        <a:pt x="21" y="62"/>
                      </a:lnTo>
                      <a:lnTo>
                        <a:pt x="14" y="55"/>
                      </a:lnTo>
                      <a:lnTo>
                        <a:pt x="7" y="55"/>
                      </a:lnTo>
                      <a:lnTo>
                        <a:pt x="7" y="48"/>
                      </a:lnTo>
                      <a:lnTo>
                        <a:pt x="0" y="41"/>
                      </a:lnTo>
                      <a:lnTo>
                        <a:pt x="0" y="34"/>
                      </a:lnTo>
                      <a:lnTo>
                        <a:pt x="0" y="27"/>
                      </a:lnTo>
                      <a:lnTo>
                        <a:pt x="0" y="20"/>
                      </a:lnTo>
                      <a:lnTo>
                        <a:pt x="7" y="13"/>
                      </a:lnTo>
                      <a:lnTo>
                        <a:pt x="7" y="7"/>
                      </a:lnTo>
                      <a:lnTo>
                        <a:pt x="14" y="7"/>
                      </a:lnTo>
                      <a:lnTo>
                        <a:pt x="21" y="0"/>
                      </a:lnTo>
                      <a:lnTo>
                        <a:pt x="28" y="0"/>
                      </a:lnTo>
                      <a:lnTo>
                        <a:pt x="35"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67620" name="Rectangle 108"/>
                <p:cNvSpPr>
                  <a:spLocks noChangeArrowheads="1"/>
                </p:cNvSpPr>
                <p:nvPr/>
              </p:nvSpPr>
              <p:spPr bwMode="auto">
                <a:xfrm>
                  <a:off x="1947469" y="-2441294"/>
                  <a:ext cx="1165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ea typeface="ＭＳ Ｐゴシック" panose="020B0600070205080204" pitchFamily="34" charset="-128"/>
                    </a:rPr>
                    <a:t>Nuclear Reactor</a:t>
                  </a:r>
                  <a:endParaRPr lang="en-US" altLang="en-US" sz="2000" baseline="-25000">
                    <a:ea typeface="ＭＳ Ｐゴシック" panose="020B0600070205080204" pitchFamily="34" charset="-128"/>
                  </a:endParaRPr>
                </a:p>
              </p:txBody>
            </p:sp>
            <p:sp>
              <p:nvSpPr>
                <p:cNvPr id="67621" name="Line 124"/>
                <p:cNvSpPr>
                  <a:spLocks noChangeShapeType="1"/>
                </p:cNvSpPr>
                <p:nvPr/>
              </p:nvSpPr>
              <p:spPr bwMode="auto">
                <a:xfrm>
                  <a:off x="3136506" y="-2355569"/>
                  <a:ext cx="1066800" cy="0"/>
                </a:xfrm>
                <a:prstGeom prst="line">
                  <a:avLst/>
                </a:prstGeom>
                <a:noFill/>
                <a:ln w="28575">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5" name="Group 21"/>
              <p:cNvGrpSpPr>
                <a:grpSpLocks/>
              </p:cNvGrpSpPr>
              <p:nvPr/>
            </p:nvGrpSpPr>
            <p:grpSpPr bwMode="auto">
              <a:xfrm>
                <a:off x="5702284" y="2769604"/>
                <a:ext cx="2682875" cy="182562"/>
                <a:chOff x="2418956" y="-3120744"/>
                <a:chExt cx="2682875" cy="182562"/>
              </a:xfrm>
            </p:grpSpPr>
            <p:sp>
              <p:nvSpPr>
                <p:cNvPr id="158" name="Freeform 83"/>
                <p:cNvSpPr>
                  <a:spLocks/>
                </p:cNvSpPr>
                <p:nvPr/>
              </p:nvSpPr>
              <p:spPr bwMode="auto">
                <a:xfrm>
                  <a:off x="5003251" y="-3069669"/>
                  <a:ext cx="98319" cy="98852"/>
                </a:xfrm>
                <a:custGeom>
                  <a:avLst/>
                  <a:gdLst>
                    <a:gd name="T0" fmla="*/ 34 w 62"/>
                    <a:gd name="T1" fmla="*/ 0 h 62"/>
                    <a:gd name="T2" fmla="*/ 41 w 62"/>
                    <a:gd name="T3" fmla="*/ 0 h 62"/>
                    <a:gd name="T4" fmla="*/ 48 w 62"/>
                    <a:gd name="T5" fmla="*/ 6 h 62"/>
                    <a:gd name="T6" fmla="*/ 48 w 62"/>
                    <a:gd name="T7" fmla="*/ 6 h 62"/>
                    <a:gd name="T8" fmla="*/ 55 w 62"/>
                    <a:gd name="T9" fmla="*/ 13 h 62"/>
                    <a:gd name="T10" fmla="*/ 55 w 62"/>
                    <a:gd name="T11" fmla="*/ 13 h 62"/>
                    <a:gd name="T12" fmla="*/ 62 w 62"/>
                    <a:gd name="T13" fmla="*/ 20 h 62"/>
                    <a:gd name="T14" fmla="*/ 62 w 62"/>
                    <a:gd name="T15" fmla="*/ 27 h 62"/>
                    <a:gd name="T16" fmla="*/ 62 w 62"/>
                    <a:gd name="T17" fmla="*/ 34 h 62"/>
                    <a:gd name="T18" fmla="*/ 62 w 62"/>
                    <a:gd name="T19" fmla="*/ 41 h 62"/>
                    <a:gd name="T20" fmla="*/ 55 w 62"/>
                    <a:gd name="T21" fmla="*/ 48 h 62"/>
                    <a:gd name="T22" fmla="*/ 55 w 62"/>
                    <a:gd name="T23" fmla="*/ 48 h 62"/>
                    <a:gd name="T24" fmla="*/ 48 w 62"/>
                    <a:gd name="T25" fmla="*/ 55 h 62"/>
                    <a:gd name="T26" fmla="*/ 48 w 62"/>
                    <a:gd name="T27" fmla="*/ 55 h 62"/>
                    <a:gd name="T28" fmla="*/ 41 w 62"/>
                    <a:gd name="T29" fmla="*/ 62 h 62"/>
                    <a:gd name="T30" fmla="*/ 34 w 62"/>
                    <a:gd name="T31" fmla="*/ 62 h 62"/>
                    <a:gd name="T32" fmla="*/ 27 w 62"/>
                    <a:gd name="T33" fmla="*/ 62 h 62"/>
                    <a:gd name="T34" fmla="*/ 20 w 62"/>
                    <a:gd name="T35" fmla="*/ 62 h 62"/>
                    <a:gd name="T36" fmla="*/ 13 w 62"/>
                    <a:gd name="T37" fmla="*/ 55 h 62"/>
                    <a:gd name="T38" fmla="*/ 13 w 62"/>
                    <a:gd name="T39" fmla="*/ 55 h 62"/>
                    <a:gd name="T40" fmla="*/ 6 w 62"/>
                    <a:gd name="T41" fmla="*/ 48 h 62"/>
                    <a:gd name="T42" fmla="*/ 6 w 62"/>
                    <a:gd name="T43" fmla="*/ 48 h 62"/>
                    <a:gd name="T44" fmla="*/ 0 w 62"/>
                    <a:gd name="T45" fmla="*/ 41 h 62"/>
                    <a:gd name="T46" fmla="*/ 0 w 62"/>
                    <a:gd name="T47" fmla="*/ 34 h 62"/>
                    <a:gd name="T48" fmla="*/ 0 w 62"/>
                    <a:gd name="T49" fmla="*/ 27 h 62"/>
                    <a:gd name="T50" fmla="*/ 0 w 62"/>
                    <a:gd name="T51" fmla="*/ 20 h 62"/>
                    <a:gd name="T52" fmla="*/ 6 w 62"/>
                    <a:gd name="T53" fmla="*/ 13 h 62"/>
                    <a:gd name="T54" fmla="*/ 6 w 62"/>
                    <a:gd name="T55" fmla="*/ 13 h 62"/>
                    <a:gd name="T56" fmla="*/ 13 w 62"/>
                    <a:gd name="T57" fmla="*/ 6 h 62"/>
                    <a:gd name="T58" fmla="*/ 13 w 62"/>
                    <a:gd name="T59" fmla="*/ 6 h 62"/>
                    <a:gd name="T60" fmla="*/ 20 w 62"/>
                    <a:gd name="T61" fmla="*/ 0 h 62"/>
                    <a:gd name="T62" fmla="*/ 27 w 62"/>
                    <a:gd name="T63" fmla="*/ 0 h 62"/>
                    <a:gd name="T64" fmla="*/ 34 w 62"/>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34" y="0"/>
                      </a:moveTo>
                      <a:lnTo>
                        <a:pt x="34" y="0"/>
                      </a:lnTo>
                      <a:lnTo>
                        <a:pt x="41" y="0"/>
                      </a:lnTo>
                      <a:lnTo>
                        <a:pt x="48" y="6"/>
                      </a:lnTo>
                      <a:lnTo>
                        <a:pt x="55" y="6"/>
                      </a:lnTo>
                      <a:lnTo>
                        <a:pt x="55" y="13"/>
                      </a:lnTo>
                      <a:lnTo>
                        <a:pt x="62" y="20"/>
                      </a:lnTo>
                      <a:lnTo>
                        <a:pt x="62" y="27"/>
                      </a:lnTo>
                      <a:lnTo>
                        <a:pt x="62" y="34"/>
                      </a:lnTo>
                      <a:lnTo>
                        <a:pt x="62" y="41"/>
                      </a:lnTo>
                      <a:lnTo>
                        <a:pt x="55" y="48"/>
                      </a:lnTo>
                      <a:lnTo>
                        <a:pt x="55" y="55"/>
                      </a:lnTo>
                      <a:lnTo>
                        <a:pt x="48" y="55"/>
                      </a:lnTo>
                      <a:lnTo>
                        <a:pt x="41" y="62"/>
                      </a:lnTo>
                      <a:lnTo>
                        <a:pt x="34" y="62"/>
                      </a:lnTo>
                      <a:lnTo>
                        <a:pt x="27" y="62"/>
                      </a:lnTo>
                      <a:lnTo>
                        <a:pt x="20" y="62"/>
                      </a:lnTo>
                      <a:lnTo>
                        <a:pt x="13" y="55"/>
                      </a:lnTo>
                      <a:lnTo>
                        <a:pt x="6" y="55"/>
                      </a:lnTo>
                      <a:lnTo>
                        <a:pt x="6" y="48"/>
                      </a:lnTo>
                      <a:lnTo>
                        <a:pt x="0" y="41"/>
                      </a:lnTo>
                      <a:lnTo>
                        <a:pt x="0" y="34"/>
                      </a:lnTo>
                      <a:lnTo>
                        <a:pt x="0" y="27"/>
                      </a:lnTo>
                      <a:lnTo>
                        <a:pt x="0" y="20"/>
                      </a:lnTo>
                      <a:lnTo>
                        <a:pt x="6" y="13"/>
                      </a:lnTo>
                      <a:lnTo>
                        <a:pt x="6" y="6"/>
                      </a:lnTo>
                      <a:lnTo>
                        <a:pt x="13" y="6"/>
                      </a:lnTo>
                      <a:lnTo>
                        <a:pt x="20" y="0"/>
                      </a:lnTo>
                      <a:lnTo>
                        <a:pt x="27" y="0"/>
                      </a:lnTo>
                      <a:lnTo>
                        <a:pt x="34"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67617" name="Rectangle 109"/>
                <p:cNvSpPr>
                  <a:spLocks noChangeArrowheads="1"/>
                </p:cNvSpPr>
                <p:nvPr/>
              </p:nvSpPr>
              <p:spPr bwMode="auto">
                <a:xfrm>
                  <a:off x="2418956" y="-3120744"/>
                  <a:ext cx="1031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ea typeface="ＭＳ Ｐゴシック" panose="020B0600070205080204" pitchFamily="34" charset="-128"/>
                    </a:rPr>
                    <a:t>Rocket Nozzle</a:t>
                  </a:r>
                  <a:endParaRPr lang="en-US" altLang="en-US" sz="2000" baseline="-25000">
                    <a:ea typeface="ＭＳ Ｐゴシック" panose="020B0600070205080204" pitchFamily="34" charset="-128"/>
                  </a:endParaRPr>
                </a:p>
              </p:txBody>
            </p:sp>
            <p:sp>
              <p:nvSpPr>
                <p:cNvPr id="67618" name="Line 123"/>
                <p:cNvSpPr>
                  <a:spLocks noChangeShapeType="1"/>
                </p:cNvSpPr>
                <p:nvPr/>
              </p:nvSpPr>
              <p:spPr bwMode="auto">
                <a:xfrm>
                  <a:off x="3473056" y="-3028669"/>
                  <a:ext cx="1485900" cy="0"/>
                </a:xfrm>
                <a:prstGeom prst="line">
                  <a:avLst/>
                </a:prstGeom>
                <a:noFill/>
                <a:ln w="28575">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7593" name="Rectangle 70"/>
            <p:cNvSpPr>
              <a:spLocks noChangeArrowheads="1"/>
            </p:cNvSpPr>
            <p:nvPr/>
          </p:nvSpPr>
          <p:spPr bwMode="auto">
            <a:xfrm>
              <a:off x="3309922" y="5732078"/>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67594" name="Rectangle 71"/>
            <p:cNvSpPr>
              <a:spLocks noChangeArrowheads="1"/>
            </p:cNvSpPr>
            <p:nvPr/>
          </p:nvSpPr>
          <p:spPr bwMode="auto">
            <a:xfrm>
              <a:off x="4907275" y="5729139"/>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67595" name="Rectangle 72"/>
            <p:cNvSpPr>
              <a:spLocks noChangeArrowheads="1"/>
            </p:cNvSpPr>
            <p:nvPr/>
          </p:nvSpPr>
          <p:spPr bwMode="auto">
            <a:xfrm>
              <a:off x="4073148" y="4809085"/>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67596" name="Rectangle 73"/>
            <p:cNvSpPr>
              <a:spLocks noChangeArrowheads="1"/>
            </p:cNvSpPr>
            <p:nvPr/>
          </p:nvSpPr>
          <p:spPr bwMode="auto">
            <a:xfrm>
              <a:off x="5029429" y="4802723"/>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67597" name="Rectangle 74"/>
            <p:cNvSpPr>
              <a:spLocks noChangeArrowheads="1"/>
            </p:cNvSpPr>
            <p:nvPr/>
          </p:nvSpPr>
          <p:spPr bwMode="auto">
            <a:xfrm>
              <a:off x="3538143" y="5547184"/>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67598" name="Rectangle 75"/>
            <p:cNvSpPr>
              <a:spLocks noChangeArrowheads="1"/>
            </p:cNvSpPr>
            <p:nvPr/>
          </p:nvSpPr>
          <p:spPr bwMode="auto">
            <a:xfrm>
              <a:off x="5656589" y="5141975"/>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67599" name="Rectangle 76"/>
            <p:cNvSpPr>
              <a:spLocks noChangeArrowheads="1"/>
            </p:cNvSpPr>
            <p:nvPr/>
          </p:nvSpPr>
          <p:spPr bwMode="auto">
            <a:xfrm>
              <a:off x="4490218" y="5060140"/>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67600" name="Rectangle 77"/>
            <p:cNvSpPr>
              <a:spLocks noChangeArrowheads="1"/>
            </p:cNvSpPr>
            <p:nvPr/>
          </p:nvSpPr>
          <p:spPr bwMode="auto">
            <a:xfrm>
              <a:off x="5283360" y="5614409"/>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67601" name="Rectangle 78"/>
            <p:cNvSpPr>
              <a:spLocks noChangeArrowheads="1"/>
            </p:cNvSpPr>
            <p:nvPr/>
          </p:nvSpPr>
          <p:spPr bwMode="auto">
            <a:xfrm>
              <a:off x="3825218" y="5344048"/>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67602" name="Rectangle 79"/>
            <p:cNvSpPr>
              <a:spLocks noChangeArrowheads="1"/>
            </p:cNvSpPr>
            <p:nvPr/>
          </p:nvSpPr>
          <p:spPr bwMode="auto">
            <a:xfrm>
              <a:off x="6689394" y="4435620"/>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67603" name="Rectangle 80"/>
            <p:cNvSpPr>
              <a:spLocks noChangeArrowheads="1"/>
            </p:cNvSpPr>
            <p:nvPr/>
          </p:nvSpPr>
          <p:spPr bwMode="auto">
            <a:xfrm>
              <a:off x="5365247" y="4517126"/>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67604" name="Rectangle 90"/>
            <p:cNvSpPr>
              <a:spLocks noChangeArrowheads="1"/>
            </p:cNvSpPr>
            <p:nvPr/>
          </p:nvSpPr>
          <p:spPr bwMode="auto">
            <a:xfrm>
              <a:off x="5615983" y="4360223"/>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67605" name="Rectangle 79"/>
            <p:cNvSpPr>
              <a:spLocks noChangeArrowheads="1"/>
            </p:cNvSpPr>
            <p:nvPr/>
          </p:nvSpPr>
          <p:spPr bwMode="auto">
            <a:xfrm>
              <a:off x="7155950" y="3901167"/>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67606" name="Rectangle 79"/>
            <p:cNvSpPr>
              <a:spLocks noChangeArrowheads="1"/>
            </p:cNvSpPr>
            <p:nvPr/>
          </p:nvSpPr>
          <p:spPr bwMode="auto">
            <a:xfrm>
              <a:off x="6124347" y="3900027"/>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67607" name="Rectangle 79"/>
            <p:cNvSpPr>
              <a:spLocks noChangeArrowheads="1"/>
            </p:cNvSpPr>
            <p:nvPr/>
          </p:nvSpPr>
          <p:spPr bwMode="auto">
            <a:xfrm>
              <a:off x="7346593" y="4274330"/>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67608" name="Rectangle 79"/>
            <p:cNvSpPr>
              <a:spLocks noChangeArrowheads="1"/>
            </p:cNvSpPr>
            <p:nvPr/>
          </p:nvSpPr>
          <p:spPr bwMode="auto">
            <a:xfrm>
              <a:off x="7556722" y="4095574"/>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sp>
        <p:nvSpPr>
          <p:cNvPr id="67591" name="Rectangle 135"/>
          <p:cNvSpPr>
            <a:spLocks noChangeArrowheads="1"/>
          </p:cNvSpPr>
          <p:nvPr/>
        </p:nvSpPr>
        <p:spPr bwMode="auto">
          <a:xfrm>
            <a:off x="3109913" y="3606800"/>
            <a:ext cx="6034087" cy="277813"/>
          </a:xfrm>
          <a:prstGeom prst="rect">
            <a:avLst/>
          </a:prstGeom>
          <a:solidFill>
            <a:srgbClr val="FFFF00">
              <a:alpha val="36862"/>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200" b="1">
                <a:ea typeface="ＭＳ Ｐゴシック" panose="020B0600070205080204" pitchFamily="34" charset="-128"/>
              </a:rPr>
              <a:t>Power Wall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2700"/>
            <a:ext cx="9144000" cy="825500"/>
          </a:xfrm>
        </p:spPr>
        <p:txBody>
          <a:bodyPr/>
          <a:lstStyle/>
          <a:p>
            <a:pPr eaLnBrk="1" hangingPunct="1"/>
            <a:r>
              <a:rPr lang="en-US" altLang="en-US" sz="3200" smtClean="0"/>
              <a:t>Supply Voltage Scaling</a:t>
            </a:r>
            <a:endParaRPr lang="en-US" altLang="en-US" sz="1600" smtClean="0"/>
          </a:p>
        </p:txBody>
      </p:sp>
      <p:sp>
        <p:nvSpPr>
          <p:cNvPr id="69635"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36" name="Rectangle 369"/>
          <p:cNvSpPr>
            <a:spLocks noChangeArrowheads="1"/>
          </p:cNvSpPr>
          <p:nvPr/>
        </p:nvSpPr>
        <p:spPr bwMode="auto">
          <a:xfrm>
            <a:off x="63500" y="977900"/>
            <a:ext cx="3981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buClr>
                <a:schemeClr val="tx1"/>
              </a:buClr>
              <a:buFont typeface="Arial" panose="020B0604020202020204" pitchFamily="34" charset="0"/>
              <a:buChar char="–"/>
            </a:pPr>
            <a:r>
              <a:rPr lang="en-US" altLang="en-US" sz="2000">
                <a:ea typeface="ＭＳ Ｐゴシック" panose="020B0600070205080204" pitchFamily="34" charset="-128"/>
              </a:rPr>
              <a:t>Enhanced device reliability</a:t>
            </a:r>
          </a:p>
          <a:p>
            <a:pPr eaLnBrk="1" hangingPunct="1">
              <a:lnSpc>
                <a:spcPct val="125000"/>
              </a:lnSpc>
              <a:spcBef>
                <a:spcPct val="0"/>
              </a:spcBef>
              <a:buClr>
                <a:schemeClr val="tx1"/>
              </a:buClr>
              <a:buFont typeface="Arial" panose="020B0604020202020204" pitchFamily="34" charset="0"/>
              <a:buChar char="–"/>
            </a:pPr>
            <a:r>
              <a:rPr lang="en-US" altLang="en-US" sz="2000">
                <a:ea typeface="ＭＳ Ｐゴシック" panose="020B0600070205080204" pitchFamily="34" charset="-128"/>
              </a:rPr>
              <a:t>Reduced power consumption    </a:t>
            </a:r>
          </a:p>
        </p:txBody>
      </p:sp>
      <p:grpSp>
        <p:nvGrpSpPr>
          <p:cNvPr id="69637" name="Group 16"/>
          <p:cNvGrpSpPr>
            <a:grpSpLocks/>
          </p:cNvGrpSpPr>
          <p:nvPr/>
        </p:nvGrpSpPr>
        <p:grpSpPr bwMode="auto">
          <a:xfrm>
            <a:off x="53975" y="1765300"/>
            <a:ext cx="8618538" cy="5019675"/>
            <a:chOff x="1026884" y="2180972"/>
            <a:chExt cx="6753655" cy="4330835"/>
          </a:xfrm>
        </p:grpSpPr>
        <p:grpSp>
          <p:nvGrpSpPr>
            <p:cNvPr id="69638" name="Group 2"/>
            <p:cNvGrpSpPr>
              <a:grpSpLocks/>
            </p:cNvGrpSpPr>
            <p:nvPr/>
          </p:nvGrpSpPr>
          <p:grpSpPr bwMode="auto">
            <a:xfrm>
              <a:off x="1026884" y="2180972"/>
              <a:ext cx="6735024" cy="4330835"/>
              <a:chOff x="1026884" y="2180972"/>
              <a:chExt cx="6735024" cy="4330835"/>
            </a:xfrm>
          </p:grpSpPr>
          <p:pic>
            <p:nvPicPr>
              <p:cNvPr id="69664" name="Picture 1" descr="SupplyVoltage.pdf"/>
              <p:cNvPicPr>
                <a:picLocks noChangeAspect="1"/>
              </p:cNvPicPr>
              <p:nvPr/>
            </p:nvPicPr>
            <p:blipFill>
              <a:blip r:embed="rId3">
                <a:extLst>
                  <a:ext uri="{28A0092B-C50C-407E-A947-70E740481C1C}">
                    <a14:useLocalDpi xmlns:a14="http://schemas.microsoft.com/office/drawing/2010/main" val="0"/>
                  </a:ext>
                </a:extLst>
              </a:blip>
              <a:srcRect l="10197" t="30141" r="10507" b="30264"/>
              <a:stretch>
                <a:fillRect/>
              </a:stretch>
            </p:blipFill>
            <p:spPr bwMode="auto">
              <a:xfrm>
                <a:off x="1026884" y="2180972"/>
                <a:ext cx="6701772" cy="4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Rectangle 371"/>
              <p:cNvSpPr/>
              <p:nvPr/>
            </p:nvSpPr>
            <p:spPr bwMode="auto">
              <a:xfrm>
                <a:off x="1661322" y="2526124"/>
                <a:ext cx="6100557" cy="3255660"/>
              </a:xfrm>
              <a:prstGeom prst="rect">
                <a:avLst/>
              </a:prstGeom>
              <a:solidFill>
                <a:schemeClr val="bg1">
                  <a:lumMod val="65000"/>
                  <a:alpha val="28000"/>
                </a:schemeClr>
              </a:solidFill>
              <a:ln w="9525" cap="flat" cmpd="sng" algn="ctr">
                <a:noFill/>
                <a:prstDash val="solid"/>
                <a:round/>
                <a:headEnd type="none" w="sm" len="sm"/>
                <a:tailEnd type="none" w="sm" len="sm"/>
              </a:ln>
              <a:effectLst/>
            </p:spPr>
            <p:txBody>
              <a:bodyPr/>
              <a:lstStyle/>
              <a:p>
                <a:pPr>
                  <a:defRPr/>
                </a:pPr>
                <a:endParaRPr lang="en-US">
                  <a:latin typeface="Arial" charset="0"/>
                  <a:ea typeface="ＭＳ Ｐゴシック" charset="0"/>
                  <a:cs typeface="ＭＳ Ｐゴシック" charset="0"/>
                </a:endParaRPr>
              </a:p>
            </p:txBody>
          </p:sp>
          <p:sp>
            <p:nvSpPr>
              <p:cNvPr id="69666" name="Rectangle 372"/>
              <p:cNvSpPr>
                <a:spLocks noChangeArrowheads="1"/>
              </p:cNvSpPr>
              <p:nvPr/>
            </p:nvSpPr>
            <p:spPr bwMode="auto">
              <a:xfrm rot="-5400000">
                <a:off x="4578829" y="2855876"/>
                <a:ext cx="270198" cy="6095961"/>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69667" name="TextBox 373"/>
              <p:cNvSpPr txBox="1">
                <a:spLocks noChangeArrowheads="1"/>
              </p:cNvSpPr>
              <p:nvPr/>
            </p:nvSpPr>
            <p:spPr bwMode="auto">
              <a:xfrm>
                <a:off x="5026316" y="2647955"/>
                <a:ext cx="2567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ea typeface="ＭＳ Ｐゴシック" panose="020B0600070205080204" pitchFamily="34" charset="-128"/>
                  </a:rPr>
                  <a:t>Classical Scaling Era</a:t>
                </a:r>
              </a:p>
            </p:txBody>
          </p:sp>
          <p:sp>
            <p:nvSpPr>
              <p:cNvPr id="69668" name="TextBox 374"/>
              <p:cNvSpPr txBox="1">
                <a:spLocks noChangeArrowheads="1"/>
              </p:cNvSpPr>
              <p:nvPr/>
            </p:nvSpPr>
            <p:spPr bwMode="auto">
              <a:xfrm>
                <a:off x="1664114" y="5735506"/>
                <a:ext cx="2567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ea typeface="ＭＳ Ｐゴシック" panose="020B0600070205080204" pitchFamily="34" charset="-128"/>
                  </a:rPr>
                  <a:t>Modern Era</a:t>
                </a:r>
              </a:p>
            </p:txBody>
          </p:sp>
        </p:grpSp>
        <p:cxnSp>
          <p:nvCxnSpPr>
            <p:cNvPr id="69639" name="Straight Arrow Connector 4"/>
            <p:cNvCxnSpPr>
              <a:cxnSpLocks noChangeShapeType="1"/>
            </p:cNvCxnSpPr>
            <p:nvPr/>
          </p:nvCxnSpPr>
          <p:spPr bwMode="auto">
            <a:xfrm flipV="1">
              <a:off x="1663935" y="4782530"/>
              <a:ext cx="3848813" cy="19259"/>
            </a:xfrm>
            <a:prstGeom prst="straightConnector1">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9640" name="TextBox 6"/>
            <p:cNvSpPr txBox="1">
              <a:spLocks noChangeArrowheads="1"/>
            </p:cNvSpPr>
            <p:nvPr/>
          </p:nvSpPr>
          <p:spPr bwMode="auto">
            <a:xfrm>
              <a:off x="3823792" y="2850604"/>
              <a:ext cx="129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12 Volts</a:t>
              </a:r>
            </a:p>
          </p:txBody>
        </p:sp>
        <p:cxnSp>
          <p:nvCxnSpPr>
            <p:cNvPr id="69641" name="Straight Arrow Connector 380"/>
            <p:cNvCxnSpPr>
              <a:cxnSpLocks noChangeShapeType="1"/>
            </p:cNvCxnSpPr>
            <p:nvPr/>
          </p:nvCxnSpPr>
          <p:spPr bwMode="auto">
            <a:xfrm flipV="1">
              <a:off x="1663935" y="3057044"/>
              <a:ext cx="2136607" cy="6049"/>
            </a:xfrm>
            <a:prstGeom prst="straightConnector1">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9642" name="TextBox 383"/>
            <p:cNvSpPr txBox="1">
              <a:spLocks noChangeArrowheads="1"/>
            </p:cNvSpPr>
            <p:nvPr/>
          </p:nvSpPr>
          <p:spPr bwMode="auto">
            <a:xfrm>
              <a:off x="5557055" y="4583671"/>
              <a:ext cx="129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5 Volts</a:t>
              </a:r>
            </a:p>
          </p:txBody>
        </p:sp>
        <p:grpSp>
          <p:nvGrpSpPr>
            <p:cNvPr id="69643" name="Group 15"/>
            <p:cNvGrpSpPr>
              <a:grpSpLocks/>
            </p:cNvGrpSpPr>
            <p:nvPr/>
          </p:nvGrpSpPr>
          <p:grpSpPr bwMode="auto">
            <a:xfrm>
              <a:off x="1663935" y="5025163"/>
              <a:ext cx="5964173" cy="338554"/>
              <a:chOff x="1663935" y="5087330"/>
              <a:chExt cx="5964173" cy="338554"/>
            </a:xfrm>
          </p:grpSpPr>
          <p:cxnSp>
            <p:nvCxnSpPr>
              <p:cNvPr id="69662" name="Straight Arrow Connector 384"/>
              <p:cNvCxnSpPr>
                <a:cxnSpLocks noChangeShapeType="1"/>
              </p:cNvCxnSpPr>
              <p:nvPr/>
            </p:nvCxnSpPr>
            <p:spPr bwMode="auto">
              <a:xfrm>
                <a:off x="1663935" y="5291838"/>
                <a:ext cx="4618976" cy="4071"/>
              </a:xfrm>
              <a:prstGeom prst="straightConnector1">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9663" name="TextBox 389"/>
              <p:cNvSpPr txBox="1">
                <a:spLocks noChangeArrowheads="1"/>
              </p:cNvSpPr>
              <p:nvPr/>
            </p:nvSpPr>
            <p:spPr bwMode="auto">
              <a:xfrm>
                <a:off x="6330991" y="5087330"/>
                <a:ext cx="129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3.3 Volts</a:t>
                </a:r>
              </a:p>
            </p:txBody>
          </p:sp>
        </p:grpSp>
        <p:cxnSp>
          <p:nvCxnSpPr>
            <p:cNvPr id="69644" name="Straight Arrow Connector 390"/>
            <p:cNvCxnSpPr>
              <a:cxnSpLocks noChangeShapeType="1"/>
            </p:cNvCxnSpPr>
            <p:nvPr/>
          </p:nvCxnSpPr>
          <p:spPr bwMode="auto">
            <a:xfrm flipH="1">
              <a:off x="5026327" y="5637449"/>
              <a:ext cx="1760286" cy="9720"/>
            </a:xfrm>
            <a:prstGeom prst="straightConnector1">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69645" name="TextBox 393"/>
            <p:cNvSpPr txBox="1">
              <a:spLocks noChangeArrowheads="1"/>
            </p:cNvSpPr>
            <p:nvPr/>
          </p:nvSpPr>
          <p:spPr bwMode="auto">
            <a:xfrm>
              <a:off x="4105351" y="5442380"/>
              <a:ext cx="1297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1.5 Volts</a:t>
              </a:r>
            </a:p>
          </p:txBody>
        </p:sp>
        <p:sp>
          <p:nvSpPr>
            <p:cNvPr id="69646" name="Rectangle 70"/>
            <p:cNvSpPr>
              <a:spLocks noChangeArrowheads="1"/>
            </p:cNvSpPr>
            <p:nvPr/>
          </p:nvSpPr>
          <p:spPr bwMode="auto">
            <a:xfrm>
              <a:off x="1709221" y="3191834"/>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69647" name="Rectangle 71"/>
            <p:cNvSpPr>
              <a:spLocks noChangeArrowheads="1"/>
            </p:cNvSpPr>
            <p:nvPr/>
          </p:nvSpPr>
          <p:spPr bwMode="auto">
            <a:xfrm>
              <a:off x="3574546" y="4573354"/>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69648" name="Rectangle 72"/>
            <p:cNvSpPr>
              <a:spLocks noChangeArrowheads="1"/>
            </p:cNvSpPr>
            <p:nvPr/>
          </p:nvSpPr>
          <p:spPr bwMode="auto">
            <a:xfrm>
              <a:off x="2738869" y="4848546"/>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69649" name="Rectangle 73"/>
            <p:cNvSpPr>
              <a:spLocks noChangeArrowheads="1"/>
            </p:cNvSpPr>
            <p:nvPr/>
          </p:nvSpPr>
          <p:spPr bwMode="auto">
            <a:xfrm>
              <a:off x="4403078" y="5016250"/>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69650" name="Rectangle 74"/>
            <p:cNvSpPr>
              <a:spLocks noChangeArrowheads="1"/>
            </p:cNvSpPr>
            <p:nvPr/>
          </p:nvSpPr>
          <p:spPr bwMode="auto">
            <a:xfrm>
              <a:off x="2212747" y="3185641"/>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69651" name="Rectangle 75"/>
            <p:cNvSpPr>
              <a:spLocks noChangeArrowheads="1"/>
            </p:cNvSpPr>
            <p:nvPr/>
          </p:nvSpPr>
          <p:spPr bwMode="auto">
            <a:xfrm>
              <a:off x="4514049" y="4575524"/>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69652" name="Rectangle 76"/>
            <p:cNvSpPr>
              <a:spLocks noChangeArrowheads="1"/>
            </p:cNvSpPr>
            <p:nvPr/>
          </p:nvSpPr>
          <p:spPr bwMode="auto">
            <a:xfrm>
              <a:off x="3110994" y="4553208"/>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69653" name="Rectangle 77"/>
            <p:cNvSpPr>
              <a:spLocks noChangeArrowheads="1"/>
            </p:cNvSpPr>
            <p:nvPr/>
          </p:nvSpPr>
          <p:spPr bwMode="auto">
            <a:xfrm>
              <a:off x="4120431" y="4559448"/>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69654" name="Rectangle 78"/>
            <p:cNvSpPr>
              <a:spLocks noChangeArrowheads="1"/>
            </p:cNvSpPr>
            <p:nvPr/>
          </p:nvSpPr>
          <p:spPr bwMode="auto">
            <a:xfrm>
              <a:off x="2187406" y="4573766"/>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69655" name="Rectangle 79"/>
            <p:cNvSpPr>
              <a:spLocks noChangeArrowheads="1"/>
            </p:cNvSpPr>
            <p:nvPr/>
          </p:nvSpPr>
          <p:spPr bwMode="auto">
            <a:xfrm>
              <a:off x="6293409" y="5457419"/>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69656" name="Rectangle 80"/>
            <p:cNvSpPr>
              <a:spLocks noChangeArrowheads="1"/>
            </p:cNvSpPr>
            <p:nvPr/>
          </p:nvSpPr>
          <p:spPr bwMode="auto">
            <a:xfrm>
              <a:off x="4810986" y="5298547"/>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69657" name="Rectangle 90"/>
            <p:cNvSpPr>
              <a:spLocks noChangeArrowheads="1"/>
            </p:cNvSpPr>
            <p:nvPr/>
          </p:nvSpPr>
          <p:spPr bwMode="auto">
            <a:xfrm>
              <a:off x="5811390" y="5309900"/>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69658" name="Rectangle 79"/>
            <p:cNvSpPr>
              <a:spLocks noChangeArrowheads="1"/>
            </p:cNvSpPr>
            <p:nvPr/>
          </p:nvSpPr>
          <p:spPr bwMode="auto">
            <a:xfrm>
              <a:off x="6814789" y="5583915"/>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69659" name="Rectangle 79"/>
            <p:cNvSpPr>
              <a:spLocks noChangeArrowheads="1"/>
            </p:cNvSpPr>
            <p:nvPr/>
          </p:nvSpPr>
          <p:spPr bwMode="auto">
            <a:xfrm>
              <a:off x="5832887" y="5782810"/>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69660" name="Rectangle 79"/>
            <p:cNvSpPr>
              <a:spLocks noChangeArrowheads="1"/>
            </p:cNvSpPr>
            <p:nvPr/>
          </p:nvSpPr>
          <p:spPr bwMode="auto">
            <a:xfrm>
              <a:off x="6742701" y="5867692"/>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69661" name="Rectangle 79"/>
            <p:cNvSpPr>
              <a:spLocks noChangeArrowheads="1"/>
            </p:cNvSpPr>
            <p:nvPr/>
          </p:nvSpPr>
          <p:spPr bwMode="auto">
            <a:xfrm>
              <a:off x="7325800" y="5626309"/>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2700"/>
            <a:ext cx="9144000" cy="825500"/>
          </a:xfrm>
        </p:spPr>
        <p:txBody>
          <a:bodyPr/>
          <a:lstStyle/>
          <a:p>
            <a:pPr eaLnBrk="1" hangingPunct="1"/>
            <a:r>
              <a:rPr lang="en-US" altLang="en-US" sz="3200" smtClean="0"/>
              <a:t>Increasing Supply Current</a:t>
            </a:r>
            <a:endParaRPr lang="en-US" altLang="en-US" sz="1600" smtClean="0"/>
          </a:p>
        </p:txBody>
      </p:sp>
      <p:sp>
        <p:nvSpPr>
          <p:cNvPr id="71683"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684" name="Rectangle 4"/>
          <p:cNvSpPr>
            <a:spLocks noChangeArrowheads="1"/>
          </p:cNvSpPr>
          <p:nvPr/>
        </p:nvSpPr>
        <p:spPr bwMode="auto">
          <a:xfrm>
            <a:off x="0" y="898525"/>
            <a:ext cx="47704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292100" indent="-1143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Clr>
                <a:schemeClr val="tx1"/>
              </a:buClr>
              <a:buFontTx/>
              <a:buChar char="–"/>
            </a:pPr>
            <a:r>
              <a:rPr lang="en-US" altLang="en-US" sz="2000">
                <a:ea typeface="ＭＳ Ｐゴシック" panose="020B0600070205080204" pitchFamily="34" charset="-128"/>
                <a:sym typeface="Symbol" panose="05050102010706020507" pitchFamily="18" charset="2"/>
              </a:rPr>
              <a:t> </a:t>
            </a:r>
            <a:r>
              <a:rPr lang="en-US" altLang="en-US" sz="2000">
                <a:ea typeface="ＭＳ Ｐゴシック" panose="020B0600070205080204" pitchFamily="34" charset="-128"/>
              </a:rPr>
              <a:t>Higher power at a lower supply voltage</a:t>
            </a:r>
          </a:p>
          <a:p>
            <a:pPr lvl="1" eaLnBrk="1" hangingPunct="1">
              <a:lnSpc>
                <a:spcPct val="90000"/>
              </a:lnSpc>
              <a:spcBef>
                <a:spcPct val="0"/>
              </a:spcBef>
              <a:buClr>
                <a:schemeClr val="tx1"/>
              </a:buClr>
              <a:buFont typeface="Wingdings" panose="05000000000000000000" pitchFamily="2" charset="2"/>
              <a:buChar char="§"/>
            </a:pPr>
            <a:endParaRPr lang="en-US" altLang="en-US" sz="1000">
              <a:ea typeface="ＭＳ Ｐゴシック" panose="020B0600070205080204" pitchFamily="34" charset="-128"/>
            </a:endParaRPr>
          </a:p>
          <a:p>
            <a:pPr lvl="1" eaLnBrk="1" hangingPunct="1">
              <a:lnSpc>
                <a:spcPct val="90000"/>
              </a:lnSpc>
              <a:spcBef>
                <a:spcPct val="0"/>
              </a:spcBef>
              <a:buClr>
                <a:schemeClr val="tx1"/>
              </a:buClr>
              <a:buFont typeface="Wingdings" panose="05000000000000000000" pitchFamily="2" charset="2"/>
              <a:buNone/>
            </a:pPr>
            <a:r>
              <a:rPr lang="en-US" altLang="en-US" sz="2000">
                <a:ea typeface="ＭＳ Ｐゴシック" panose="020B0600070205080204" pitchFamily="34" charset="-128"/>
                <a:sym typeface="Symbol" panose="05050102010706020507" pitchFamily="18" charset="2"/>
              </a:rPr>
              <a:t></a:t>
            </a:r>
            <a:r>
              <a:rPr lang="en-US" altLang="en-US" sz="2000">
                <a:ea typeface="ＭＳ Ｐゴシック" panose="020B0600070205080204" pitchFamily="34" charset="-128"/>
              </a:rPr>
              <a:t> Generation</a:t>
            </a:r>
          </a:p>
          <a:p>
            <a:pPr lvl="1" eaLnBrk="1" hangingPunct="1">
              <a:lnSpc>
                <a:spcPct val="90000"/>
              </a:lnSpc>
              <a:spcBef>
                <a:spcPct val="0"/>
              </a:spcBef>
              <a:buClr>
                <a:schemeClr val="tx1"/>
              </a:buClr>
              <a:buFont typeface="Wingdings" panose="05000000000000000000" pitchFamily="2" charset="2"/>
              <a:buChar char="§"/>
            </a:pPr>
            <a:endParaRPr lang="en-US" altLang="en-US" sz="800">
              <a:ea typeface="ＭＳ Ｐゴシック" panose="020B0600070205080204" pitchFamily="34" charset="-128"/>
            </a:endParaRPr>
          </a:p>
          <a:p>
            <a:pPr lvl="1" eaLnBrk="1" hangingPunct="1">
              <a:lnSpc>
                <a:spcPct val="90000"/>
              </a:lnSpc>
              <a:spcBef>
                <a:spcPct val="0"/>
              </a:spcBef>
              <a:buClr>
                <a:schemeClr val="tx1"/>
              </a:buClr>
              <a:buFont typeface="Wingdings" panose="05000000000000000000" pitchFamily="2" charset="2"/>
              <a:buNone/>
            </a:pPr>
            <a:r>
              <a:rPr lang="en-US" altLang="en-US" sz="2000">
                <a:ea typeface="ＭＳ Ｐゴシック" panose="020B0600070205080204" pitchFamily="34" charset="-128"/>
                <a:sym typeface="Symbol" panose="05050102010706020507" pitchFamily="18" charset="2"/>
              </a:rPr>
              <a:t></a:t>
            </a:r>
            <a:r>
              <a:rPr lang="en-US" altLang="en-US" sz="2000">
                <a:ea typeface="ＭＳ Ｐゴシック" panose="020B0600070205080204" pitchFamily="34" charset="-128"/>
              </a:rPr>
              <a:t> Distribution</a:t>
            </a:r>
          </a:p>
        </p:txBody>
      </p:sp>
      <p:grpSp>
        <p:nvGrpSpPr>
          <p:cNvPr id="71685" name="Group 100"/>
          <p:cNvGrpSpPr>
            <a:grpSpLocks/>
          </p:cNvGrpSpPr>
          <p:nvPr/>
        </p:nvGrpSpPr>
        <p:grpSpPr bwMode="auto">
          <a:xfrm>
            <a:off x="244475" y="1976438"/>
            <a:ext cx="8231188" cy="4827587"/>
            <a:chOff x="540465" y="2296695"/>
            <a:chExt cx="7935414" cy="4507265"/>
          </a:xfrm>
        </p:grpSpPr>
        <p:grpSp>
          <p:nvGrpSpPr>
            <p:cNvPr id="71686" name="Group 98"/>
            <p:cNvGrpSpPr>
              <a:grpSpLocks/>
            </p:cNvGrpSpPr>
            <p:nvPr/>
          </p:nvGrpSpPr>
          <p:grpSpPr bwMode="auto">
            <a:xfrm>
              <a:off x="540465" y="2296695"/>
              <a:ext cx="7935414" cy="4507265"/>
              <a:chOff x="324279" y="1653199"/>
              <a:chExt cx="8152451" cy="5204802"/>
            </a:xfrm>
          </p:grpSpPr>
          <p:grpSp>
            <p:nvGrpSpPr>
              <p:cNvPr id="71707" name="Group 96"/>
              <p:cNvGrpSpPr>
                <a:grpSpLocks/>
              </p:cNvGrpSpPr>
              <p:nvPr/>
            </p:nvGrpSpPr>
            <p:grpSpPr bwMode="auto">
              <a:xfrm>
                <a:off x="324279" y="1653199"/>
                <a:ext cx="8120494" cy="5204802"/>
                <a:chOff x="324279" y="1653199"/>
                <a:chExt cx="8120494" cy="5204802"/>
              </a:xfrm>
            </p:grpSpPr>
            <p:pic>
              <p:nvPicPr>
                <p:cNvPr id="71710" name="Picture 1" descr="SupplyCurrent.pdf"/>
                <p:cNvPicPr>
                  <a:picLocks noChangeAspect="1"/>
                </p:cNvPicPr>
                <p:nvPr/>
              </p:nvPicPr>
              <p:blipFill>
                <a:blip r:embed="rId3">
                  <a:extLst>
                    <a:ext uri="{28A0092B-C50C-407E-A947-70E740481C1C}">
                      <a14:useLocalDpi xmlns:a14="http://schemas.microsoft.com/office/drawing/2010/main" val="0"/>
                    </a:ext>
                  </a:extLst>
                </a:blip>
                <a:srcRect l="9970" t="30930" r="10480" b="29672"/>
                <a:stretch>
                  <a:fillRect/>
                </a:stretch>
              </p:blipFill>
              <p:spPr bwMode="auto">
                <a:xfrm>
                  <a:off x="324279" y="1653199"/>
                  <a:ext cx="8120494" cy="520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11" name="Straight Arrow Connector 115"/>
                <p:cNvCxnSpPr>
                  <a:cxnSpLocks noChangeShapeType="1"/>
                </p:cNvCxnSpPr>
                <p:nvPr/>
              </p:nvCxnSpPr>
              <p:spPr bwMode="auto">
                <a:xfrm flipV="1">
                  <a:off x="1351166" y="4660941"/>
                  <a:ext cx="1702464" cy="1323977"/>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71712" name="Straight Arrow Connector 116"/>
                <p:cNvCxnSpPr>
                  <a:cxnSpLocks noChangeShapeType="1"/>
                </p:cNvCxnSpPr>
                <p:nvPr/>
              </p:nvCxnSpPr>
              <p:spPr bwMode="auto">
                <a:xfrm>
                  <a:off x="3229284" y="4660941"/>
                  <a:ext cx="337788" cy="337749"/>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71713" name="Straight Arrow Connector 117"/>
                <p:cNvCxnSpPr>
                  <a:cxnSpLocks noChangeShapeType="1"/>
                </p:cNvCxnSpPr>
                <p:nvPr/>
              </p:nvCxnSpPr>
              <p:spPr bwMode="auto">
                <a:xfrm flipV="1">
                  <a:off x="3756235" y="2640161"/>
                  <a:ext cx="3436667" cy="2304491"/>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71714" name="Straight Arrow Connector 148"/>
                <p:cNvCxnSpPr>
                  <a:cxnSpLocks noChangeShapeType="1"/>
                </p:cNvCxnSpPr>
                <p:nvPr/>
              </p:nvCxnSpPr>
              <p:spPr bwMode="auto">
                <a:xfrm>
                  <a:off x="7248721" y="2577418"/>
                  <a:ext cx="1033914" cy="16498"/>
                </a:xfrm>
                <a:prstGeom prst="straightConnector1">
                  <a:avLst/>
                </a:prstGeom>
                <a:noFill/>
                <a:ln w="28575">
                  <a:solidFill>
                    <a:schemeClr val="tx1"/>
                  </a:solidFill>
                  <a:round/>
                  <a:headEnd type="none" w="sm" len="sm"/>
                  <a:tailEnd type="triangle" w="lg" len="lg"/>
                </a:ln>
                <a:extLst>
                  <a:ext uri="{909E8E84-426E-40DD-AFC4-6F175D3DCCD1}">
                    <a14:hiddenFill xmlns:a14="http://schemas.microsoft.com/office/drawing/2010/main">
                      <a:noFill/>
                    </a14:hiddenFill>
                  </a:ext>
                </a:extLst>
              </p:spPr>
            </p:cxnSp>
          </p:grpSp>
          <p:sp>
            <p:nvSpPr>
              <p:cNvPr id="71708" name="Rectangle 152"/>
              <p:cNvSpPr>
                <a:spLocks noChangeArrowheads="1"/>
              </p:cNvSpPr>
              <p:nvPr/>
            </p:nvSpPr>
            <p:spPr bwMode="auto">
              <a:xfrm>
                <a:off x="7185926" y="1926460"/>
                <a:ext cx="1290804" cy="4313361"/>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154" name="Rectangle 153"/>
              <p:cNvSpPr/>
              <p:nvPr/>
            </p:nvSpPr>
            <p:spPr bwMode="auto">
              <a:xfrm>
                <a:off x="1121443" y="1927046"/>
                <a:ext cx="6064416" cy="4314800"/>
              </a:xfrm>
              <a:prstGeom prst="rect">
                <a:avLst/>
              </a:prstGeom>
              <a:solidFill>
                <a:schemeClr val="bg1">
                  <a:lumMod val="65000"/>
                  <a:alpha val="28000"/>
                </a:schemeClr>
              </a:solidFill>
              <a:ln w="9525" cap="flat" cmpd="sng" algn="ctr">
                <a:noFill/>
                <a:prstDash val="solid"/>
                <a:round/>
                <a:headEnd type="none" w="sm" len="sm"/>
                <a:tailEnd type="none" w="sm" len="sm"/>
              </a:ln>
              <a:effectLst/>
            </p:spPr>
            <p:txBody>
              <a:bodyPr/>
              <a:lstStyle/>
              <a:p>
                <a:pPr>
                  <a:defRPr/>
                </a:pPr>
                <a:endParaRPr lang="en-US">
                  <a:latin typeface="Arial" charset="0"/>
                  <a:ea typeface="ＭＳ Ｐゴシック" charset="0"/>
                  <a:cs typeface="ＭＳ Ｐゴシック" charset="0"/>
                </a:endParaRPr>
              </a:p>
            </p:txBody>
          </p:sp>
        </p:grpSp>
        <p:grpSp>
          <p:nvGrpSpPr>
            <p:cNvPr id="71687" name="Group 99"/>
            <p:cNvGrpSpPr>
              <a:grpSpLocks/>
            </p:cNvGrpSpPr>
            <p:nvPr/>
          </p:nvGrpSpPr>
          <p:grpSpPr bwMode="auto">
            <a:xfrm>
              <a:off x="1531603" y="2536287"/>
              <a:ext cx="6940278" cy="3696627"/>
              <a:chOff x="1531603" y="2536287"/>
              <a:chExt cx="6940278" cy="3696627"/>
            </a:xfrm>
          </p:grpSpPr>
          <p:sp>
            <p:nvSpPr>
              <p:cNvPr id="71688" name="Oval 155"/>
              <p:cNvSpPr>
                <a:spLocks noChangeArrowheads="1"/>
              </p:cNvSpPr>
              <p:nvPr/>
            </p:nvSpPr>
            <p:spPr bwMode="auto">
              <a:xfrm>
                <a:off x="2810418" y="4431272"/>
                <a:ext cx="1351164" cy="1283448"/>
              </a:xfrm>
              <a:prstGeom prst="ellipse">
                <a:avLst/>
              </a:pr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ea typeface="ＭＳ Ｐゴシック" panose="020B0600070205080204" pitchFamily="34" charset="-128"/>
                </a:endParaRPr>
              </a:p>
            </p:txBody>
          </p:sp>
          <p:sp>
            <p:nvSpPr>
              <p:cNvPr id="71689" name="TextBox 156"/>
              <p:cNvSpPr txBox="1">
                <a:spLocks noChangeArrowheads="1"/>
              </p:cNvSpPr>
              <p:nvPr/>
            </p:nvSpPr>
            <p:spPr bwMode="auto">
              <a:xfrm>
                <a:off x="2715839" y="3755772"/>
                <a:ext cx="170246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NMOS to CMOS Transition</a:t>
                </a:r>
              </a:p>
            </p:txBody>
          </p:sp>
          <p:sp>
            <p:nvSpPr>
              <p:cNvPr id="71690" name="Left Arrow 197"/>
              <p:cNvSpPr>
                <a:spLocks noChangeArrowheads="1"/>
              </p:cNvSpPr>
              <p:nvPr/>
            </p:nvSpPr>
            <p:spPr bwMode="auto">
              <a:xfrm flipH="1">
                <a:off x="7427306" y="2536287"/>
                <a:ext cx="1044575" cy="404812"/>
              </a:xfrm>
              <a:prstGeom prst="leftArrow">
                <a:avLst>
                  <a:gd name="adj1" fmla="val 50000"/>
                  <a:gd name="adj2" fmla="val 49947"/>
                </a:avLst>
              </a:prstGeom>
              <a:noFill/>
              <a:ln w="952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ea typeface="ＭＳ Ｐゴシック" panose="020B0600070205080204" pitchFamily="34" charset="-128"/>
                  </a:rPr>
                  <a:t>Power Wall</a:t>
                </a:r>
              </a:p>
            </p:txBody>
          </p:sp>
          <p:sp>
            <p:nvSpPr>
              <p:cNvPr id="71691" name="Rectangle 70"/>
              <p:cNvSpPr>
                <a:spLocks noChangeArrowheads="1"/>
              </p:cNvSpPr>
              <p:nvPr/>
            </p:nvSpPr>
            <p:spPr bwMode="auto">
              <a:xfrm>
                <a:off x="1531603" y="6113533"/>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4004</a:t>
                </a:r>
                <a:endParaRPr lang="en-US" altLang="en-US" sz="2000" baseline="-25000">
                  <a:ea typeface="ＭＳ Ｐゴシック" panose="020B0600070205080204" pitchFamily="34" charset="-128"/>
                </a:endParaRPr>
              </a:p>
            </p:txBody>
          </p:sp>
          <p:sp>
            <p:nvSpPr>
              <p:cNvPr id="71692" name="Rectangle 71"/>
              <p:cNvSpPr>
                <a:spLocks noChangeArrowheads="1"/>
              </p:cNvSpPr>
              <p:nvPr/>
            </p:nvSpPr>
            <p:spPr bwMode="auto">
              <a:xfrm>
                <a:off x="3800248" y="5287674"/>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i386</a:t>
                </a:r>
                <a:endParaRPr lang="en-US" altLang="en-US" sz="2000" baseline="-25000">
                  <a:ea typeface="ＭＳ Ｐゴシック" panose="020B0600070205080204" pitchFamily="34" charset="-128"/>
                </a:endParaRPr>
              </a:p>
            </p:txBody>
          </p:sp>
          <p:sp>
            <p:nvSpPr>
              <p:cNvPr id="71693" name="Rectangle 72"/>
              <p:cNvSpPr>
                <a:spLocks noChangeArrowheads="1"/>
              </p:cNvSpPr>
              <p:nvPr/>
            </p:nvSpPr>
            <p:spPr bwMode="auto">
              <a:xfrm>
                <a:off x="2321464" y="4848547"/>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8086</a:t>
                </a:r>
                <a:endParaRPr lang="en-US" altLang="en-US" sz="2000" baseline="-25000">
                  <a:ea typeface="ＭＳ Ｐゴシック" panose="020B0600070205080204" pitchFamily="34" charset="-128"/>
                </a:endParaRPr>
              </a:p>
            </p:txBody>
          </p:sp>
          <p:sp>
            <p:nvSpPr>
              <p:cNvPr id="71694" name="Rectangle 73"/>
              <p:cNvSpPr>
                <a:spLocks noChangeArrowheads="1"/>
              </p:cNvSpPr>
              <p:nvPr/>
            </p:nvSpPr>
            <p:spPr bwMode="auto">
              <a:xfrm>
                <a:off x="4995473" y="3716039"/>
                <a:ext cx="72254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Pro</a:t>
                </a:r>
                <a:endParaRPr lang="en-US" altLang="en-US" sz="2000" baseline="-25000">
                  <a:ea typeface="ＭＳ Ｐゴシック" panose="020B0600070205080204" pitchFamily="34" charset="-128"/>
                </a:endParaRPr>
              </a:p>
            </p:txBody>
          </p:sp>
          <p:sp>
            <p:nvSpPr>
              <p:cNvPr id="71695" name="Rectangle 74"/>
              <p:cNvSpPr>
                <a:spLocks noChangeArrowheads="1"/>
              </p:cNvSpPr>
              <p:nvPr/>
            </p:nvSpPr>
            <p:spPr bwMode="auto">
              <a:xfrm>
                <a:off x="2026248" y="5867565"/>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8080</a:t>
                </a:r>
                <a:endParaRPr lang="en-US" altLang="en-US" sz="2000" baseline="-25000">
                  <a:ea typeface="ＭＳ Ｐゴシック" panose="020B0600070205080204" pitchFamily="34" charset="-128"/>
                </a:endParaRPr>
              </a:p>
            </p:txBody>
          </p:sp>
          <p:sp>
            <p:nvSpPr>
              <p:cNvPr id="71696" name="Rectangle 75"/>
              <p:cNvSpPr>
                <a:spLocks noChangeArrowheads="1"/>
              </p:cNvSpPr>
              <p:nvPr/>
            </p:nvSpPr>
            <p:spPr bwMode="auto">
              <a:xfrm>
                <a:off x="4569939" y="4245462"/>
                <a:ext cx="482193"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a:t>
                </a:r>
                <a:endParaRPr lang="en-US" altLang="en-US" sz="2000" baseline="-25000">
                  <a:ea typeface="ＭＳ Ｐゴシック" panose="020B0600070205080204" pitchFamily="34" charset="-128"/>
                </a:endParaRPr>
              </a:p>
            </p:txBody>
          </p:sp>
          <p:sp>
            <p:nvSpPr>
              <p:cNvPr id="71697" name="Rectangle 76"/>
              <p:cNvSpPr>
                <a:spLocks noChangeArrowheads="1"/>
              </p:cNvSpPr>
              <p:nvPr/>
            </p:nvSpPr>
            <p:spPr bwMode="auto">
              <a:xfrm>
                <a:off x="3057709" y="4642017"/>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i286</a:t>
                </a:r>
                <a:endParaRPr lang="en-US" altLang="en-US" sz="2000" baseline="-25000">
                  <a:ea typeface="ＭＳ Ｐゴシック" panose="020B0600070205080204" pitchFamily="34" charset="-128"/>
                </a:endParaRPr>
              </a:p>
            </p:txBody>
          </p:sp>
          <p:sp>
            <p:nvSpPr>
              <p:cNvPr id="71698" name="Rectangle 77"/>
              <p:cNvSpPr>
                <a:spLocks noChangeArrowheads="1"/>
              </p:cNvSpPr>
              <p:nvPr/>
            </p:nvSpPr>
            <p:spPr bwMode="auto">
              <a:xfrm>
                <a:off x="4427623" y="4975982"/>
                <a:ext cx="249307"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i486</a:t>
                </a:r>
                <a:endParaRPr lang="en-US" altLang="en-US" sz="2000" baseline="-25000">
                  <a:ea typeface="ＭＳ Ｐゴシック" panose="020B0600070205080204" pitchFamily="34" charset="-128"/>
                </a:endParaRPr>
              </a:p>
            </p:txBody>
          </p:sp>
          <p:sp>
            <p:nvSpPr>
              <p:cNvPr id="71699" name="Rectangle 78"/>
              <p:cNvSpPr>
                <a:spLocks noChangeArrowheads="1"/>
              </p:cNvSpPr>
              <p:nvPr/>
            </p:nvSpPr>
            <p:spPr bwMode="auto">
              <a:xfrm>
                <a:off x="2009788" y="5293091"/>
                <a:ext cx="292600"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8085</a:t>
                </a:r>
                <a:endParaRPr lang="en-US" altLang="en-US" sz="2000" baseline="-25000">
                  <a:ea typeface="ＭＳ Ｐゴシック" panose="020B0600070205080204" pitchFamily="34" charset="-128"/>
                </a:endParaRPr>
              </a:p>
            </p:txBody>
          </p:sp>
          <p:sp>
            <p:nvSpPr>
              <p:cNvPr id="71700" name="Rectangle 79"/>
              <p:cNvSpPr>
                <a:spLocks noChangeArrowheads="1"/>
              </p:cNvSpPr>
              <p:nvPr/>
            </p:nvSpPr>
            <p:spPr bwMode="auto">
              <a:xfrm>
                <a:off x="6091735" y="3321768"/>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4</a:t>
                </a:r>
                <a:endParaRPr lang="en-US" altLang="en-US" sz="2000" baseline="-25000">
                  <a:ea typeface="ＭＳ Ｐゴシック" panose="020B0600070205080204" pitchFamily="34" charset="-128"/>
                </a:endParaRPr>
              </a:p>
            </p:txBody>
          </p:sp>
          <p:sp>
            <p:nvSpPr>
              <p:cNvPr id="71701" name="Rectangle 80"/>
              <p:cNvSpPr>
                <a:spLocks noChangeArrowheads="1"/>
              </p:cNvSpPr>
              <p:nvPr/>
            </p:nvSpPr>
            <p:spPr bwMode="auto">
              <a:xfrm>
                <a:off x="4781175" y="3933034"/>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2</a:t>
                </a:r>
                <a:endParaRPr lang="en-US" altLang="en-US" sz="2000" baseline="-25000">
                  <a:ea typeface="ＭＳ Ｐゴシック" panose="020B0600070205080204" pitchFamily="34" charset="-128"/>
                </a:endParaRPr>
              </a:p>
            </p:txBody>
          </p:sp>
          <p:sp>
            <p:nvSpPr>
              <p:cNvPr id="71702" name="Rectangle 90"/>
              <p:cNvSpPr>
                <a:spLocks noChangeArrowheads="1"/>
              </p:cNvSpPr>
              <p:nvPr/>
            </p:nvSpPr>
            <p:spPr bwMode="auto">
              <a:xfrm>
                <a:off x="6159316" y="3911964"/>
                <a:ext cx="591172" cy="1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3</a:t>
                </a:r>
                <a:endParaRPr lang="en-US" altLang="en-US" sz="2000" baseline="-25000">
                  <a:ea typeface="ＭＳ Ｐゴシック" panose="020B0600070205080204" pitchFamily="34" charset="-128"/>
                </a:endParaRPr>
              </a:p>
            </p:txBody>
          </p:sp>
          <p:sp>
            <p:nvSpPr>
              <p:cNvPr id="71703" name="Rectangle 79"/>
              <p:cNvSpPr>
                <a:spLocks noChangeArrowheads="1"/>
              </p:cNvSpPr>
              <p:nvPr/>
            </p:nvSpPr>
            <p:spPr bwMode="auto">
              <a:xfrm>
                <a:off x="7278185" y="3289902"/>
                <a:ext cx="3057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a:t>
                </a:r>
                <a:endParaRPr lang="en-US" altLang="en-US" sz="2000" baseline="-25000">
                  <a:ea typeface="ＭＳ Ｐゴシック" panose="020B0600070205080204" pitchFamily="34" charset="-128"/>
                </a:endParaRPr>
              </a:p>
            </p:txBody>
          </p:sp>
          <p:sp>
            <p:nvSpPr>
              <p:cNvPr id="71704" name="Rectangle 79"/>
              <p:cNvSpPr>
                <a:spLocks noChangeArrowheads="1"/>
              </p:cNvSpPr>
              <p:nvPr/>
            </p:nvSpPr>
            <p:spPr bwMode="auto">
              <a:xfrm>
                <a:off x="6273760" y="3112184"/>
                <a:ext cx="6585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Pentium D</a:t>
                </a:r>
                <a:endParaRPr lang="en-US" altLang="en-US" sz="2000" baseline="-25000">
                  <a:ea typeface="ＭＳ Ｐゴシック" panose="020B0600070205080204" pitchFamily="34" charset="-128"/>
                </a:endParaRPr>
              </a:p>
            </p:txBody>
          </p:sp>
          <p:sp>
            <p:nvSpPr>
              <p:cNvPr id="71705" name="Rectangle 79"/>
              <p:cNvSpPr>
                <a:spLocks noChangeArrowheads="1"/>
              </p:cNvSpPr>
              <p:nvPr/>
            </p:nvSpPr>
            <p:spPr bwMode="auto">
              <a:xfrm>
                <a:off x="7577518" y="2868433"/>
                <a:ext cx="4233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2</a:t>
                </a:r>
                <a:endParaRPr lang="en-US" altLang="en-US" sz="2000" baseline="-25000">
                  <a:ea typeface="ＭＳ Ｐゴシック" panose="020B0600070205080204" pitchFamily="34" charset="-128"/>
                </a:endParaRPr>
              </a:p>
            </p:txBody>
          </p:sp>
          <p:sp>
            <p:nvSpPr>
              <p:cNvPr id="71706" name="Rectangle 79"/>
              <p:cNvSpPr>
                <a:spLocks noChangeArrowheads="1"/>
              </p:cNvSpPr>
              <p:nvPr/>
            </p:nvSpPr>
            <p:spPr bwMode="auto">
              <a:xfrm>
                <a:off x="7957426" y="3158304"/>
                <a:ext cx="4547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ea typeface="ＭＳ Ｐゴシック" panose="020B0600070205080204" pitchFamily="34" charset="-128"/>
                  </a:rPr>
                  <a:t>Core i7</a:t>
                </a:r>
                <a:endParaRPr lang="en-US" altLang="en-US" sz="2000" baseline="-25000">
                  <a:ea typeface="ＭＳ Ｐゴシック" panose="020B0600070205080204" pitchFamily="34" charset="-128"/>
                </a:endParaRP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889000"/>
          </a:xfrm>
        </p:spPr>
        <p:txBody>
          <a:bodyPr/>
          <a:lstStyle/>
          <a:p>
            <a:pPr eaLnBrk="1" hangingPunct="1"/>
            <a:r>
              <a:rPr lang="en-US" altLang="en-US" sz="3200" smtClean="0">
                <a:solidFill>
                  <a:schemeClr val="tx1"/>
                </a:solidFill>
              </a:rPr>
              <a:t>Supply Voltage Scaling</a:t>
            </a:r>
            <a:endParaRPr lang="en-US" altLang="en-US" sz="1600" smtClean="0">
              <a:solidFill>
                <a:schemeClr val="tx1"/>
              </a:solidFill>
            </a:endParaRPr>
          </a:p>
        </p:txBody>
      </p:sp>
      <p:sp>
        <p:nvSpPr>
          <p:cNvPr id="73731"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732" name="Rectangle 4"/>
          <p:cNvSpPr>
            <a:spLocks noChangeArrowheads="1"/>
          </p:cNvSpPr>
          <p:nvPr/>
        </p:nvSpPr>
        <p:spPr bwMode="auto">
          <a:xfrm>
            <a:off x="76200" y="1033463"/>
            <a:ext cx="8154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Tx/>
              <a:buChar char="–"/>
            </a:pPr>
            <a:r>
              <a:rPr lang="en-US" altLang="en-US" sz="2400">
                <a:sym typeface="Symbol" panose="05050102010706020507" pitchFamily="18" charset="2"/>
              </a:rPr>
              <a:t> </a:t>
            </a:r>
            <a:r>
              <a:rPr lang="en-US" altLang="en-US" sz="2400"/>
              <a:t>Enhanced device reliability in a scaled CMOS technology</a:t>
            </a:r>
          </a:p>
          <a:p>
            <a:pPr eaLnBrk="1" hangingPunct="1">
              <a:spcBef>
                <a:spcPct val="0"/>
              </a:spcBef>
              <a:buClr>
                <a:schemeClr val="tx1"/>
              </a:buClr>
              <a:buFontTx/>
              <a:buChar char="–"/>
            </a:pPr>
            <a:r>
              <a:rPr lang="en-US" altLang="en-US" sz="2400"/>
              <a:t> Reduced power consumption</a:t>
            </a:r>
          </a:p>
        </p:txBody>
      </p:sp>
      <p:grpSp>
        <p:nvGrpSpPr>
          <p:cNvPr id="73733" name="Group 5"/>
          <p:cNvGrpSpPr>
            <a:grpSpLocks/>
          </p:cNvGrpSpPr>
          <p:nvPr/>
        </p:nvGrpSpPr>
        <p:grpSpPr bwMode="auto">
          <a:xfrm>
            <a:off x="1489075" y="2270125"/>
            <a:ext cx="5410200" cy="4335463"/>
            <a:chOff x="938" y="1430"/>
            <a:chExt cx="3408" cy="2731"/>
          </a:xfrm>
        </p:grpSpPr>
        <p:sp>
          <p:nvSpPr>
            <p:cNvPr id="73734" name="Line 6"/>
            <p:cNvSpPr>
              <a:spLocks noChangeShapeType="1"/>
            </p:cNvSpPr>
            <p:nvPr/>
          </p:nvSpPr>
          <p:spPr bwMode="auto">
            <a:xfrm flipH="1">
              <a:off x="1461" y="1471"/>
              <a:ext cx="2884"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5" name="Line 7"/>
            <p:cNvSpPr>
              <a:spLocks noChangeShapeType="1"/>
            </p:cNvSpPr>
            <p:nvPr/>
          </p:nvSpPr>
          <p:spPr bwMode="auto">
            <a:xfrm flipV="1">
              <a:off x="4345" y="1471"/>
              <a:ext cx="1" cy="2319"/>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6" name="Line 8"/>
            <p:cNvSpPr>
              <a:spLocks noChangeShapeType="1"/>
            </p:cNvSpPr>
            <p:nvPr/>
          </p:nvSpPr>
          <p:spPr bwMode="auto">
            <a:xfrm>
              <a:off x="1461" y="3790"/>
              <a:ext cx="2884"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Freeform 9"/>
            <p:cNvSpPr>
              <a:spLocks/>
            </p:cNvSpPr>
            <p:nvPr/>
          </p:nvSpPr>
          <p:spPr bwMode="auto">
            <a:xfrm>
              <a:off x="1461" y="1471"/>
              <a:ext cx="1" cy="2319"/>
            </a:xfrm>
            <a:custGeom>
              <a:avLst/>
              <a:gdLst>
                <a:gd name="T0" fmla="*/ 0 w 1"/>
                <a:gd name="T1" fmla="*/ 0 h 2319"/>
                <a:gd name="T2" fmla="*/ 0 w 1"/>
                <a:gd name="T3" fmla="*/ 2319 h 2319"/>
                <a:gd name="T4" fmla="*/ 0 w 1"/>
                <a:gd name="T5" fmla="*/ 0 h 2319"/>
                <a:gd name="T6" fmla="*/ 0 60000 65536"/>
                <a:gd name="T7" fmla="*/ 0 60000 65536"/>
                <a:gd name="T8" fmla="*/ 0 60000 65536"/>
                <a:gd name="T9" fmla="*/ 0 w 1"/>
                <a:gd name="T10" fmla="*/ 0 h 2319"/>
                <a:gd name="T11" fmla="*/ 1 w 1"/>
                <a:gd name="T12" fmla="*/ 2319 h 2319"/>
              </a:gdLst>
              <a:ahLst/>
              <a:cxnLst>
                <a:cxn ang="T6">
                  <a:pos x="T0" y="T1"/>
                </a:cxn>
                <a:cxn ang="T7">
                  <a:pos x="T2" y="T3"/>
                </a:cxn>
                <a:cxn ang="T8">
                  <a:pos x="T4" y="T5"/>
                </a:cxn>
              </a:cxnLst>
              <a:rect l="T9" t="T10" r="T11" b="T12"/>
              <a:pathLst>
                <a:path w="1" h="2319">
                  <a:moveTo>
                    <a:pt x="0" y="0"/>
                  </a:moveTo>
                  <a:lnTo>
                    <a:pt x="0" y="2319"/>
                  </a:lnTo>
                  <a:lnTo>
                    <a:pt x="0" y="0"/>
                  </a:lnTo>
                  <a:close/>
                </a:path>
              </a:pathLst>
            </a:custGeom>
            <a:noFill/>
            <a:ln w="20638">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Line 10"/>
            <p:cNvSpPr>
              <a:spLocks noChangeShapeType="1"/>
            </p:cNvSpPr>
            <p:nvPr/>
          </p:nvSpPr>
          <p:spPr bwMode="auto">
            <a:xfrm flipH="1">
              <a:off x="1461" y="3790"/>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9" name="Line 11"/>
            <p:cNvSpPr>
              <a:spLocks noChangeShapeType="1"/>
            </p:cNvSpPr>
            <p:nvPr/>
          </p:nvSpPr>
          <p:spPr bwMode="auto">
            <a:xfrm flipH="1">
              <a:off x="1461" y="3555"/>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0" name="Line 12"/>
            <p:cNvSpPr>
              <a:spLocks noChangeShapeType="1"/>
            </p:cNvSpPr>
            <p:nvPr/>
          </p:nvSpPr>
          <p:spPr bwMode="auto">
            <a:xfrm flipH="1">
              <a:off x="1461" y="3421"/>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1" name="Line 13"/>
            <p:cNvSpPr>
              <a:spLocks noChangeShapeType="1"/>
            </p:cNvSpPr>
            <p:nvPr/>
          </p:nvSpPr>
          <p:spPr bwMode="auto">
            <a:xfrm flipH="1">
              <a:off x="1461" y="332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2" name="Line 14"/>
            <p:cNvSpPr>
              <a:spLocks noChangeShapeType="1"/>
            </p:cNvSpPr>
            <p:nvPr/>
          </p:nvSpPr>
          <p:spPr bwMode="auto">
            <a:xfrm flipH="1">
              <a:off x="1461" y="3250"/>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3" name="Line 15"/>
            <p:cNvSpPr>
              <a:spLocks noChangeShapeType="1"/>
            </p:cNvSpPr>
            <p:nvPr/>
          </p:nvSpPr>
          <p:spPr bwMode="auto">
            <a:xfrm flipH="1">
              <a:off x="1461" y="318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4" name="Line 16"/>
            <p:cNvSpPr>
              <a:spLocks noChangeShapeType="1"/>
            </p:cNvSpPr>
            <p:nvPr/>
          </p:nvSpPr>
          <p:spPr bwMode="auto">
            <a:xfrm flipH="1">
              <a:off x="1461" y="313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5" name="Line 17"/>
            <p:cNvSpPr>
              <a:spLocks noChangeShapeType="1"/>
            </p:cNvSpPr>
            <p:nvPr/>
          </p:nvSpPr>
          <p:spPr bwMode="auto">
            <a:xfrm flipH="1">
              <a:off x="1461" y="3091"/>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6" name="Line 18"/>
            <p:cNvSpPr>
              <a:spLocks noChangeShapeType="1"/>
            </p:cNvSpPr>
            <p:nvPr/>
          </p:nvSpPr>
          <p:spPr bwMode="auto">
            <a:xfrm flipH="1">
              <a:off x="1461" y="3053"/>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7" name="Line 19"/>
            <p:cNvSpPr>
              <a:spLocks noChangeShapeType="1"/>
            </p:cNvSpPr>
            <p:nvPr/>
          </p:nvSpPr>
          <p:spPr bwMode="auto">
            <a:xfrm flipH="1">
              <a:off x="1461" y="3015"/>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8" name="Line 20"/>
            <p:cNvSpPr>
              <a:spLocks noChangeShapeType="1"/>
            </p:cNvSpPr>
            <p:nvPr/>
          </p:nvSpPr>
          <p:spPr bwMode="auto">
            <a:xfrm flipH="1">
              <a:off x="1461" y="278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9" name="Line 21"/>
            <p:cNvSpPr>
              <a:spLocks noChangeShapeType="1"/>
            </p:cNvSpPr>
            <p:nvPr/>
          </p:nvSpPr>
          <p:spPr bwMode="auto">
            <a:xfrm flipH="1">
              <a:off x="1461" y="264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0" name="Line 22"/>
            <p:cNvSpPr>
              <a:spLocks noChangeShapeType="1"/>
            </p:cNvSpPr>
            <p:nvPr/>
          </p:nvSpPr>
          <p:spPr bwMode="auto">
            <a:xfrm flipH="1">
              <a:off x="1461" y="2551"/>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1" name="Line 23"/>
            <p:cNvSpPr>
              <a:spLocks noChangeShapeType="1"/>
            </p:cNvSpPr>
            <p:nvPr/>
          </p:nvSpPr>
          <p:spPr bwMode="auto">
            <a:xfrm flipH="1">
              <a:off x="1461" y="2475"/>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2" name="Line 24"/>
            <p:cNvSpPr>
              <a:spLocks noChangeShapeType="1"/>
            </p:cNvSpPr>
            <p:nvPr/>
          </p:nvSpPr>
          <p:spPr bwMode="auto">
            <a:xfrm flipH="1">
              <a:off x="1461" y="2418"/>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3" name="Line 25"/>
            <p:cNvSpPr>
              <a:spLocks noChangeShapeType="1"/>
            </p:cNvSpPr>
            <p:nvPr/>
          </p:nvSpPr>
          <p:spPr bwMode="auto">
            <a:xfrm flipH="1">
              <a:off x="1461" y="2367"/>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4" name="Line 26"/>
            <p:cNvSpPr>
              <a:spLocks noChangeShapeType="1"/>
            </p:cNvSpPr>
            <p:nvPr/>
          </p:nvSpPr>
          <p:spPr bwMode="auto">
            <a:xfrm flipH="1">
              <a:off x="1461" y="231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5" name="Line 27"/>
            <p:cNvSpPr>
              <a:spLocks noChangeShapeType="1"/>
            </p:cNvSpPr>
            <p:nvPr/>
          </p:nvSpPr>
          <p:spPr bwMode="auto">
            <a:xfrm flipH="1">
              <a:off x="1461" y="2278"/>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6" name="Line 28"/>
            <p:cNvSpPr>
              <a:spLocks noChangeShapeType="1"/>
            </p:cNvSpPr>
            <p:nvPr/>
          </p:nvSpPr>
          <p:spPr bwMode="auto">
            <a:xfrm flipH="1">
              <a:off x="1461" y="224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7" name="Line 29"/>
            <p:cNvSpPr>
              <a:spLocks noChangeShapeType="1"/>
            </p:cNvSpPr>
            <p:nvPr/>
          </p:nvSpPr>
          <p:spPr bwMode="auto">
            <a:xfrm flipH="1">
              <a:off x="1461" y="2011"/>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8" name="Line 30"/>
            <p:cNvSpPr>
              <a:spLocks noChangeShapeType="1"/>
            </p:cNvSpPr>
            <p:nvPr/>
          </p:nvSpPr>
          <p:spPr bwMode="auto">
            <a:xfrm flipH="1">
              <a:off x="1461" y="1878"/>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9" name="Line 31"/>
            <p:cNvSpPr>
              <a:spLocks noChangeShapeType="1"/>
            </p:cNvSpPr>
            <p:nvPr/>
          </p:nvSpPr>
          <p:spPr bwMode="auto">
            <a:xfrm flipH="1">
              <a:off x="1461" y="177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0" name="Line 32"/>
            <p:cNvSpPr>
              <a:spLocks noChangeShapeType="1"/>
            </p:cNvSpPr>
            <p:nvPr/>
          </p:nvSpPr>
          <p:spPr bwMode="auto">
            <a:xfrm flipH="1">
              <a:off x="1461" y="1706"/>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1" name="Line 33"/>
            <p:cNvSpPr>
              <a:spLocks noChangeShapeType="1"/>
            </p:cNvSpPr>
            <p:nvPr/>
          </p:nvSpPr>
          <p:spPr bwMode="auto">
            <a:xfrm flipH="1">
              <a:off x="1461" y="1643"/>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2" name="Line 34"/>
            <p:cNvSpPr>
              <a:spLocks noChangeShapeType="1"/>
            </p:cNvSpPr>
            <p:nvPr/>
          </p:nvSpPr>
          <p:spPr bwMode="auto">
            <a:xfrm flipH="1">
              <a:off x="1461" y="1592"/>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3" name="Line 35"/>
            <p:cNvSpPr>
              <a:spLocks noChangeShapeType="1"/>
            </p:cNvSpPr>
            <p:nvPr/>
          </p:nvSpPr>
          <p:spPr bwMode="auto">
            <a:xfrm flipH="1">
              <a:off x="1461" y="1548"/>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4" name="Line 36"/>
            <p:cNvSpPr>
              <a:spLocks noChangeShapeType="1"/>
            </p:cNvSpPr>
            <p:nvPr/>
          </p:nvSpPr>
          <p:spPr bwMode="auto">
            <a:xfrm flipH="1">
              <a:off x="1461" y="1509"/>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5" name="Line 37"/>
            <p:cNvSpPr>
              <a:spLocks noChangeShapeType="1"/>
            </p:cNvSpPr>
            <p:nvPr/>
          </p:nvSpPr>
          <p:spPr bwMode="auto">
            <a:xfrm flipH="1">
              <a:off x="1461" y="1471"/>
              <a:ext cx="19"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6" name="Line 38"/>
            <p:cNvSpPr>
              <a:spLocks noChangeShapeType="1"/>
            </p:cNvSpPr>
            <p:nvPr/>
          </p:nvSpPr>
          <p:spPr bwMode="auto">
            <a:xfrm flipH="1">
              <a:off x="1436" y="3790"/>
              <a:ext cx="25"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7" name="Line 39"/>
            <p:cNvSpPr>
              <a:spLocks noChangeShapeType="1"/>
            </p:cNvSpPr>
            <p:nvPr/>
          </p:nvSpPr>
          <p:spPr bwMode="auto">
            <a:xfrm flipH="1">
              <a:off x="1436" y="3015"/>
              <a:ext cx="25"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8" name="Line 40"/>
            <p:cNvSpPr>
              <a:spLocks noChangeShapeType="1"/>
            </p:cNvSpPr>
            <p:nvPr/>
          </p:nvSpPr>
          <p:spPr bwMode="auto">
            <a:xfrm flipH="1">
              <a:off x="1436" y="2246"/>
              <a:ext cx="25"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9" name="Line 41"/>
            <p:cNvSpPr>
              <a:spLocks noChangeShapeType="1"/>
            </p:cNvSpPr>
            <p:nvPr/>
          </p:nvSpPr>
          <p:spPr bwMode="auto">
            <a:xfrm flipH="1">
              <a:off x="1436" y="1471"/>
              <a:ext cx="25"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0" name="Line 42"/>
            <p:cNvSpPr>
              <a:spLocks noChangeShapeType="1"/>
            </p:cNvSpPr>
            <p:nvPr/>
          </p:nvSpPr>
          <p:spPr bwMode="auto">
            <a:xfrm flipH="1">
              <a:off x="1461" y="3790"/>
              <a:ext cx="2884" cy="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1" name="Line 43"/>
            <p:cNvSpPr>
              <a:spLocks noChangeShapeType="1"/>
            </p:cNvSpPr>
            <p:nvPr/>
          </p:nvSpPr>
          <p:spPr bwMode="auto">
            <a:xfrm>
              <a:off x="1582"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2" name="Line 44"/>
            <p:cNvSpPr>
              <a:spLocks noChangeShapeType="1"/>
            </p:cNvSpPr>
            <p:nvPr/>
          </p:nvSpPr>
          <p:spPr bwMode="auto">
            <a:xfrm>
              <a:off x="1823"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3" name="Line 45"/>
            <p:cNvSpPr>
              <a:spLocks noChangeShapeType="1"/>
            </p:cNvSpPr>
            <p:nvPr/>
          </p:nvSpPr>
          <p:spPr bwMode="auto">
            <a:xfrm>
              <a:off x="2065"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4" name="Line 46"/>
            <p:cNvSpPr>
              <a:spLocks noChangeShapeType="1"/>
            </p:cNvSpPr>
            <p:nvPr/>
          </p:nvSpPr>
          <p:spPr bwMode="auto">
            <a:xfrm>
              <a:off x="2300"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5" name="Line 47"/>
            <p:cNvSpPr>
              <a:spLocks noChangeShapeType="1"/>
            </p:cNvSpPr>
            <p:nvPr/>
          </p:nvSpPr>
          <p:spPr bwMode="auto">
            <a:xfrm>
              <a:off x="2541"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6" name="Line 48"/>
            <p:cNvSpPr>
              <a:spLocks noChangeShapeType="1"/>
            </p:cNvSpPr>
            <p:nvPr/>
          </p:nvSpPr>
          <p:spPr bwMode="auto">
            <a:xfrm>
              <a:off x="2782"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7" name="Line 49"/>
            <p:cNvSpPr>
              <a:spLocks noChangeShapeType="1"/>
            </p:cNvSpPr>
            <p:nvPr/>
          </p:nvSpPr>
          <p:spPr bwMode="auto">
            <a:xfrm>
              <a:off x="3024"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8" name="Line 50"/>
            <p:cNvSpPr>
              <a:spLocks noChangeShapeType="1"/>
            </p:cNvSpPr>
            <p:nvPr/>
          </p:nvSpPr>
          <p:spPr bwMode="auto">
            <a:xfrm>
              <a:off x="3265"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9" name="Line 51"/>
            <p:cNvSpPr>
              <a:spLocks noChangeShapeType="1"/>
            </p:cNvSpPr>
            <p:nvPr/>
          </p:nvSpPr>
          <p:spPr bwMode="auto">
            <a:xfrm>
              <a:off x="3506"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0" name="Line 52"/>
            <p:cNvSpPr>
              <a:spLocks noChangeShapeType="1"/>
            </p:cNvSpPr>
            <p:nvPr/>
          </p:nvSpPr>
          <p:spPr bwMode="auto">
            <a:xfrm>
              <a:off x="3741"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1" name="Line 53"/>
            <p:cNvSpPr>
              <a:spLocks noChangeShapeType="1"/>
            </p:cNvSpPr>
            <p:nvPr/>
          </p:nvSpPr>
          <p:spPr bwMode="auto">
            <a:xfrm>
              <a:off x="3983"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2" name="Line 54"/>
            <p:cNvSpPr>
              <a:spLocks noChangeShapeType="1"/>
            </p:cNvSpPr>
            <p:nvPr/>
          </p:nvSpPr>
          <p:spPr bwMode="auto">
            <a:xfrm>
              <a:off x="4224" y="3771"/>
              <a:ext cx="1" cy="3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3" name="Line 55"/>
            <p:cNvSpPr>
              <a:spLocks noChangeShapeType="1"/>
            </p:cNvSpPr>
            <p:nvPr/>
          </p:nvSpPr>
          <p:spPr bwMode="auto">
            <a:xfrm>
              <a:off x="1461"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4" name="Line 56"/>
            <p:cNvSpPr>
              <a:spLocks noChangeShapeType="1"/>
            </p:cNvSpPr>
            <p:nvPr/>
          </p:nvSpPr>
          <p:spPr bwMode="auto">
            <a:xfrm>
              <a:off x="1703"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5" name="Line 57"/>
            <p:cNvSpPr>
              <a:spLocks noChangeShapeType="1"/>
            </p:cNvSpPr>
            <p:nvPr/>
          </p:nvSpPr>
          <p:spPr bwMode="auto">
            <a:xfrm>
              <a:off x="1944"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6" name="Line 58"/>
            <p:cNvSpPr>
              <a:spLocks noChangeShapeType="1"/>
            </p:cNvSpPr>
            <p:nvPr/>
          </p:nvSpPr>
          <p:spPr bwMode="auto">
            <a:xfrm>
              <a:off x="2185"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7" name="Line 59"/>
            <p:cNvSpPr>
              <a:spLocks noChangeShapeType="1"/>
            </p:cNvSpPr>
            <p:nvPr/>
          </p:nvSpPr>
          <p:spPr bwMode="auto">
            <a:xfrm>
              <a:off x="2420"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8" name="Line 60"/>
            <p:cNvSpPr>
              <a:spLocks noChangeShapeType="1"/>
            </p:cNvSpPr>
            <p:nvPr/>
          </p:nvSpPr>
          <p:spPr bwMode="auto">
            <a:xfrm>
              <a:off x="2662"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9" name="Line 61"/>
            <p:cNvSpPr>
              <a:spLocks noChangeShapeType="1"/>
            </p:cNvSpPr>
            <p:nvPr/>
          </p:nvSpPr>
          <p:spPr bwMode="auto">
            <a:xfrm>
              <a:off x="2903"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0" name="Line 62"/>
            <p:cNvSpPr>
              <a:spLocks noChangeShapeType="1"/>
            </p:cNvSpPr>
            <p:nvPr/>
          </p:nvSpPr>
          <p:spPr bwMode="auto">
            <a:xfrm>
              <a:off x="3144"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1" name="Line 63"/>
            <p:cNvSpPr>
              <a:spLocks noChangeShapeType="1"/>
            </p:cNvSpPr>
            <p:nvPr/>
          </p:nvSpPr>
          <p:spPr bwMode="auto">
            <a:xfrm>
              <a:off x="3386"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2" name="Line 64"/>
            <p:cNvSpPr>
              <a:spLocks noChangeShapeType="1"/>
            </p:cNvSpPr>
            <p:nvPr/>
          </p:nvSpPr>
          <p:spPr bwMode="auto">
            <a:xfrm>
              <a:off x="3627"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Line 65"/>
            <p:cNvSpPr>
              <a:spLocks noChangeShapeType="1"/>
            </p:cNvSpPr>
            <p:nvPr/>
          </p:nvSpPr>
          <p:spPr bwMode="auto">
            <a:xfrm>
              <a:off x="3862"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4" name="Line 66"/>
            <p:cNvSpPr>
              <a:spLocks noChangeShapeType="1"/>
            </p:cNvSpPr>
            <p:nvPr/>
          </p:nvSpPr>
          <p:spPr bwMode="auto">
            <a:xfrm>
              <a:off x="4103"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5" name="Line 67"/>
            <p:cNvSpPr>
              <a:spLocks noChangeShapeType="1"/>
            </p:cNvSpPr>
            <p:nvPr/>
          </p:nvSpPr>
          <p:spPr bwMode="auto">
            <a:xfrm>
              <a:off x="4345" y="3764"/>
              <a:ext cx="1" cy="2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6" name="Line 68"/>
            <p:cNvSpPr>
              <a:spLocks noChangeShapeType="1"/>
            </p:cNvSpPr>
            <p:nvPr/>
          </p:nvSpPr>
          <p:spPr bwMode="auto">
            <a:xfrm flipH="1">
              <a:off x="1582" y="2958"/>
              <a:ext cx="241" cy="349"/>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7" name="Line 69"/>
            <p:cNvSpPr>
              <a:spLocks noChangeShapeType="1"/>
            </p:cNvSpPr>
            <p:nvPr/>
          </p:nvSpPr>
          <p:spPr bwMode="auto">
            <a:xfrm flipH="1">
              <a:off x="1823" y="2710"/>
              <a:ext cx="242" cy="24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8" name="Line 70"/>
            <p:cNvSpPr>
              <a:spLocks noChangeShapeType="1"/>
            </p:cNvSpPr>
            <p:nvPr/>
          </p:nvSpPr>
          <p:spPr bwMode="auto">
            <a:xfrm flipH="1">
              <a:off x="2065" y="2526"/>
              <a:ext cx="235" cy="184"/>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9" name="Line 71"/>
            <p:cNvSpPr>
              <a:spLocks noChangeShapeType="1"/>
            </p:cNvSpPr>
            <p:nvPr/>
          </p:nvSpPr>
          <p:spPr bwMode="auto">
            <a:xfrm flipH="1">
              <a:off x="2300" y="2373"/>
              <a:ext cx="241" cy="153"/>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0" name="Line 72"/>
            <p:cNvSpPr>
              <a:spLocks noChangeShapeType="1"/>
            </p:cNvSpPr>
            <p:nvPr/>
          </p:nvSpPr>
          <p:spPr bwMode="auto">
            <a:xfrm flipH="1">
              <a:off x="2541" y="2246"/>
              <a:ext cx="241" cy="127"/>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1" name="Line 73"/>
            <p:cNvSpPr>
              <a:spLocks noChangeShapeType="1"/>
            </p:cNvSpPr>
            <p:nvPr/>
          </p:nvSpPr>
          <p:spPr bwMode="auto">
            <a:xfrm flipH="1">
              <a:off x="2782" y="2138"/>
              <a:ext cx="242" cy="108"/>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2" name="Line 74"/>
            <p:cNvSpPr>
              <a:spLocks noChangeShapeType="1"/>
            </p:cNvSpPr>
            <p:nvPr/>
          </p:nvSpPr>
          <p:spPr bwMode="auto">
            <a:xfrm flipH="1">
              <a:off x="3024" y="2037"/>
              <a:ext cx="241" cy="101"/>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3" name="Line 75"/>
            <p:cNvSpPr>
              <a:spLocks noChangeShapeType="1"/>
            </p:cNvSpPr>
            <p:nvPr/>
          </p:nvSpPr>
          <p:spPr bwMode="auto">
            <a:xfrm flipH="1">
              <a:off x="3265" y="1954"/>
              <a:ext cx="241" cy="83"/>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4" name="Line 76"/>
            <p:cNvSpPr>
              <a:spLocks noChangeShapeType="1"/>
            </p:cNvSpPr>
            <p:nvPr/>
          </p:nvSpPr>
          <p:spPr bwMode="auto">
            <a:xfrm flipH="1">
              <a:off x="3506" y="1878"/>
              <a:ext cx="235" cy="76"/>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5" name="Line 77"/>
            <p:cNvSpPr>
              <a:spLocks noChangeShapeType="1"/>
            </p:cNvSpPr>
            <p:nvPr/>
          </p:nvSpPr>
          <p:spPr bwMode="auto">
            <a:xfrm flipH="1">
              <a:off x="3741" y="1814"/>
              <a:ext cx="242" cy="64"/>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6" name="Line 78"/>
            <p:cNvSpPr>
              <a:spLocks noChangeShapeType="1"/>
            </p:cNvSpPr>
            <p:nvPr/>
          </p:nvSpPr>
          <p:spPr bwMode="auto">
            <a:xfrm flipH="1">
              <a:off x="3983" y="1751"/>
              <a:ext cx="241" cy="63"/>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7" name="Rectangle 79"/>
            <p:cNvSpPr>
              <a:spLocks noChangeArrowheads="1"/>
            </p:cNvSpPr>
            <p:nvPr/>
          </p:nvSpPr>
          <p:spPr bwMode="auto">
            <a:xfrm>
              <a:off x="1569" y="3294"/>
              <a:ext cx="32"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08" name="Rectangle 80"/>
            <p:cNvSpPr>
              <a:spLocks noChangeArrowheads="1"/>
            </p:cNvSpPr>
            <p:nvPr/>
          </p:nvSpPr>
          <p:spPr bwMode="auto">
            <a:xfrm>
              <a:off x="1811" y="2945"/>
              <a:ext cx="31"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09" name="Rectangle 81"/>
            <p:cNvSpPr>
              <a:spLocks noChangeArrowheads="1"/>
            </p:cNvSpPr>
            <p:nvPr/>
          </p:nvSpPr>
          <p:spPr bwMode="auto">
            <a:xfrm>
              <a:off x="2052" y="2697"/>
              <a:ext cx="32"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0" name="Rectangle 82"/>
            <p:cNvSpPr>
              <a:spLocks noChangeArrowheads="1"/>
            </p:cNvSpPr>
            <p:nvPr/>
          </p:nvSpPr>
          <p:spPr bwMode="auto">
            <a:xfrm>
              <a:off x="2287" y="2513"/>
              <a:ext cx="32"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1" name="Rectangle 83"/>
            <p:cNvSpPr>
              <a:spLocks noChangeArrowheads="1"/>
            </p:cNvSpPr>
            <p:nvPr/>
          </p:nvSpPr>
          <p:spPr bwMode="auto">
            <a:xfrm>
              <a:off x="2528" y="2361"/>
              <a:ext cx="32" cy="31"/>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2" name="Rectangle 84"/>
            <p:cNvSpPr>
              <a:spLocks noChangeArrowheads="1"/>
            </p:cNvSpPr>
            <p:nvPr/>
          </p:nvSpPr>
          <p:spPr bwMode="auto">
            <a:xfrm>
              <a:off x="2770" y="2234"/>
              <a:ext cx="31" cy="31"/>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3" name="Rectangle 85"/>
            <p:cNvSpPr>
              <a:spLocks noChangeArrowheads="1"/>
            </p:cNvSpPr>
            <p:nvPr/>
          </p:nvSpPr>
          <p:spPr bwMode="auto">
            <a:xfrm>
              <a:off x="3011" y="2126"/>
              <a:ext cx="32" cy="31"/>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4" name="Rectangle 86"/>
            <p:cNvSpPr>
              <a:spLocks noChangeArrowheads="1"/>
            </p:cNvSpPr>
            <p:nvPr/>
          </p:nvSpPr>
          <p:spPr bwMode="auto">
            <a:xfrm>
              <a:off x="3252" y="2024"/>
              <a:ext cx="32"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5" name="Rectangle 87"/>
            <p:cNvSpPr>
              <a:spLocks noChangeArrowheads="1"/>
            </p:cNvSpPr>
            <p:nvPr/>
          </p:nvSpPr>
          <p:spPr bwMode="auto">
            <a:xfrm>
              <a:off x="3494" y="1941"/>
              <a:ext cx="31"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6" name="Rectangle 88"/>
            <p:cNvSpPr>
              <a:spLocks noChangeArrowheads="1"/>
            </p:cNvSpPr>
            <p:nvPr/>
          </p:nvSpPr>
          <p:spPr bwMode="auto">
            <a:xfrm>
              <a:off x="3729" y="1865"/>
              <a:ext cx="31" cy="32"/>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7" name="Rectangle 89"/>
            <p:cNvSpPr>
              <a:spLocks noChangeArrowheads="1"/>
            </p:cNvSpPr>
            <p:nvPr/>
          </p:nvSpPr>
          <p:spPr bwMode="auto">
            <a:xfrm>
              <a:off x="3970" y="1802"/>
              <a:ext cx="32" cy="31"/>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18" name="Rectangle 90"/>
            <p:cNvSpPr>
              <a:spLocks noChangeArrowheads="1"/>
            </p:cNvSpPr>
            <p:nvPr/>
          </p:nvSpPr>
          <p:spPr bwMode="auto">
            <a:xfrm>
              <a:off x="1248" y="3748"/>
              <a:ext cx="1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0.01</a:t>
              </a:r>
              <a:endParaRPr lang="en-US" altLang="en-US" sz="2000" baseline="-25000"/>
            </a:p>
          </p:txBody>
        </p:sp>
        <p:sp>
          <p:nvSpPr>
            <p:cNvPr id="73819" name="Rectangle 91"/>
            <p:cNvSpPr>
              <a:spLocks noChangeArrowheads="1"/>
            </p:cNvSpPr>
            <p:nvPr/>
          </p:nvSpPr>
          <p:spPr bwMode="auto">
            <a:xfrm>
              <a:off x="1248" y="2973"/>
              <a:ext cx="1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0.10</a:t>
              </a:r>
              <a:endParaRPr lang="en-US" altLang="en-US" sz="2000" baseline="-25000"/>
            </a:p>
          </p:txBody>
        </p:sp>
        <p:sp>
          <p:nvSpPr>
            <p:cNvPr id="73820" name="Rectangle 92"/>
            <p:cNvSpPr>
              <a:spLocks noChangeArrowheads="1"/>
            </p:cNvSpPr>
            <p:nvPr/>
          </p:nvSpPr>
          <p:spPr bwMode="auto">
            <a:xfrm>
              <a:off x="1248" y="2205"/>
              <a:ext cx="1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1.00</a:t>
              </a:r>
              <a:endParaRPr lang="en-US" altLang="en-US" sz="2000" baseline="-25000"/>
            </a:p>
          </p:txBody>
        </p:sp>
        <p:sp>
          <p:nvSpPr>
            <p:cNvPr id="73821" name="Rectangle 93"/>
            <p:cNvSpPr>
              <a:spLocks noChangeArrowheads="1"/>
            </p:cNvSpPr>
            <p:nvPr/>
          </p:nvSpPr>
          <p:spPr bwMode="auto">
            <a:xfrm>
              <a:off x="1204" y="1430"/>
              <a:ext cx="2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10.00</a:t>
              </a:r>
              <a:endParaRPr lang="en-US" altLang="en-US" sz="2000" baseline="-25000"/>
            </a:p>
          </p:txBody>
        </p:sp>
        <p:sp>
          <p:nvSpPr>
            <p:cNvPr id="73822" name="Rectangle 94"/>
            <p:cNvSpPr>
              <a:spLocks noChangeArrowheads="1"/>
            </p:cNvSpPr>
            <p:nvPr/>
          </p:nvSpPr>
          <p:spPr bwMode="auto">
            <a:xfrm>
              <a:off x="1534"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0.8</a:t>
              </a:r>
              <a:endParaRPr lang="en-US" altLang="en-US" sz="2000" baseline="-25000"/>
            </a:p>
          </p:txBody>
        </p:sp>
        <p:sp>
          <p:nvSpPr>
            <p:cNvPr id="73823" name="Rectangle 95"/>
            <p:cNvSpPr>
              <a:spLocks noChangeArrowheads="1"/>
            </p:cNvSpPr>
            <p:nvPr/>
          </p:nvSpPr>
          <p:spPr bwMode="auto">
            <a:xfrm>
              <a:off x="1775"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1.0</a:t>
              </a:r>
              <a:endParaRPr lang="en-US" altLang="en-US" sz="2000" baseline="-25000"/>
            </a:p>
          </p:txBody>
        </p:sp>
        <p:sp>
          <p:nvSpPr>
            <p:cNvPr id="73824" name="Rectangle 96"/>
            <p:cNvSpPr>
              <a:spLocks noChangeArrowheads="1"/>
            </p:cNvSpPr>
            <p:nvPr/>
          </p:nvSpPr>
          <p:spPr bwMode="auto">
            <a:xfrm>
              <a:off x="2017"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1.2</a:t>
              </a:r>
              <a:endParaRPr lang="en-US" altLang="en-US" sz="2000" baseline="-25000"/>
            </a:p>
          </p:txBody>
        </p:sp>
        <p:sp>
          <p:nvSpPr>
            <p:cNvPr id="73825" name="Rectangle 97"/>
            <p:cNvSpPr>
              <a:spLocks noChangeArrowheads="1"/>
            </p:cNvSpPr>
            <p:nvPr/>
          </p:nvSpPr>
          <p:spPr bwMode="auto">
            <a:xfrm>
              <a:off x="2252"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1.4</a:t>
              </a:r>
              <a:endParaRPr lang="en-US" altLang="en-US" sz="2000" baseline="-25000"/>
            </a:p>
          </p:txBody>
        </p:sp>
        <p:sp>
          <p:nvSpPr>
            <p:cNvPr id="73826" name="Rectangle 98"/>
            <p:cNvSpPr>
              <a:spLocks noChangeArrowheads="1"/>
            </p:cNvSpPr>
            <p:nvPr/>
          </p:nvSpPr>
          <p:spPr bwMode="auto">
            <a:xfrm>
              <a:off x="2493"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1.6</a:t>
              </a:r>
              <a:endParaRPr lang="en-US" altLang="en-US" sz="2000" baseline="-25000"/>
            </a:p>
          </p:txBody>
        </p:sp>
        <p:sp>
          <p:nvSpPr>
            <p:cNvPr id="73827" name="Rectangle 99"/>
            <p:cNvSpPr>
              <a:spLocks noChangeArrowheads="1"/>
            </p:cNvSpPr>
            <p:nvPr/>
          </p:nvSpPr>
          <p:spPr bwMode="auto">
            <a:xfrm>
              <a:off x="2734"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1.8</a:t>
              </a:r>
              <a:endParaRPr lang="en-US" altLang="en-US" sz="2000" baseline="-25000"/>
            </a:p>
          </p:txBody>
        </p:sp>
        <p:sp>
          <p:nvSpPr>
            <p:cNvPr id="73828" name="Rectangle 100"/>
            <p:cNvSpPr>
              <a:spLocks noChangeArrowheads="1"/>
            </p:cNvSpPr>
            <p:nvPr/>
          </p:nvSpPr>
          <p:spPr bwMode="auto">
            <a:xfrm>
              <a:off x="2976"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2.0</a:t>
              </a:r>
              <a:endParaRPr lang="en-US" altLang="en-US" sz="2000" baseline="-25000"/>
            </a:p>
          </p:txBody>
        </p:sp>
        <p:sp>
          <p:nvSpPr>
            <p:cNvPr id="73829" name="Rectangle 101"/>
            <p:cNvSpPr>
              <a:spLocks noChangeArrowheads="1"/>
            </p:cNvSpPr>
            <p:nvPr/>
          </p:nvSpPr>
          <p:spPr bwMode="auto">
            <a:xfrm>
              <a:off x="3217"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2.2</a:t>
              </a:r>
              <a:endParaRPr lang="en-US" altLang="en-US" sz="2000" baseline="-25000"/>
            </a:p>
          </p:txBody>
        </p:sp>
        <p:sp>
          <p:nvSpPr>
            <p:cNvPr id="73830" name="Rectangle 102"/>
            <p:cNvSpPr>
              <a:spLocks noChangeArrowheads="1"/>
            </p:cNvSpPr>
            <p:nvPr/>
          </p:nvSpPr>
          <p:spPr bwMode="auto">
            <a:xfrm>
              <a:off x="3458"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2.4</a:t>
              </a:r>
              <a:endParaRPr lang="en-US" altLang="en-US" sz="2000" baseline="-25000"/>
            </a:p>
          </p:txBody>
        </p:sp>
        <p:sp>
          <p:nvSpPr>
            <p:cNvPr id="73831" name="Rectangle 103"/>
            <p:cNvSpPr>
              <a:spLocks noChangeArrowheads="1"/>
            </p:cNvSpPr>
            <p:nvPr/>
          </p:nvSpPr>
          <p:spPr bwMode="auto">
            <a:xfrm>
              <a:off x="3693"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2.6</a:t>
              </a:r>
              <a:endParaRPr lang="en-US" altLang="en-US" sz="2000" baseline="-25000"/>
            </a:p>
          </p:txBody>
        </p:sp>
        <p:sp>
          <p:nvSpPr>
            <p:cNvPr id="73832" name="Rectangle 104"/>
            <p:cNvSpPr>
              <a:spLocks noChangeArrowheads="1"/>
            </p:cNvSpPr>
            <p:nvPr/>
          </p:nvSpPr>
          <p:spPr bwMode="auto">
            <a:xfrm>
              <a:off x="3935"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2.8</a:t>
              </a:r>
              <a:endParaRPr lang="en-US" altLang="en-US" sz="2000" baseline="-25000"/>
            </a:p>
          </p:txBody>
        </p:sp>
        <p:sp>
          <p:nvSpPr>
            <p:cNvPr id="73833" name="Rectangle 105"/>
            <p:cNvSpPr>
              <a:spLocks noChangeArrowheads="1"/>
            </p:cNvSpPr>
            <p:nvPr/>
          </p:nvSpPr>
          <p:spPr bwMode="auto">
            <a:xfrm>
              <a:off x="4176" y="386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3.0</a:t>
              </a:r>
              <a:endParaRPr lang="en-US" altLang="en-US" sz="2000" baseline="-25000"/>
            </a:p>
          </p:txBody>
        </p:sp>
        <p:sp>
          <p:nvSpPr>
            <p:cNvPr id="73834" name="Rectangle 106"/>
            <p:cNvSpPr>
              <a:spLocks noChangeArrowheads="1"/>
            </p:cNvSpPr>
            <p:nvPr/>
          </p:nvSpPr>
          <p:spPr bwMode="auto">
            <a:xfrm>
              <a:off x="2690" y="4047"/>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b="1"/>
                <a:t>V</a:t>
              </a:r>
              <a:endParaRPr lang="en-US" altLang="en-US" sz="2000" baseline="-25000"/>
            </a:p>
          </p:txBody>
        </p:sp>
        <p:sp>
          <p:nvSpPr>
            <p:cNvPr id="73835" name="Rectangle 107"/>
            <p:cNvSpPr>
              <a:spLocks noChangeArrowheads="1"/>
            </p:cNvSpPr>
            <p:nvPr/>
          </p:nvSpPr>
          <p:spPr bwMode="auto">
            <a:xfrm>
              <a:off x="2747" y="4084"/>
              <a:ext cx="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DD</a:t>
              </a:r>
              <a:endParaRPr lang="en-US" altLang="en-US" sz="2000" baseline="-25000"/>
            </a:p>
          </p:txBody>
        </p:sp>
        <p:sp>
          <p:nvSpPr>
            <p:cNvPr id="73836" name="Rectangle 108"/>
            <p:cNvSpPr>
              <a:spLocks noChangeArrowheads="1"/>
            </p:cNvSpPr>
            <p:nvPr/>
          </p:nvSpPr>
          <p:spPr bwMode="auto">
            <a:xfrm>
              <a:off x="2836" y="4047"/>
              <a:ext cx="14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b="1"/>
                <a:t> (V)</a:t>
              </a:r>
              <a:endParaRPr lang="en-US" altLang="en-US" sz="2000" baseline="-25000"/>
            </a:p>
          </p:txBody>
        </p:sp>
        <p:sp>
          <p:nvSpPr>
            <p:cNvPr id="73837" name="Rectangle 109"/>
            <p:cNvSpPr>
              <a:spLocks noChangeArrowheads="1"/>
            </p:cNvSpPr>
            <p:nvPr/>
          </p:nvSpPr>
          <p:spPr bwMode="auto">
            <a:xfrm rot="-5400000">
              <a:off x="609" y="2598"/>
              <a:ext cx="7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Power (normalized)</a:t>
              </a:r>
              <a:endParaRPr lang="en-US" altLang="en-US" sz="2000" baseline="-25000"/>
            </a:p>
          </p:txBody>
        </p:sp>
        <p:sp>
          <p:nvSpPr>
            <p:cNvPr id="73838" name="Rectangle 110"/>
            <p:cNvSpPr>
              <a:spLocks noChangeArrowheads="1"/>
            </p:cNvSpPr>
            <p:nvPr/>
          </p:nvSpPr>
          <p:spPr bwMode="auto">
            <a:xfrm>
              <a:off x="3903" y="2497"/>
              <a:ext cx="3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103 X</a:t>
              </a:r>
              <a:endParaRPr lang="en-US" altLang="en-US" sz="2000" baseline="-25000"/>
            </a:p>
          </p:txBody>
        </p:sp>
        <p:sp>
          <p:nvSpPr>
            <p:cNvPr id="73839" name="Freeform 111"/>
            <p:cNvSpPr>
              <a:spLocks/>
            </p:cNvSpPr>
            <p:nvPr/>
          </p:nvSpPr>
          <p:spPr bwMode="auto">
            <a:xfrm>
              <a:off x="1468" y="3294"/>
              <a:ext cx="12" cy="7"/>
            </a:xfrm>
            <a:custGeom>
              <a:avLst/>
              <a:gdLst>
                <a:gd name="T0" fmla="*/ 0 w 12"/>
                <a:gd name="T1" fmla="*/ 7 h 7"/>
                <a:gd name="T2" fmla="*/ 0 w 12"/>
                <a:gd name="T3" fmla="*/ 0 h 7"/>
                <a:gd name="T4" fmla="*/ 12 w 12"/>
                <a:gd name="T5" fmla="*/ 0 h 7"/>
                <a:gd name="T6" fmla="*/ 12 w 12"/>
                <a:gd name="T7" fmla="*/ 7 h 7"/>
                <a:gd name="T8" fmla="*/ 6 w 12"/>
                <a:gd name="T9" fmla="*/ 7 h 7"/>
                <a:gd name="T10" fmla="*/ 6 w 12"/>
                <a:gd name="T11" fmla="*/ 7 h 7"/>
                <a:gd name="T12" fmla="*/ 0 w 12"/>
                <a:gd name="T13" fmla="*/ 7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0" y="7"/>
                  </a:moveTo>
                  <a:lnTo>
                    <a:pt x="0" y="0"/>
                  </a:lnTo>
                  <a:lnTo>
                    <a:pt x="12" y="0"/>
                  </a:lnTo>
                  <a:lnTo>
                    <a:pt x="12" y="7"/>
                  </a:lnTo>
                  <a:lnTo>
                    <a:pt x="6"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0" name="Freeform 112"/>
            <p:cNvSpPr>
              <a:spLocks/>
            </p:cNvSpPr>
            <p:nvPr/>
          </p:nvSpPr>
          <p:spPr bwMode="auto">
            <a:xfrm>
              <a:off x="1474" y="3301"/>
              <a:ext cx="6" cy="12"/>
            </a:xfrm>
            <a:custGeom>
              <a:avLst/>
              <a:gdLst>
                <a:gd name="T0" fmla="*/ 0 w 6"/>
                <a:gd name="T1" fmla="*/ 0 h 12"/>
                <a:gd name="T2" fmla="*/ 6 w 6"/>
                <a:gd name="T3" fmla="*/ 0 h 12"/>
                <a:gd name="T4" fmla="*/ 6 w 6"/>
                <a:gd name="T5" fmla="*/ 12 h 12"/>
                <a:gd name="T6" fmla="*/ 0 w 6"/>
                <a:gd name="T7" fmla="*/ 12 h 12"/>
                <a:gd name="T8" fmla="*/ 0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0" y="12"/>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1" name="Freeform 113"/>
            <p:cNvSpPr>
              <a:spLocks/>
            </p:cNvSpPr>
            <p:nvPr/>
          </p:nvSpPr>
          <p:spPr bwMode="auto">
            <a:xfrm>
              <a:off x="1461" y="3307"/>
              <a:ext cx="13" cy="6"/>
            </a:xfrm>
            <a:custGeom>
              <a:avLst/>
              <a:gdLst>
                <a:gd name="T0" fmla="*/ 13 w 13"/>
                <a:gd name="T1" fmla="*/ 0 h 6"/>
                <a:gd name="T2" fmla="*/ 13 w 13"/>
                <a:gd name="T3" fmla="*/ 6 h 6"/>
                <a:gd name="T4" fmla="*/ 0 w 13"/>
                <a:gd name="T5" fmla="*/ 6 h 6"/>
                <a:gd name="T6" fmla="*/ 0 w 13"/>
                <a:gd name="T7" fmla="*/ 0 h 6"/>
                <a:gd name="T8" fmla="*/ 7 w 13"/>
                <a:gd name="T9" fmla="*/ 0 h 6"/>
                <a:gd name="T10" fmla="*/ 7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7"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2" name="Rectangle 114"/>
            <p:cNvSpPr>
              <a:spLocks noChangeArrowheads="1"/>
            </p:cNvSpPr>
            <p:nvPr/>
          </p:nvSpPr>
          <p:spPr bwMode="auto">
            <a:xfrm>
              <a:off x="1461"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43" name="Freeform 115"/>
            <p:cNvSpPr>
              <a:spLocks/>
            </p:cNvSpPr>
            <p:nvPr/>
          </p:nvSpPr>
          <p:spPr bwMode="auto">
            <a:xfrm>
              <a:off x="1487" y="3294"/>
              <a:ext cx="12" cy="7"/>
            </a:xfrm>
            <a:custGeom>
              <a:avLst/>
              <a:gdLst>
                <a:gd name="T0" fmla="*/ 0 w 12"/>
                <a:gd name="T1" fmla="*/ 7 h 7"/>
                <a:gd name="T2" fmla="*/ 0 w 12"/>
                <a:gd name="T3" fmla="*/ 0 h 7"/>
                <a:gd name="T4" fmla="*/ 12 w 12"/>
                <a:gd name="T5" fmla="*/ 0 h 7"/>
                <a:gd name="T6" fmla="*/ 12 w 12"/>
                <a:gd name="T7" fmla="*/ 7 h 7"/>
                <a:gd name="T8" fmla="*/ 12 w 12"/>
                <a:gd name="T9" fmla="*/ 7 h 7"/>
                <a:gd name="T10" fmla="*/ 12 w 12"/>
                <a:gd name="T11" fmla="*/ 7 h 7"/>
                <a:gd name="T12" fmla="*/ 0 w 12"/>
                <a:gd name="T13" fmla="*/ 7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0" y="7"/>
                  </a:moveTo>
                  <a:lnTo>
                    <a:pt x="0" y="0"/>
                  </a:lnTo>
                  <a:lnTo>
                    <a:pt x="12" y="0"/>
                  </a:lnTo>
                  <a:lnTo>
                    <a:pt x="12"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4" name="Freeform 116"/>
            <p:cNvSpPr>
              <a:spLocks/>
            </p:cNvSpPr>
            <p:nvPr/>
          </p:nvSpPr>
          <p:spPr bwMode="auto">
            <a:xfrm>
              <a:off x="1531" y="3294"/>
              <a:ext cx="13" cy="7"/>
            </a:xfrm>
            <a:custGeom>
              <a:avLst/>
              <a:gdLst>
                <a:gd name="T0" fmla="*/ 0 w 13"/>
                <a:gd name="T1" fmla="*/ 7 h 7"/>
                <a:gd name="T2" fmla="*/ 0 w 13"/>
                <a:gd name="T3" fmla="*/ 0 h 7"/>
                <a:gd name="T4" fmla="*/ 13 w 13"/>
                <a:gd name="T5" fmla="*/ 0 h 7"/>
                <a:gd name="T6" fmla="*/ 13 w 13"/>
                <a:gd name="T7" fmla="*/ 7 h 7"/>
                <a:gd name="T8" fmla="*/ 7 w 13"/>
                <a:gd name="T9" fmla="*/ 7 h 7"/>
                <a:gd name="T10" fmla="*/ 7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7"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5" name="Rectangle 117"/>
            <p:cNvSpPr>
              <a:spLocks noChangeArrowheads="1"/>
            </p:cNvSpPr>
            <p:nvPr/>
          </p:nvSpPr>
          <p:spPr bwMode="auto">
            <a:xfrm>
              <a:off x="1525"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46" name="Freeform 118"/>
            <p:cNvSpPr>
              <a:spLocks/>
            </p:cNvSpPr>
            <p:nvPr/>
          </p:nvSpPr>
          <p:spPr bwMode="auto">
            <a:xfrm>
              <a:off x="1550"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7" name="Freeform 119"/>
            <p:cNvSpPr>
              <a:spLocks/>
            </p:cNvSpPr>
            <p:nvPr/>
          </p:nvSpPr>
          <p:spPr bwMode="auto">
            <a:xfrm>
              <a:off x="1557" y="3301"/>
              <a:ext cx="6" cy="12"/>
            </a:xfrm>
            <a:custGeom>
              <a:avLst/>
              <a:gdLst>
                <a:gd name="T0" fmla="*/ 0 w 6"/>
                <a:gd name="T1" fmla="*/ 0 h 12"/>
                <a:gd name="T2" fmla="*/ 6 w 6"/>
                <a:gd name="T3" fmla="*/ 0 h 12"/>
                <a:gd name="T4" fmla="*/ 6 w 6"/>
                <a:gd name="T5" fmla="*/ 12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6"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8" name="Freeform 120"/>
            <p:cNvSpPr>
              <a:spLocks/>
            </p:cNvSpPr>
            <p:nvPr/>
          </p:nvSpPr>
          <p:spPr bwMode="auto">
            <a:xfrm>
              <a:off x="1569"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9" name="Freeform 121"/>
            <p:cNvSpPr>
              <a:spLocks/>
            </p:cNvSpPr>
            <p:nvPr/>
          </p:nvSpPr>
          <p:spPr bwMode="auto">
            <a:xfrm>
              <a:off x="1576" y="3301"/>
              <a:ext cx="6" cy="12"/>
            </a:xfrm>
            <a:custGeom>
              <a:avLst/>
              <a:gdLst>
                <a:gd name="T0" fmla="*/ 0 w 6"/>
                <a:gd name="T1" fmla="*/ 0 h 12"/>
                <a:gd name="T2" fmla="*/ 6 w 6"/>
                <a:gd name="T3" fmla="*/ 0 h 12"/>
                <a:gd name="T4" fmla="*/ 6 w 6"/>
                <a:gd name="T5" fmla="*/ 12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6"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0" name="Freeform 122"/>
            <p:cNvSpPr>
              <a:spLocks/>
            </p:cNvSpPr>
            <p:nvPr/>
          </p:nvSpPr>
          <p:spPr bwMode="auto">
            <a:xfrm>
              <a:off x="1569" y="3307"/>
              <a:ext cx="13" cy="6"/>
            </a:xfrm>
            <a:custGeom>
              <a:avLst/>
              <a:gdLst>
                <a:gd name="T0" fmla="*/ 13 w 13"/>
                <a:gd name="T1" fmla="*/ 0 h 6"/>
                <a:gd name="T2" fmla="*/ 13 w 13"/>
                <a:gd name="T3" fmla="*/ 6 h 6"/>
                <a:gd name="T4" fmla="*/ 0 w 13"/>
                <a:gd name="T5" fmla="*/ 6 h 6"/>
                <a:gd name="T6" fmla="*/ 0 w 13"/>
                <a:gd name="T7" fmla="*/ 0 h 6"/>
                <a:gd name="T8" fmla="*/ 0 w 13"/>
                <a:gd name="T9" fmla="*/ 0 h 6"/>
                <a:gd name="T10" fmla="*/ 0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1" name="Rectangle 123"/>
            <p:cNvSpPr>
              <a:spLocks noChangeArrowheads="1"/>
            </p:cNvSpPr>
            <p:nvPr/>
          </p:nvSpPr>
          <p:spPr bwMode="auto">
            <a:xfrm>
              <a:off x="1569"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52" name="Freeform 124"/>
            <p:cNvSpPr>
              <a:spLocks/>
            </p:cNvSpPr>
            <p:nvPr/>
          </p:nvSpPr>
          <p:spPr bwMode="auto">
            <a:xfrm>
              <a:off x="1595" y="3294"/>
              <a:ext cx="12" cy="7"/>
            </a:xfrm>
            <a:custGeom>
              <a:avLst/>
              <a:gdLst>
                <a:gd name="T0" fmla="*/ 0 w 12"/>
                <a:gd name="T1" fmla="*/ 7 h 7"/>
                <a:gd name="T2" fmla="*/ 0 w 12"/>
                <a:gd name="T3" fmla="*/ 0 h 7"/>
                <a:gd name="T4" fmla="*/ 12 w 12"/>
                <a:gd name="T5" fmla="*/ 0 h 7"/>
                <a:gd name="T6" fmla="*/ 12 w 12"/>
                <a:gd name="T7" fmla="*/ 7 h 7"/>
                <a:gd name="T8" fmla="*/ 6 w 12"/>
                <a:gd name="T9" fmla="*/ 7 h 7"/>
                <a:gd name="T10" fmla="*/ 6 w 12"/>
                <a:gd name="T11" fmla="*/ 7 h 7"/>
                <a:gd name="T12" fmla="*/ 0 w 12"/>
                <a:gd name="T13" fmla="*/ 7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0" y="7"/>
                  </a:moveTo>
                  <a:lnTo>
                    <a:pt x="0" y="0"/>
                  </a:lnTo>
                  <a:lnTo>
                    <a:pt x="12" y="0"/>
                  </a:lnTo>
                  <a:lnTo>
                    <a:pt x="12" y="7"/>
                  </a:lnTo>
                  <a:lnTo>
                    <a:pt x="6"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3" name="Freeform 125"/>
            <p:cNvSpPr>
              <a:spLocks/>
            </p:cNvSpPr>
            <p:nvPr/>
          </p:nvSpPr>
          <p:spPr bwMode="auto">
            <a:xfrm>
              <a:off x="1601" y="3301"/>
              <a:ext cx="6" cy="12"/>
            </a:xfrm>
            <a:custGeom>
              <a:avLst/>
              <a:gdLst>
                <a:gd name="T0" fmla="*/ 0 w 6"/>
                <a:gd name="T1" fmla="*/ 0 h 12"/>
                <a:gd name="T2" fmla="*/ 6 w 6"/>
                <a:gd name="T3" fmla="*/ 0 h 12"/>
                <a:gd name="T4" fmla="*/ 6 w 6"/>
                <a:gd name="T5" fmla="*/ 12 h 12"/>
                <a:gd name="T6" fmla="*/ 0 w 6"/>
                <a:gd name="T7" fmla="*/ 12 h 12"/>
                <a:gd name="T8" fmla="*/ 0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0" y="12"/>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4" name="Freeform 126"/>
            <p:cNvSpPr>
              <a:spLocks/>
            </p:cNvSpPr>
            <p:nvPr/>
          </p:nvSpPr>
          <p:spPr bwMode="auto">
            <a:xfrm>
              <a:off x="1588" y="3307"/>
              <a:ext cx="13" cy="6"/>
            </a:xfrm>
            <a:custGeom>
              <a:avLst/>
              <a:gdLst>
                <a:gd name="T0" fmla="*/ 13 w 13"/>
                <a:gd name="T1" fmla="*/ 0 h 6"/>
                <a:gd name="T2" fmla="*/ 13 w 13"/>
                <a:gd name="T3" fmla="*/ 6 h 6"/>
                <a:gd name="T4" fmla="*/ 0 w 13"/>
                <a:gd name="T5" fmla="*/ 6 h 6"/>
                <a:gd name="T6" fmla="*/ 0 w 13"/>
                <a:gd name="T7" fmla="*/ 0 h 6"/>
                <a:gd name="T8" fmla="*/ 7 w 13"/>
                <a:gd name="T9" fmla="*/ 0 h 6"/>
                <a:gd name="T10" fmla="*/ 7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7"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5" name="Rectangle 127"/>
            <p:cNvSpPr>
              <a:spLocks noChangeArrowheads="1"/>
            </p:cNvSpPr>
            <p:nvPr/>
          </p:nvSpPr>
          <p:spPr bwMode="auto">
            <a:xfrm>
              <a:off x="1588"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56" name="Freeform 128"/>
            <p:cNvSpPr>
              <a:spLocks/>
            </p:cNvSpPr>
            <p:nvPr/>
          </p:nvSpPr>
          <p:spPr bwMode="auto">
            <a:xfrm>
              <a:off x="1614"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7" name="Freeform 129"/>
            <p:cNvSpPr>
              <a:spLocks/>
            </p:cNvSpPr>
            <p:nvPr/>
          </p:nvSpPr>
          <p:spPr bwMode="auto">
            <a:xfrm>
              <a:off x="1620" y="3301"/>
              <a:ext cx="7" cy="12"/>
            </a:xfrm>
            <a:custGeom>
              <a:avLst/>
              <a:gdLst>
                <a:gd name="T0" fmla="*/ 0 w 7"/>
                <a:gd name="T1" fmla="*/ 0 h 12"/>
                <a:gd name="T2" fmla="*/ 7 w 7"/>
                <a:gd name="T3" fmla="*/ 0 h 12"/>
                <a:gd name="T4" fmla="*/ 7 w 7"/>
                <a:gd name="T5" fmla="*/ 12 h 12"/>
                <a:gd name="T6" fmla="*/ 7 w 7"/>
                <a:gd name="T7" fmla="*/ 12 h 12"/>
                <a:gd name="T8" fmla="*/ 7 w 7"/>
                <a:gd name="T9" fmla="*/ 6 h 12"/>
                <a:gd name="T10" fmla="*/ 0 w 7"/>
                <a:gd name="T11" fmla="*/ 6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7" y="0"/>
                  </a:lnTo>
                  <a:lnTo>
                    <a:pt x="7" y="12"/>
                  </a:lnTo>
                  <a:lnTo>
                    <a:pt x="7"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8" name="Freeform 130"/>
            <p:cNvSpPr>
              <a:spLocks/>
            </p:cNvSpPr>
            <p:nvPr/>
          </p:nvSpPr>
          <p:spPr bwMode="auto">
            <a:xfrm>
              <a:off x="1607" y="3307"/>
              <a:ext cx="20" cy="6"/>
            </a:xfrm>
            <a:custGeom>
              <a:avLst/>
              <a:gdLst>
                <a:gd name="T0" fmla="*/ 20 w 20"/>
                <a:gd name="T1" fmla="*/ 0 h 6"/>
                <a:gd name="T2" fmla="*/ 20 w 20"/>
                <a:gd name="T3" fmla="*/ 6 h 6"/>
                <a:gd name="T4" fmla="*/ 0 w 20"/>
                <a:gd name="T5" fmla="*/ 6 h 6"/>
                <a:gd name="T6" fmla="*/ 0 w 20"/>
                <a:gd name="T7" fmla="*/ 0 h 6"/>
                <a:gd name="T8" fmla="*/ 7 w 20"/>
                <a:gd name="T9" fmla="*/ 0 h 6"/>
                <a:gd name="T10" fmla="*/ 7 w 20"/>
                <a:gd name="T11" fmla="*/ 0 h 6"/>
                <a:gd name="T12" fmla="*/ 20 w 20"/>
                <a:gd name="T13" fmla="*/ 0 h 6"/>
                <a:gd name="T14" fmla="*/ 0 60000 65536"/>
                <a:gd name="T15" fmla="*/ 0 60000 65536"/>
                <a:gd name="T16" fmla="*/ 0 60000 65536"/>
                <a:gd name="T17" fmla="*/ 0 60000 65536"/>
                <a:gd name="T18" fmla="*/ 0 60000 65536"/>
                <a:gd name="T19" fmla="*/ 0 60000 65536"/>
                <a:gd name="T20" fmla="*/ 0 60000 65536"/>
                <a:gd name="T21" fmla="*/ 0 w 20"/>
                <a:gd name="T22" fmla="*/ 0 h 6"/>
                <a:gd name="T23" fmla="*/ 20 w 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
                  <a:moveTo>
                    <a:pt x="20" y="0"/>
                  </a:moveTo>
                  <a:lnTo>
                    <a:pt x="20" y="6"/>
                  </a:lnTo>
                  <a:lnTo>
                    <a:pt x="0" y="6"/>
                  </a:lnTo>
                  <a:lnTo>
                    <a:pt x="0" y="0"/>
                  </a:lnTo>
                  <a:lnTo>
                    <a:pt x="7" y="0"/>
                  </a:lnTo>
                  <a:lnTo>
                    <a:pt x="2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9" name="Rectangle 131"/>
            <p:cNvSpPr>
              <a:spLocks noChangeArrowheads="1"/>
            </p:cNvSpPr>
            <p:nvPr/>
          </p:nvSpPr>
          <p:spPr bwMode="auto">
            <a:xfrm>
              <a:off x="1607"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60" name="Freeform 132"/>
            <p:cNvSpPr>
              <a:spLocks/>
            </p:cNvSpPr>
            <p:nvPr/>
          </p:nvSpPr>
          <p:spPr bwMode="auto">
            <a:xfrm>
              <a:off x="1633"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1" name="Freeform 133"/>
            <p:cNvSpPr>
              <a:spLocks/>
            </p:cNvSpPr>
            <p:nvPr/>
          </p:nvSpPr>
          <p:spPr bwMode="auto">
            <a:xfrm>
              <a:off x="1639" y="3301"/>
              <a:ext cx="7" cy="12"/>
            </a:xfrm>
            <a:custGeom>
              <a:avLst/>
              <a:gdLst>
                <a:gd name="T0" fmla="*/ 0 w 7"/>
                <a:gd name="T1" fmla="*/ 0 h 12"/>
                <a:gd name="T2" fmla="*/ 7 w 7"/>
                <a:gd name="T3" fmla="*/ 0 h 12"/>
                <a:gd name="T4" fmla="*/ 7 w 7"/>
                <a:gd name="T5" fmla="*/ 12 h 12"/>
                <a:gd name="T6" fmla="*/ 7 w 7"/>
                <a:gd name="T7" fmla="*/ 12 h 12"/>
                <a:gd name="T8" fmla="*/ 7 w 7"/>
                <a:gd name="T9" fmla="*/ 6 h 12"/>
                <a:gd name="T10" fmla="*/ 0 w 7"/>
                <a:gd name="T11" fmla="*/ 6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7" y="0"/>
                  </a:lnTo>
                  <a:lnTo>
                    <a:pt x="7" y="12"/>
                  </a:lnTo>
                  <a:lnTo>
                    <a:pt x="7"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2" name="Freeform 134"/>
            <p:cNvSpPr>
              <a:spLocks/>
            </p:cNvSpPr>
            <p:nvPr/>
          </p:nvSpPr>
          <p:spPr bwMode="auto">
            <a:xfrm>
              <a:off x="1633" y="3307"/>
              <a:ext cx="13" cy="6"/>
            </a:xfrm>
            <a:custGeom>
              <a:avLst/>
              <a:gdLst>
                <a:gd name="T0" fmla="*/ 13 w 13"/>
                <a:gd name="T1" fmla="*/ 0 h 6"/>
                <a:gd name="T2" fmla="*/ 13 w 13"/>
                <a:gd name="T3" fmla="*/ 6 h 6"/>
                <a:gd name="T4" fmla="*/ 0 w 13"/>
                <a:gd name="T5" fmla="*/ 6 h 6"/>
                <a:gd name="T6" fmla="*/ 0 w 13"/>
                <a:gd name="T7" fmla="*/ 0 h 6"/>
                <a:gd name="T8" fmla="*/ 0 w 13"/>
                <a:gd name="T9" fmla="*/ 0 h 6"/>
                <a:gd name="T10" fmla="*/ 0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3" name="Rectangle 135"/>
            <p:cNvSpPr>
              <a:spLocks noChangeArrowheads="1"/>
            </p:cNvSpPr>
            <p:nvPr/>
          </p:nvSpPr>
          <p:spPr bwMode="auto">
            <a:xfrm>
              <a:off x="1633"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64" name="Freeform 136"/>
            <p:cNvSpPr>
              <a:spLocks/>
            </p:cNvSpPr>
            <p:nvPr/>
          </p:nvSpPr>
          <p:spPr bwMode="auto">
            <a:xfrm>
              <a:off x="1658" y="3294"/>
              <a:ext cx="13" cy="7"/>
            </a:xfrm>
            <a:custGeom>
              <a:avLst/>
              <a:gdLst>
                <a:gd name="T0" fmla="*/ 0 w 13"/>
                <a:gd name="T1" fmla="*/ 7 h 7"/>
                <a:gd name="T2" fmla="*/ 0 w 13"/>
                <a:gd name="T3" fmla="*/ 0 h 7"/>
                <a:gd name="T4" fmla="*/ 13 w 13"/>
                <a:gd name="T5" fmla="*/ 0 h 7"/>
                <a:gd name="T6" fmla="*/ 13 w 13"/>
                <a:gd name="T7" fmla="*/ 7 h 7"/>
                <a:gd name="T8" fmla="*/ 7 w 13"/>
                <a:gd name="T9" fmla="*/ 7 h 7"/>
                <a:gd name="T10" fmla="*/ 7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7"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5" name="Freeform 137"/>
            <p:cNvSpPr>
              <a:spLocks/>
            </p:cNvSpPr>
            <p:nvPr/>
          </p:nvSpPr>
          <p:spPr bwMode="auto">
            <a:xfrm>
              <a:off x="1665" y="3301"/>
              <a:ext cx="6" cy="12"/>
            </a:xfrm>
            <a:custGeom>
              <a:avLst/>
              <a:gdLst>
                <a:gd name="T0" fmla="*/ 0 w 6"/>
                <a:gd name="T1" fmla="*/ 0 h 12"/>
                <a:gd name="T2" fmla="*/ 6 w 6"/>
                <a:gd name="T3" fmla="*/ 0 h 12"/>
                <a:gd name="T4" fmla="*/ 6 w 6"/>
                <a:gd name="T5" fmla="*/ 12 h 12"/>
                <a:gd name="T6" fmla="*/ 0 w 6"/>
                <a:gd name="T7" fmla="*/ 12 h 12"/>
                <a:gd name="T8" fmla="*/ 0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0" y="12"/>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6" name="Freeform 138"/>
            <p:cNvSpPr>
              <a:spLocks/>
            </p:cNvSpPr>
            <p:nvPr/>
          </p:nvSpPr>
          <p:spPr bwMode="auto">
            <a:xfrm>
              <a:off x="1652" y="3307"/>
              <a:ext cx="13" cy="6"/>
            </a:xfrm>
            <a:custGeom>
              <a:avLst/>
              <a:gdLst>
                <a:gd name="T0" fmla="*/ 13 w 13"/>
                <a:gd name="T1" fmla="*/ 0 h 6"/>
                <a:gd name="T2" fmla="*/ 13 w 13"/>
                <a:gd name="T3" fmla="*/ 6 h 6"/>
                <a:gd name="T4" fmla="*/ 0 w 13"/>
                <a:gd name="T5" fmla="*/ 6 h 6"/>
                <a:gd name="T6" fmla="*/ 0 w 13"/>
                <a:gd name="T7" fmla="*/ 0 h 6"/>
                <a:gd name="T8" fmla="*/ 6 w 13"/>
                <a:gd name="T9" fmla="*/ 0 h 6"/>
                <a:gd name="T10" fmla="*/ 6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6"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7" name="Freeform 139"/>
            <p:cNvSpPr>
              <a:spLocks/>
            </p:cNvSpPr>
            <p:nvPr/>
          </p:nvSpPr>
          <p:spPr bwMode="auto">
            <a:xfrm>
              <a:off x="1677"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8" name="Freeform 140"/>
            <p:cNvSpPr>
              <a:spLocks/>
            </p:cNvSpPr>
            <p:nvPr/>
          </p:nvSpPr>
          <p:spPr bwMode="auto">
            <a:xfrm>
              <a:off x="1684" y="3301"/>
              <a:ext cx="6" cy="12"/>
            </a:xfrm>
            <a:custGeom>
              <a:avLst/>
              <a:gdLst>
                <a:gd name="T0" fmla="*/ 0 w 6"/>
                <a:gd name="T1" fmla="*/ 0 h 12"/>
                <a:gd name="T2" fmla="*/ 6 w 6"/>
                <a:gd name="T3" fmla="*/ 0 h 12"/>
                <a:gd name="T4" fmla="*/ 6 w 6"/>
                <a:gd name="T5" fmla="*/ 12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6"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9" name="Freeform 141"/>
            <p:cNvSpPr>
              <a:spLocks/>
            </p:cNvSpPr>
            <p:nvPr/>
          </p:nvSpPr>
          <p:spPr bwMode="auto">
            <a:xfrm>
              <a:off x="1671" y="3307"/>
              <a:ext cx="19" cy="6"/>
            </a:xfrm>
            <a:custGeom>
              <a:avLst/>
              <a:gdLst>
                <a:gd name="T0" fmla="*/ 19 w 19"/>
                <a:gd name="T1" fmla="*/ 0 h 6"/>
                <a:gd name="T2" fmla="*/ 19 w 19"/>
                <a:gd name="T3" fmla="*/ 6 h 6"/>
                <a:gd name="T4" fmla="*/ 0 w 19"/>
                <a:gd name="T5" fmla="*/ 6 h 6"/>
                <a:gd name="T6" fmla="*/ 0 w 19"/>
                <a:gd name="T7" fmla="*/ 0 h 6"/>
                <a:gd name="T8" fmla="*/ 6 w 19"/>
                <a:gd name="T9" fmla="*/ 0 h 6"/>
                <a:gd name="T10" fmla="*/ 6 w 19"/>
                <a:gd name="T11" fmla="*/ 0 h 6"/>
                <a:gd name="T12" fmla="*/ 19 w 19"/>
                <a:gd name="T13" fmla="*/ 0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19" y="0"/>
                  </a:moveTo>
                  <a:lnTo>
                    <a:pt x="19" y="6"/>
                  </a:lnTo>
                  <a:lnTo>
                    <a:pt x="0" y="6"/>
                  </a:lnTo>
                  <a:lnTo>
                    <a:pt x="0" y="0"/>
                  </a:lnTo>
                  <a:lnTo>
                    <a:pt x="6" y="0"/>
                  </a:lnTo>
                  <a:lnTo>
                    <a:pt x="19"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0" name="Rectangle 142"/>
            <p:cNvSpPr>
              <a:spLocks noChangeArrowheads="1"/>
            </p:cNvSpPr>
            <p:nvPr/>
          </p:nvSpPr>
          <p:spPr bwMode="auto">
            <a:xfrm>
              <a:off x="1671"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71" name="Freeform 143"/>
            <p:cNvSpPr>
              <a:spLocks/>
            </p:cNvSpPr>
            <p:nvPr/>
          </p:nvSpPr>
          <p:spPr bwMode="auto">
            <a:xfrm>
              <a:off x="1696"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2" name="Freeform 144"/>
            <p:cNvSpPr>
              <a:spLocks/>
            </p:cNvSpPr>
            <p:nvPr/>
          </p:nvSpPr>
          <p:spPr bwMode="auto">
            <a:xfrm>
              <a:off x="1703" y="3301"/>
              <a:ext cx="6" cy="12"/>
            </a:xfrm>
            <a:custGeom>
              <a:avLst/>
              <a:gdLst>
                <a:gd name="T0" fmla="*/ 0 w 6"/>
                <a:gd name="T1" fmla="*/ 0 h 12"/>
                <a:gd name="T2" fmla="*/ 6 w 6"/>
                <a:gd name="T3" fmla="*/ 0 h 12"/>
                <a:gd name="T4" fmla="*/ 6 w 6"/>
                <a:gd name="T5" fmla="*/ 12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6"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3" name="Freeform 145"/>
            <p:cNvSpPr>
              <a:spLocks/>
            </p:cNvSpPr>
            <p:nvPr/>
          </p:nvSpPr>
          <p:spPr bwMode="auto">
            <a:xfrm>
              <a:off x="1696" y="3307"/>
              <a:ext cx="13" cy="6"/>
            </a:xfrm>
            <a:custGeom>
              <a:avLst/>
              <a:gdLst>
                <a:gd name="T0" fmla="*/ 13 w 13"/>
                <a:gd name="T1" fmla="*/ 0 h 6"/>
                <a:gd name="T2" fmla="*/ 13 w 13"/>
                <a:gd name="T3" fmla="*/ 6 h 6"/>
                <a:gd name="T4" fmla="*/ 0 w 13"/>
                <a:gd name="T5" fmla="*/ 6 h 6"/>
                <a:gd name="T6" fmla="*/ 0 w 13"/>
                <a:gd name="T7" fmla="*/ 0 h 6"/>
                <a:gd name="T8" fmla="*/ 0 w 13"/>
                <a:gd name="T9" fmla="*/ 0 h 6"/>
                <a:gd name="T10" fmla="*/ 0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4" name="Rectangle 146"/>
            <p:cNvSpPr>
              <a:spLocks noChangeArrowheads="1"/>
            </p:cNvSpPr>
            <p:nvPr/>
          </p:nvSpPr>
          <p:spPr bwMode="auto">
            <a:xfrm>
              <a:off x="1696"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75" name="Freeform 147"/>
            <p:cNvSpPr>
              <a:spLocks/>
            </p:cNvSpPr>
            <p:nvPr/>
          </p:nvSpPr>
          <p:spPr bwMode="auto">
            <a:xfrm>
              <a:off x="1722" y="3294"/>
              <a:ext cx="12" cy="7"/>
            </a:xfrm>
            <a:custGeom>
              <a:avLst/>
              <a:gdLst>
                <a:gd name="T0" fmla="*/ 0 w 12"/>
                <a:gd name="T1" fmla="*/ 7 h 7"/>
                <a:gd name="T2" fmla="*/ 0 w 12"/>
                <a:gd name="T3" fmla="*/ 0 h 7"/>
                <a:gd name="T4" fmla="*/ 12 w 12"/>
                <a:gd name="T5" fmla="*/ 0 h 7"/>
                <a:gd name="T6" fmla="*/ 12 w 12"/>
                <a:gd name="T7" fmla="*/ 7 h 7"/>
                <a:gd name="T8" fmla="*/ 6 w 12"/>
                <a:gd name="T9" fmla="*/ 7 h 7"/>
                <a:gd name="T10" fmla="*/ 6 w 12"/>
                <a:gd name="T11" fmla="*/ 7 h 7"/>
                <a:gd name="T12" fmla="*/ 0 w 12"/>
                <a:gd name="T13" fmla="*/ 7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0" y="7"/>
                  </a:moveTo>
                  <a:lnTo>
                    <a:pt x="0" y="0"/>
                  </a:lnTo>
                  <a:lnTo>
                    <a:pt x="12" y="0"/>
                  </a:lnTo>
                  <a:lnTo>
                    <a:pt x="12" y="7"/>
                  </a:lnTo>
                  <a:lnTo>
                    <a:pt x="6"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6" name="Freeform 148"/>
            <p:cNvSpPr>
              <a:spLocks/>
            </p:cNvSpPr>
            <p:nvPr/>
          </p:nvSpPr>
          <p:spPr bwMode="auto">
            <a:xfrm>
              <a:off x="1728" y="3301"/>
              <a:ext cx="6" cy="12"/>
            </a:xfrm>
            <a:custGeom>
              <a:avLst/>
              <a:gdLst>
                <a:gd name="T0" fmla="*/ 0 w 6"/>
                <a:gd name="T1" fmla="*/ 0 h 12"/>
                <a:gd name="T2" fmla="*/ 6 w 6"/>
                <a:gd name="T3" fmla="*/ 0 h 12"/>
                <a:gd name="T4" fmla="*/ 6 w 6"/>
                <a:gd name="T5" fmla="*/ 12 h 12"/>
                <a:gd name="T6" fmla="*/ 0 w 6"/>
                <a:gd name="T7" fmla="*/ 12 h 12"/>
                <a:gd name="T8" fmla="*/ 0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0" y="12"/>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7" name="Rectangle 149"/>
            <p:cNvSpPr>
              <a:spLocks noChangeArrowheads="1"/>
            </p:cNvSpPr>
            <p:nvPr/>
          </p:nvSpPr>
          <p:spPr bwMode="auto">
            <a:xfrm>
              <a:off x="1715"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78" name="Freeform 150"/>
            <p:cNvSpPr>
              <a:spLocks/>
            </p:cNvSpPr>
            <p:nvPr/>
          </p:nvSpPr>
          <p:spPr bwMode="auto">
            <a:xfrm>
              <a:off x="1741"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9" name="Freeform 151"/>
            <p:cNvSpPr>
              <a:spLocks/>
            </p:cNvSpPr>
            <p:nvPr/>
          </p:nvSpPr>
          <p:spPr bwMode="auto">
            <a:xfrm>
              <a:off x="1734" y="3307"/>
              <a:ext cx="20" cy="6"/>
            </a:xfrm>
            <a:custGeom>
              <a:avLst/>
              <a:gdLst>
                <a:gd name="T0" fmla="*/ 20 w 20"/>
                <a:gd name="T1" fmla="*/ 0 h 6"/>
                <a:gd name="T2" fmla="*/ 20 w 20"/>
                <a:gd name="T3" fmla="*/ 6 h 6"/>
                <a:gd name="T4" fmla="*/ 0 w 20"/>
                <a:gd name="T5" fmla="*/ 6 h 6"/>
                <a:gd name="T6" fmla="*/ 0 w 20"/>
                <a:gd name="T7" fmla="*/ 0 h 6"/>
                <a:gd name="T8" fmla="*/ 7 w 20"/>
                <a:gd name="T9" fmla="*/ 0 h 6"/>
                <a:gd name="T10" fmla="*/ 7 w 20"/>
                <a:gd name="T11" fmla="*/ 0 h 6"/>
                <a:gd name="T12" fmla="*/ 20 w 20"/>
                <a:gd name="T13" fmla="*/ 0 h 6"/>
                <a:gd name="T14" fmla="*/ 0 60000 65536"/>
                <a:gd name="T15" fmla="*/ 0 60000 65536"/>
                <a:gd name="T16" fmla="*/ 0 60000 65536"/>
                <a:gd name="T17" fmla="*/ 0 60000 65536"/>
                <a:gd name="T18" fmla="*/ 0 60000 65536"/>
                <a:gd name="T19" fmla="*/ 0 60000 65536"/>
                <a:gd name="T20" fmla="*/ 0 60000 65536"/>
                <a:gd name="T21" fmla="*/ 0 w 20"/>
                <a:gd name="T22" fmla="*/ 0 h 6"/>
                <a:gd name="T23" fmla="*/ 20 w 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
                  <a:moveTo>
                    <a:pt x="20" y="0"/>
                  </a:moveTo>
                  <a:lnTo>
                    <a:pt x="20" y="6"/>
                  </a:lnTo>
                  <a:lnTo>
                    <a:pt x="0" y="6"/>
                  </a:lnTo>
                  <a:lnTo>
                    <a:pt x="0" y="0"/>
                  </a:lnTo>
                  <a:lnTo>
                    <a:pt x="7" y="0"/>
                  </a:lnTo>
                  <a:lnTo>
                    <a:pt x="2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0" name="Freeform 152"/>
            <p:cNvSpPr>
              <a:spLocks/>
            </p:cNvSpPr>
            <p:nvPr/>
          </p:nvSpPr>
          <p:spPr bwMode="auto">
            <a:xfrm>
              <a:off x="1760"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1" name="Freeform 153"/>
            <p:cNvSpPr>
              <a:spLocks/>
            </p:cNvSpPr>
            <p:nvPr/>
          </p:nvSpPr>
          <p:spPr bwMode="auto">
            <a:xfrm>
              <a:off x="1766" y="3301"/>
              <a:ext cx="7" cy="12"/>
            </a:xfrm>
            <a:custGeom>
              <a:avLst/>
              <a:gdLst>
                <a:gd name="T0" fmla="*/ 0 w 7"/>
                <a:gd name="T1" fmla="*/ 0 h 12"/>
                <a:gd name="T2" fmla="*/ 7 w 7"/>
                <a:gd name="T3" fmla="*/ 0 h 12"/>
                <a:gd name="T4" fmla="*/ 7 w 7"/>
                <a:gd name="T5" fmla="*/ 12 h 12"/>
                <a:gd name="T6" fmla="*/ 7 w 7"/>
                <a:gd name="T7" fmla="*/ 12 h 12"/>
                <a:gd name="T8" fmla="*/ 7 w 7"/>
                <a:gd name="T9" fmla="*/ 6 h 12"/>
                <a:gd name="T10" fmla="*/ 0 w 7"/>
                <a:gd name="T11" fmla="*/ 6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7" y="0"/>
                  </a:lnTo>
                  <a:lnTo>
                    <a:pt x="7" y="12"/>
                  </a:lnTo>
                  <a:lnTo>
                    <a:pt x="7"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2" name="Freeform 154"/>
            <p:cNvSpPr>
              <a:spLocks/>
            </p:cNvSpPr>
            <p:nvPr/>
          </p:nvSpPr>
          <p:spPr bwMode="auto">
            <a:xfrm>
              <a:off x="1760" y="3307"/>
              <a:ext cx="13" cy="6"/>
            </a:xfrm>
            <a:custGeom>
              <a:avLst/>
              <a:gdLst>
                <a:gd name="T0" fmla="*/ 13 w 13"/>
                <a:gd name="T1" fmla="*/ 0 h 6"/>
                <a:gd name="T2" fmla="*/ 13 w 13"/>
                <a:gd name="T3" fmla="*/ 6 h 6"/>
                <a:gd name="T4" fmla="*/ 0 w 13"/>
                <a:gd name="T5" fmla="*/ 6 h 6"/>
                <a:gd name="T6" fmla="*/ 0 w 13"/>
                <a:gd name="T7" fmla="*/ 0 h 6"/>
                <a:gd name="T8" fmla="*/ 0 w 13"/>
                <a:gd name="T9" fmla="*/ 0 h 6"/>
                <a:gd name="T10" fmla="*/ 0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3" name="Rectangle 155"/>
            <p:cNvSpPr>
              <a:spLocks noChangeArrowheads="1"/>
            </p:cNvSpPr>
            <p:nvPr/>
          </p:nvSpPr>
          <p:spPr bwMode="auto">
            <a:xfrm>
              <a:off x="1760"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84" name="Freeform 156"/>
            <p:cNvSpPr>
              <a:spLocks/>
            </p:cNvSpPr>
            <p:nvPr/>
          </p:nvSpPr>
          <p:spPr bwMode="auto">
            <a:xfrm>
              <a:off x="1785" y="3294"/>
              <a:ext cx="13" cy="7"/>
            </a:xfrm>
            <a:custGeom>
              <a:avLst/>
              <a:gdLst>
                <a:gd name="T0" fmla="*/ 0 w 13"/>
                <a:gd name="T1" fmla="*/ 7 h 7"/>
                <a:gd name="T2" fmla="*/ 0 w 13"/>
                <a:gd name="T3" fmla="*/ 0 h 7"/>
                <a:gd name="T4" fmla="*/ 13 w 13"/>
                <a:gd name="T5" fmla="*/ 0 h 7"/>
                <a:gd name="T6" fmla="*/ 13 w 13"/>
                <a:gd name="T7" fmla="*/ 7 h 7"/>
                <a:gd name="T8" fmla="*/ 7 w 13"/>
                <a:gd name="T9" fmla="*/ 7 h 7"/>
                <a:gd name="T10" fmla="*/ 7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7"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5" name="Freeform 157"/>
            <p:cNvSpPr>
              <a:spLocks/>
            </p:cNvSpPr>
            <p:nvPr/>
          </p:nvSpPr>
          <p:spPr bwMode="auto">
            <a:xfrm>
              <a:off x="1792" y="3301"/>
              <a:ext cx="6" cy="12"/>
            </a:xfrm>
            <a:custGeom>
              <a:avLst/>
              <a:gdLst>
                <a:gd name="T0" fmla="*/ 0 w 6"/>
                <a:gd name="T1" fmla="*/ 0 h 12"/>
                <a:gd name="T2" fmla="*/ 6 w 6"/>
                <a:gd name="T3" fmla="*/ 0 h 12"/>
                <a:gd name="T4" fmla="*/ 6 w 6"/>
                <a:gd name="T5" fmla="*/ 12 h 12"/>
                <a:gd name="T6" fmla="*/ 0 w 6"/>
                <a:gd name="T7" fmla="*/ 12 h 12"/>
                <a:gd name="T8" fmla="*/ 0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0" y="12"/>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6" name="Freeform 158"/>
            <p:cNvSpPr>
              <a:spLocks/>
            </p:cNvSpPr>
            <p:nvPr/>
          </p:nvSpPr>
          <p:spPr bwMode="auto">
            <a:xfrm>
              <a:off x="1779" y="3307"/>
              <a:ext cx="13" cy="6"/>
            </a:xfrm>
            <a:custGeom>
              <a:avLst/>
              <a:gdLst>
                <a:gd name="T0" fmla="*/ 13 w 13"/>
                <a:gd name="T1" fmla="*/ 0 h 6"/>
                <a:gd name="T2" fmla="*/ 13 w 13"/>
                <a:gd name="T3" fmla="*/ 6 h 6"/>
                <a:gd name="T4" fmla="*/ 0 w 13"/>
                <a:gd name="T5" fmla="*/ 6 h 6"/>
                <a:gd name="T6" fmla="*/ 0 w 13"/>
                <a:gd name="T7" fmla="*/ 0 h 6"/>
                <a:gd name="T8" fmla="*/ 6 w 13"/>
                <a:gd name="T9" fmla="*/ 0 h 6"/>
                <a:gd name="T10" fmla="*/ 6 w 13"/>
                <a:gd name="T11" fmla="*/ 0 h 6"/>
                <a:gd name="T12" fmla="*/ 13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13" y="0"/>
                  </a:moveTo>
                  <a:lnTo>
                    <a:pt x="13" y="6"/>
                  </a:lnTo>
                  <a:lnTo>
                    <a:pt x="0" y="6"/>
                  </a:lnTo>
                  <a:lnTo>
                    <a:pt x="0" y="0"/>
                  </a:lnTo>
                  <a:lnTo>
                    <a:pt x="6" y="0"/>
                  </a:lnTo>
                  <a:lnTo>
                    <a:pt x="13"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7" name="Rectangle 159"/>
            <p:cNvSpPr>
              <a:spLocks noChangeArrowheads="1"/>
            </p:cNvSpPr>
            <p:nvPr/>
          </p:nvSpPr>
          <p:spPr bwMode="auto">
            <a:xfrm>
              <a:off x="1779"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88" name="Rectangle 160"/>
            <p:cNvSpPr>
              <a:spLocks noChangeArrowheads="1"/>
            </p:cNvSpPr>
            <p:nvPr/>
          </p:nvSpPr>
          <p:spPr bwMode="auto">
            <a:xfrm>
              <a:off x="1798" y="3301"/>
              <a:ext cx="6"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89" name="Freeform 161"/>
            <p:cNvSpPr>
              <a:spLocks/>
            </p:cNvSpPr>
            <p:nvPr/>
          </p:nvSpPr>
          <p:spPr bwMode="auto">
            <a:xfrm>
              <a:off x="1823" y="3294"/>
              <a:ext cx="13" cy="7"/>
            </a:xfrm>
            <a:custGeom>
              <a:avLst/>
              <a:gdLst>
                <a:gd name="T0" fmla="*/ 0 w 13"/>
                <a:gd name="T1" fmla="*/ 7 h 7"/>
                <a:gd name="T2" fmla="*/ 0 w 13"/>
                <a:gd name="T3" fmla="*/ 0 h 7"/>
                <a:gd name="T4" fmla="*/ 13 w 13"/>
                <a:gd name="T5" fmla="*/ 0 h 7"/>
                <a:gd name="T6" fmla="*/ 13 w 13"/>
                <a:gd name="T7" fmla="*/ 7 h 7"/>
                <a:gd name="T8" fmla="*/ 13 w 13"/>
                <a:gd name="T9" fmla="*/ 7 h 7"/>
                <a:gd name="T10" fmla="*/ 13 w 13"/>
                <a:gd name="T11" fmla="*/ 7 h 7"/>
                <a:gd name="T12" fmla="*/ 0 w 13"/>
                <a:gd name="T13" fmla="*/ 7 h 7"/>
                <a:gd name="T14" fmla="*/ 0 60000 65536"/>
                <a:gd name="T15" fmla="*/ 0 60000 65536"/>
                <a:gd name="T16" fmla="*/ 0 60000 65536"/>
                <a:gd name="T17" fmla="*/ 0 60000 65536"/>
                <a:gd name="T18" fmla="*/ 0 60000 65536"/>
                <a:gd name="T19" fmla="*/ 0 60000 65536"/>
                <a:gd name="T20" fmla="*/ 0 60000 65536"/>
                <a:gd name="T21" fmla="*/ 0 w 13"/>
                <a:gd name="T22" fmla="*/ 0 h 7"/>
                <a:gd name="T23" fmla="*/ 13 w 1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
                  <a:moveTo>
                    <a:pt x="0" y="7"/>
                  </a:moveTo>
                  <a:lnTo>
                    <a:pt x="0" y="0"/>
                  </a:lnTo>
                  <a:lnTo>
                    <a:pt x="13" y="0"/>
                  </a:lnTo>
                  <a:lnTo>
                    <a:pt x="13" y="7"/>
                  </a:lnTo>
                  <a:lnTo>
                    <a:pt x="0" y="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90" name="Freeform 162"/>
            <p:cNvSpPr>
              <a:spLocks/>
            </p:cNvSpPr>
            <p:nvPr/>
          </p:nvSpPr>
          <p:spPr bwMode="auto">
            <a:xfrm>
              <a:off x="1830" y="3301"/>
              <a:ext cx="6" cy="12"/>
            </a:xfrm>
            <a:custGeom>
              <a:avLst/>
              <a:gdLst>
                <a:gd name="T0" fmla="*/ 0 w 6"/>
                <a:gd name="T1" fmla="*/ 0 h 12"/>
                <a:gd name="T2" fmla="*/ 6 w 6"/>
                <a:gd name="T3" fmla="*/ 0 h 12"/>
                <a:gd name="T4" fmla="*/ 6 w 6"/>
                <a:gd name="T5" fmla="*/ 12 h 12"/>
                <a:gd name="T6" fmla="*/ 6 w 6"/>
                <a:gd name="T7" fmla="*/ 12 h 12"/>
                <a:gd name="T8" fmla="*/ 6 w 6"/>
                <a:gd name="T9" fmla="*/ 6 h 12"/>
                <a:gd name="T10" fmla="*/ 0 w 6"/>
                <a:gd name="T11" fmla="*/ 6 h 12"/>
                <a:gd name="T12" fmla="*/ 0 w 6"/>
                <a:gd name="T13" fmla="*/ 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0"/>
                  </a:moveTo>
                  <a:lnTo>
                    <a:pt x="6" y="0"/>
                  </a:lnTo>
                  <a:lnTo>
                    <a:pt x="6" y="12"/>
                  </a:lnTo>
                  <a:lnTo>
                    <a:pt x="6" y="6"/>
                  </a:lnTo>
                  <a:lnTo>
                    <a:pt x="0" y="6"/>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91" name="Rectangle 163"/>
            <p:cNvSpPr>
              <a:spLocks noChangeArrowheads="1"/>
            </p:cNvSpPr>
            <p:nvPr/>
          </p:nvSpPr>
          <p:spPr bwMode="auto">
            <a:xfrm>
              <a:off x="1823" y="3301"/>
              <a:ext cx="7" cy="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92" name="Rectangle 164"/>
            <p:cNvSpPr>
              <a:spLocks noChangeArrowheads="1"/>
            </p:cNvSpPr>
            <p:nvPr/>
          </p:nvSpPr>
          <p:spPr bwMode="auto">
            <a:xfrm>
              <a:off x="2976" y="2694"/>
              <a:ext cx="2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24 X</a:t>
              </a:r>
              <a:endParaRPr lang="en-US" altLang="en-US" sz="2000" baseline="-25000"/>
            </a:p>
          </p:txBody>
        </p:sp>
        <p:sp>
          <p:nvSpPr>
            <p:cNvPr id="73893" name="Rectangle 165"/>
            <p:cNvSpPr>
              <a:spLocks noChangeArrowheads="1"/>
            </p:cNvSpPr>
            <p:nvPr/>
          </p:nvSpPr>
          <p:spPr bwMode="auto">
            <a:xfrm>
              <a:off x="2791" y="3602"/>
              <a:ext cx="2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3.8 X</a:t>
              </a:r>
              <a:endParaRPr lang="en-US" altLang="en-US" sz="2000" baseline="-25000"/>
            </a:p>
          </p:txBody>
        </p:sp>
        <p:sp>
          <p:nvSpPr>
            <p:cNvPr id="73894" name="Freeform 166"/>
            <p:cNvSpPr>
              <a:spLocks/>
            </p:cNvSpPr>
            <p:nvPr/>
          </p:nvSpPr>
          <p:spPr bwMode="auto">
            <a:xfrm>
              <a:off x="1468" y="2240"/>
              <a:ext cx="12" cy="6"/>
            </a:xfrm>
            <a:custGeom>
              <a:avLst/>
              <a:gdLst>
                <a:gd name="T0" fmla="*/ 0 w 12"/>
                <a:gd name="T1" fmla="*/ 6 h 6"/>
                <a:gd name="T2" fmla="*/ 0 w 12"/>
                <a:gd name="T3" fmla="*/ 0 h 6"/>
                <a:gd name="T4" fmla="*/ 12 w 12"/>
                <a:gd name="T5" fmla="*/ 0 h 6"/>
                <a:gd name="T6" fmla="*/ 12 w 12"/>
                <a:gd name="T7" fmla="*/ 6 h 6"/>
                <a:gd name="T8" fmla="*/ 6 w 12"/>
                <a:gd name="T9" fmla="*/ 6 h 6"/>
                <a:gd name="T10" fmla="*/ 6 w 12"/>
                <a:gd name="T11" fmla="*/ 6 h 6"/>
                <a:gd name="T12" fmla="*/ 0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6"/>
                  </a:moveTo>
                  <a:lnTo>
                    <a:pt x="0" y="0"/>
                  </a:lnTo>
                  <a:lnTo>
                    <a:pt x="12" y="0"/>
                  </a:lnTo>
                  <a:lnTo>
                    <a:pt x="12" y="6"/>
                  </a:lnTo>
                  <a:lnTo>
                    <a:pt x="6" y="6"/>
                  </a:lnTo>
                  <a:lnTo>
                    <a:pt x="0" y="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95" name="Freeform 167"/>
            <p:cNvSpPr>
              <a:spLocks/>
            </p:cNvSpPr>
            <p:nvPr/>
          </p:nvSpPr>
          <p:spPr bwMode="auto">
            <a:xfrm>
              <a:off x="1474" y="2246"/>
              <a:ext cx="6" cy="13"/>
            </a:xfrm>
            <a:custGeom>
              <a:avLst/>
              <a:gdLst>
                <a:gd name="T0" fmla="*/ 0 w 6"/>
                <a:gd name="T1" fmla="*/ 0 h 13"/>
                <a:gd name="T2" fmla="*/ 6 w 6"/>
                <a:gd name="T3" fmla="*/ 0 h 13"/>
                <a:gd name="T4" fmla="*/ 6 w 6"/>
                <a:gd name="T5" fmla="*/ 13 h 13"/>
                <a:gd name="T6" fmla="*/ 0 w 6"/>
                <a:gd name="T7" fmla="*/ 13 h 13"/>
                <a:gd name="T8" fmla="*/ 0 w 6"/>
                <a:gd name="T9" fmla="*/ 7 h 13"/>
                <a:gd name="T10" fmla="*/ 0 w 6"/>
                <a:gd name="T11" fmla="*/ 7 h 13"/>
                <a:gd name="T12" fmla="*/ 0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0" y="0"/>
                  </a:moveTo>
                  <a:lnTo>
                    <a:pt x="6" y="0"/>
                  </a:lnTo>
                  <a:lnTo>
                    <a:pt x="6" y="13"/>
                  </a:lnTo>
                  <a:lnTo>
                    <a:pt x="0" y="13"/>
                  </a:lnTo>
                  <a:lnTo>
                    <a:pt x="0" y="7"/>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96" name="Rectangle 168"/>
            <p:cNvSpPr>
              <a:spLocks noChangeArrowheads="1"/>
            </p:cNvSpPr>
            <p:nvPr/>
          </p:nvSpPr>
          <p:spPr bwMode="auto">
            <a:xfrm>
              <a:off x="1461" y="2246"/>
              <a:ext cx="7" cy="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897" name="Rectangle 169"/>
            <p:cNvSpPr>
              <a:spLocks noChangeArrowheads="1"/>
            </p:cNvSpPr>
            <p:nvPr/>
          </p:nvSpPr>
          <p:spPr bwMode="auto">
            <a:xfrm>
              <a:off x="2004" y="3437"/>
              <a:ext cx="2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2.3 X</a:t>
              </a:r>
              <a:endParaRPr lang="en-US" altLang="en-US" sz="2000" baseline="-25000"/>
            </a:p>
          </p:txBody>
        </p:sp>
        <p:sp>
          <p:nvSpPr>
            <p:cNvPr id="73898" name="Line 170"/>
            <p:cNvSpPr>
              <a:spLocks noChangeShapeType="1"/>
            </p:cNvSpPr>
            <p:nvPr/>
          </p:nvSpPr>
          <p:spPr bwMode="auto">
            <a:xfrm>
              <a:off x="3760" y="1762"/>
              <a:ext cx="584" cy="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899" name="Line 171"/>
            <p:cNvSpPr>
              <a:spLocks noChangeShapeType="1"/>
            </p:cNvSpPr>
            <p:nvPr/>
          </p:nvSpPr>
          <p:spPr bwMode="auto">
            <a:xfrm>
              <a:off x="1464" y="2244"/>
              <a:ext cx="1464" cy="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0" name="Line 172"/>
            <p:cNvSpPr>
              <a:spLocks noChangeShapeType="1"/>
            </p:cNvSpPr>
            <p:nvPr/>
          </p:nvSpPr>
          <p:spPr bwMode="auto">
            <a:xfrm>
              <a:off x="1584" y="3581"/>
              <a:ext cx="2613" cy="0"/>
            </a:xfrm>
            <a:prstGeom prst="line">
              <a:avLst/>
            </a:prstGeom>
            <a:noFill/>
            <a:ln w="38100">
              <a:solidFill>
                <a:schemeClr val="tx1"/>
              </a:solidFill>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1" name="Line 173"/>
            <p:cNvSpPr>
              <a:spLocks noChangeShapeType="1"/>
            </p:cNvSpPr>
            <p:nvPr/>
          </p:nvSpPr>
          <p:spPr bwMode="auto">
            <a:xfrm>
              <a:off x="4209" y="1800"/>
              <a:ext cx="0" cy="19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2" name="Line 174"/>
            <p:cNvSpPr>
              <a:spLocks noChangeShapeType="1"/>
            </p:cNvSpPr>
            <p:nvPr/>
          </p:nvSpPr>
          <p:spPr bwMode="auto">
            <a:xfrm>
              <a:off x="1462" y="3304"/>
              <a:ext cx="288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3" name="Line 175"/>
            <p:cNvSpPr>
              <a:spLocks noChangeShapeType="1"/>
            </p:cNvSpPr>
            <p:nvPr/>
          </p:nvSpPr>
          <p:spPr bwMode="auto">
            <a:xfrm>
              <a:off x="1580" y="3396"/>
              <a:ext cx="1152" cy="0"/>
            </a:xfrm>
            <a:prstGeom prst="line">
              <a:avLst/>
            </a:prstGeom>
            <a:noFill/>
            <a:ln w="38100">
              <a:solidFill>
                <a:schemeClr val="tx1"/>
              </a:solidFill>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4" name="Line 176"/>
            <p:cNvSpPr>
              <a:spLocks noChangeShapeType="1"/>
            </p:cNvSpPr>
            <p:nvPr/>
          </p:nvSpPr>
          <p:spPr bwMode="auto">
            <a:xfrm>
              <a:off x="1584" y="3176"/>
              <a:ext cx="0" cy="528"/>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5" name="Line 177"/>
            <p:cNvSpPr>
              <a:spLocks noChangeShapeType="1"/>
            </p:cNvSpPr>
            <p:nvPr/>
          </p:nvSpPr>
          <p:spPr bwMode="auto">
            <a:xfrm>
              <a:off x="4265" y="1765"/>
              <a:ext cx="0" cy="1536"/>
            </a:xfrm>
            <a:prstGeom prst="line">
              <a:avLst/>
            </a:prstGeom>
            <a:noFill/>
            <a:ln w="38100">
              <a:solidFill>
                <a:schemeClr val="tx1"/>
              </a:solidFill>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6" name="Rectangle 178"/>
            <p:cNvSpPr>
              <a:spLocks noChangeArrowheads="1"/>
            </p:cNvSpPr>
            <p:nvPr/>
          </p:nvSpPr>
          <p:spPr bwMode="auto">
            <a:xfrm>
              <a:off x="4194" y="1742"/>
              <a:ext cx="32" cy="31"/>
            </a:xfrm>
            <a:prstGeom prst="rect">
              <a:avLst/>
            </a:prstGeom>
            <a:solidFill>
              <a:schemeClr val="tx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3907" name="Line 179"/>
            <p:cNvSpPr>
              <a:spLocks noChangeShapeType="1"/>
            </p:cNvSpPr>
            <p:nvPr/>
          </p:nvSpPr>
          <p:spPr bwMode="auto">
            <a:xfrm>
              <a:off x="2928" y="2264"/>
              <a:ext cx="0" cy="1037"/>
            </a:xfrm>
            <a:prstGeom prst="line">
              <a:avLst/>
            </a:prstGeom>
            <a:noFill/>
            <a:ln w="38100">
              <a:solidFill>
                <a:schemeClr val="tx1"/>
              </a:solidFill>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73908" name="Line 180"/>
            <p:cNvSpPr>
              <a:spLocks noChangeShapeType="1"/>
            </p:cNvSpPr>
            <p:nvPr/>
          </p:nvSpPr>
          <p:spPr bwMode="auto">
            <a:xfrm>
              <a:off x="2928" y="3232"/>
              <a:ext cx="0" cy="272"/>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12700"/>
            <a:ext cx="9144000" cy="825500"/>
          </a:xfrm>
        </p:spPr>
        <p:txBody>
          <a:bodyPr/>
          <a:lstStyle/>
          <a:p>
            <a:pPr eaLnBrk="1" hangingPunct="1"/>
            <a:r>
              <a:rPr lang="en-US" altLang="en-US" sz="3200" smtClean="0"/>
              <a:t>Increasing Propagation Delays</a:t>
            </a:r>
          </a:p>
        </p:txBody>
      </p:sp>
      <p:sp>
        <p:nvSpPr>
          <p:cNvPr id="75779"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80" name="Rectangle 4"/>
          <p:cNvSpPr>
            <a:spLocks noChangeArrowheads="1"/>
          </p:cNvSpPr>
          <p:nvPr/>
        </p:nvSpPr>
        <p:spPr bwMode="auto">
          <a:xfrm>
            <a:off x="76200" y="1079500"/>
            <a:ext cx="403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a:t>Circuit speed degrades</a:t>
            </a:r>
            <a:endParaRPr lang="en-US" altLang="en-US" sz="2000" baseline="-25000">
              <a:sym typeface="Math1" pitchFamily="2" charset="2"/>
            </a:endParaRPr>
          </a:p>
          <a:p>
            <a:pPr eaLnBrk="1" hangingPunct="1">
              <a:spcBef>
                <a:spcPct val="0"/>
              </a:spcBef>
              <a:buFontTx/>
              <a:buChar char="–"/>
            </a:pPr>
            <a:endParaRPr lang="en-US" altLang="en-US" sz="2000" baseline="-25000">
              <a:sym typeface="Math1" pitchFamily="2" charset="2"/>
            </a:endParaRPr>
          </a:p>
          <a:p>
            <a:pPr eaLnBrk="1" hangingPunct="1">
              <a:spcBef>
                <a:spcPct val="0"/>
              </a:spcBef>
              <a:buFontTx/>
              <a:buChar char="–"/>
            </a:pPr>
            <a:endParaRPr lang="en-US" altLang="en-US" sz="2000"/>
          </a:p>
        </p:txBody>
      </p:sp>
      <p:sp>
        <p:nvSpPr>
          <p:cNvPr id="75781" name="Line 5"/>
          <p:cNvSpPr>
            <a:spLocks noChangeShapeType="1"/>
          </p:cNvSpPr>
          <p:nvPr/>
        </p:nvSpPr>
        <p:spPr bwMode="auto">
          <a:xfrm flipH="1">
            <a:off x="2224088" y="2268538"/>
            <a:ext cx="317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en-US"/>
          </a:p>
        </p:txBody>
      </p:sp>
      <p:sp>
        <p:nvSpPr>
          <p:cNvPr id="75782" name="Line 6"/>
          <p:cNvSpPr>
            <a:spLocks noChangeShapeType="1"/>
          </p:cNvSpPr>
          <p:nvPr/>
        </p:nvSpPr>
        <p:spPr bwMode="auto">
          <a:xfrm>
            <a:off x="4595813" y="5703888"/>
            <a:ext cx="1587" cy="65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en-US"/>
          </a:p>
        </p:txBody>
      </p:sp>
      <p:sp>
        <p:nvSpPr>
          <p:cNvPr id="75783" name="Line 7"/>
          <p:cNvSpPr>
            <a:spLocks noChangeShapeType="1"/>
          </p:cNvSpPr>
          <p:nvPr/>
        </p:nvSpPr>
        <p:spPr bwMode="auto">
          <a:xfrm>
            <a:off x="4813300" y="5692775"/>
            <a:ext cx="1588" cy="4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en-US"/>
          </a:p>
        </p:txBody>
      </p:sp>
      <p:sp>
        <p:nvSpPr>
          <p:cNvPr id="75784" name="Rectangle 8"/>
          <p:cNvSpPr>
            <a:spLocks noChangeArrowheads="1"/>
          </p:cNvSpPr>
          <p:nvPr/>
        </p:nvSpPr>
        <p:spPr bwMode="auto">
          <a:xfrm>
            <a:off x="4595813" y="4783138"/>
            <a:ext cx="11112" cy="9525"/>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grpSp>
        <p:nvGrpSpPr>
          <p:cNvPr id="75785" name="Group 9"/>
          <p:cNvGrpSpPr>
            <a:grpSpLocks/>
          </p:cNvGrpSpPr>
          <p:nvPr/>
        </p:nvGrpSpPr>
        <p:grpSpPr bwMode="auto">
          <a:xfrm>
            <a:off x="1749425" y="1922463"/>
            <a:ext cx="5678488" cy="4648200"/>
            <a:chOff x="1094" y="1083"/>
            <a:chExt cx="3577" cy="2928"/>
          </a:xfrm>
        </p:grpSpPr>
        <p:sp>
          <p:nvSpPr>
            <p:cNvPr id="75786" name="Rectangle 10"/>
            <p:cNvSpPr>
              <a:spLocks noChangeArrowheads="1"/>
            </p:cNvSpPr>
            <p:nvPr/>
          </p:nvSpPr>
          <p:spPr bwMode="auto">
            <a:xfrm>
              <a:off x="2782" y="3896"/>
              <a:ext cx="2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V</a:t>
              </a:r>
              <a:r>
                <a:rPr lang="en-US" altLang="en-US" sz="1000" baseline="-25000"/>
                <a:t>DD</a:t>
              </a:r>
              <a:r>
                <a:rPr lang="en-US" altLang="en-US" sz="1200"/>
                <a:t> (V)</a:t>
              </a:r>
              <a:endParaRPr lang="en-US" altLang="en-US" sz="2000"/>
            </a:p>
          </p:txBody>
        </p:sp>
        <p:sp>
          <p:nvSpPr>
            <p:cNvPr id="75787" name="Line 11"/>
            <p:cNvSpPr>
              <a:spLocks noChangeShapeType="1"/>
            </p:cNvSpPr>
            <p:nvPr/>
          </p:nvSpPr>
          <p:spPr bwMode="auto">
            <a:xfrm flipH="1">
              <a:off x="1401" y="1128"/>
              <a:ext cx="3262"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8" name="Line 12"/>
            <p:cNvSpPr>
              <a:spLocks noChangeShapeType="1"/>
            </p:cNvSpPr>
            <p:nvPr/>
          </p:nvSpPr>
          <p:spPr bwMode="auto">
            <a:xfrm flipV="1">
              <a:off x="4663" y="1128"/>
              <a:ext cx="1" cy="248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9" name="Line 13"/>
            <p:cNvSpPr>
              <a:spLocks noChangeShapeType="1"/>
            </p:cNvSpPr>
            <p:nvPr/>
          </p:nvSpPr>
          <p:spPr bwMode="auto">
            <a:xfrm>
              <a:off x="1401" y="3613"/>
              <a:ext cx="3262"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0" name="Freeform 14"/>
            <p:cNvSpPr>
              <a:spLocks/>
            </p:cNvSpPr>
            <p:nvPr/>
          </p:nvSpPr>
          <p:spPr bwMode="auto">
            <a:xfrm>
              <a:off x="1401" y="1128"/>
              <a:ext cx="1" cy="2485"/>
            </a:xfrm>
            <a:custGeom>
              <a:avLst/>
              <a:gdLst>
                <a:gd name="T0" fmla="*/ 0 w 1"/>
                <a:gd name="T1" fmla="*/ 0 h 2485"/>
                <a:gd name="T2" fmla="*/ 0 w 1"/>
                <a:gd name="T3" fmla="*/ 2485 h 2485"/>
                <a:gd name="T4" fmla="*/ 0 w 1"/>
                <a:gd name="T5" fmla="*/ 0 h 2485"/>
                <a:gd name="T6" fmla="*/ 0 60000 65536"/>
                <a:gd name="T7" fmla="*/ 0 60000 65536"/>
                <a:gd name="T8" fmla="*/ 0 60000 65536"/>
                <a:gd name="T9" fmla="*/ 0 w 1"/>
                <a:gd name="T10" fmla="*/ 0 h 2485"/>
                <a:gd name="T11" fmla="*/ 1 w 1"/>
                <a:gd name="T12" fmla="*/ 2485 h 2485"/>
              </a:gdLst>
              <a:ahLst/>
              <a:cxnLst>
                <a:cxn ang="T6">
                  <a:pos x="T0" y="T1"/>
                </a:cxn>
                <a:cxn ang="T7">
                  <a:pos x="T2" y="T3"/>
                </a:cxn>
                <a:cxn ang="T8">
                  <a:pos x="T4" y="T5"/>
                </a:cxn>
              </a:cxnLst>
              <a:rect l="T9" t="T10" r="T11" b="T12"/>
              <a:pathLst>
                <a:path w="1" h="2485">
                  <a:moveTo>
                    <a:pt x="0" y="0"/>
                  </a:moveTo>
                  <a:lnTo>
                    <a:pt x="0" y="2485"/>
                  </a:lnTo>
                  <a:lnTo>
                    <a:pt x="0" y="0"/>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1" name="Line 15"/>
            <p:cNvSpPr>
              <a:spLocks noChangeShapeType="1"/>
            </p:cNvSpPr>
            <p:nvPr/>
          </p:nvSpPr>
          <p:spPr bwMode="auto">
            <a:xfrm flipH="1">
              <a:off x="1401" y="3613"/>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2" name="Line 16"/>
            <p:cNvSpPr>
              <a:spLocks noChangeShapeType="1"/>
            </p:cNvSpPr>
            <p:nvPr/>
          </p:nvSpPr>
          <p:spPr bwMode="auto">
            <a:xfrm flipH="1">
              <a:off x="1401" y="3511"/>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3" name="Line 17"/>
            <p:cNvSpPr>
              <a:spLocks noChangeShapeType="1"/>
            </p:cNvSpPr>
            <p:nvPr/>
          </p:nvSpPr>
          <p:spPr bwMode="auto">
            <a:xfrm flipH="1">
              <a:off x="1401" y="3415"/>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18"/>
            <p:cNvSpPr>
              <a:spLocks noChangeShapeType="1"/>
            </p:cNvSpPr>
            <p:nvPr/>
          </p:nvSpPr>
          <p:spPr bwMode="auto">
            <a:xfrm flipH="1">
              <a:off x="1401" y="3313"/>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5" name="Line 19"/>
            <p:cNvSpPr>
              <a:spLocks noChangeShapeType="1"/>
            </p:cNvSpPr>
            <p:nvPr/>
          </p:nvSpPr>
          <p:spPr bwMode="auto">
            <a:xfrm flipH="1">
              <a:off x="1401" y="3217"/>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6" name="Line 20"/>
            <p:cNvSpPr>
              <a:spLocks noChangeShapeType="1"/>
            </p:cNvSpPr>
            <p:nvPr/>
          </p:nvSpPr>
          <p:spPr bwMode="auto">
            <a:xfrm flipH="1">
              <a:off x="1401" y="3019"/>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7" name="Line 21"/>
            <p:cNvSpPr>
              <a:spLocks noChangeShapeType="1"/>
            </p:cNvSpPr>
            <p:nvPr/>
          </p:nvSpPr>
          <p:spPr bwMode="auto">
            <a:xfrm flipH="1">
              <a:off x="1401" y="2917"/>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8" name="Line 22"/>
            <p:cNvSpPr>
              <a:spLocks noChangeShapeType="1"/>
            </p:cNvSpPr>
            <p:nvPr/>
          </p:nvSpPr>
          <p:spPr bwMode="auto">
            <a:xfrm flipH="1">
              <a:off x="1401" y="2821"/>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9" name="Line 23"/>
            <p:cNvSpPr>
              <a:spLocks noChangeShapeType="1"/>
            </p:cNvSpPr>
            <p:nvPr/>
          </p:nvSpPr>
          <p:spPr bwMode="auto">
            <a:xfrm flipH="1">
              <a:off x="1401" y="2719"/>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0" name="Line 24"/>
            <p:cNvSpPr>
              <a:spLocks noChangeShapeType="1"/>
            </p:cNvSpPr>
            <p:nvPr/>
          </p:nvSpPr>
          <p:spPr bwMode="auto">
            <a:xfrm flipH="1">
              <a:off x="1401" y="2617"/>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1" name="Line 25"/>
            <p:cNvSpPr>
              <a:spLocks noChangeShapeType="1"/>
            </p:cNvSpPr>
            <p:nvPr/>
          </p:nvSpPr>
          <p:spPr bwMode="auto">
            <a:xfrm flipH="1">
              <a:off x="1401" y="2521"/>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2" name="Line 26"/>
            <p:cNvSpPr>
              <a:spLocks noChangeShapeType="1"/>
            </p:cNvSpPr>
            <p:nvPr/>
          </p:nvSpPr>
          <p:spPr bwMode="auto">
            <a:xfrm flipH="1">
              <a:off x="1401" y="2419"/>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3" name="Line 27"/>
            <p:cNvSpPr>
              <a:spLocks noChangeShapeType="1"/>
            </p:cNvSpPr>
            <p:nvPr/>
          </p:nvSpPr>
          <p:spPr bwMode="auto">
            <a:xfrm flipH="1">
              <a:off x="1401" y="2323"/>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4" name="Line 28"/>
            <p:cNvSpPr>
              <a:spLocks noChangeShapeType="1"/>
            </p:cNvSpPr>
            <p:nvPr/>
          </p:nvSpPr>
          <p:spPr bwMode="auto">
            <a:xfrm flipH="1">
              <a:off x="1401" y="2221"/>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5" name="Line 29"/>
            <p:cNvSpPr>
              <a:spLocks noChangeShapeType="1"/>
            </p:cNvSpPr>
            <p:nvPr/>
          </p:nvSpPr>
          <p:spPr bwMode="auto">
            <a:xfrm flipH="1">
              <a:off x="1401" y="2125"/>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30"/>
            <p:cNvSpPr>
              <a:spLocks noChangeShapeType="1"/>
            </p:cNvSpPr>
            <p:nvPr/>
          </p:nvSpPr>
          <p:spPr bwMode="auto">
            <a:xfrm flipH="1">
              <a:off x="1401" y="2023"/>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Line 31"/>
            <p:cNvSpPr>
              <a:spLocks noChangeShapeType="1"/>
            </p:cNvSpPr>
            <p:nvPr/>
          </p:nvSpPr>
          <p:spPr bwMode="auto">
            <a:xfrm flipH="1">
              <a:off x="1401" y="1920"/>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8" name="Line 32"/>
            <p:cNvSpPr>
              <a:spLocks noChangeShapeType="1"/>
            </p:cNvSpPr>
            <p:nvPr/>
          </p:nvSpPr>
          <p:spPr bwMode="auto">
            <a:xfrm flipH="1">
              <a:off x="1401" y="1825"/>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33"/>
            <p:cNvSpPr>
              <a:spLocks noChangeShapeType="1"/>
            </p:cNvSpPr>
            <p:nvPr/>
          </p:nvSpPr>
          <p:spPr bwMode="auto">
            <a:xfrm flipH="1">
              <a:off x="1401" y="1722"/>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34"/>
            <p:cNvSpPr>
              <a:spLocks noChangeShapeType="1"/>
            </p:cNvSpPr>
            <p:nvPr/>
          </p:nvSpPr>
          <p:spPr bwMode="auto">
            <a:xfrm flipH="1">
              <a:off x="1401" y="1627"/>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35"/>
            <p:cNvSpPr>
              <a:spLocks noChangeShapeType="1"/>
            </p:cNvSpPr>
            <p:nvPr/>
          </p:nvSpPr>
          <p:spPr bwMode="auto">
            <a:xfrm flipH="1">
              <a:off x="1401" y="1524"/>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2" name="Line 36"/>
            <p:cNvSpPr>
              <a:spLocks noChangeShapeType="1"/>
            </p:cNvSpPr>
            <p:nvPr/>
          </p:nvSpPr>
          <p:spPr bwMode="auto">
            <a:xfrm flipH="1">
              <a:off x="1401" y="1326"/>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37"/>
            <p:cNvSpPr>
              <a:spLocks noChangeShapeType="1"/>
            </p:cNvSpPr>
            <p:nvPr/>
          </p:nvSpPr>
          <p:spPr bwMode="auto">
            <a:xfrm flipH="1">
              <a:off x="1401" y="1231"/>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Line 38"/>
            <p:cNvSpPr>
              <a:spLocks noChangeShapeType="1"/>
            </p:cNvSpPr>
            <p:nvPr/>
          </p:nvSpPr>
          <p:spPr bwMode="auto">
            <a:xfrm flipH="1">
              <a:off x="1401" y="1128"/>
              <a:ext cx="20"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5" name="Line 39"/>
            <p:cNvSpPr>
              <a:spLocks noChangeShapeType="1"/>
            </p:cNvSpPr>
            <p:nvPr/>
          </p:nvSpPr>
          <p:spPr bwMode="auto">
            <a:xfrm flipH="1">
              <a:off x="1373" y="3613"/>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40"/>
            <p:cNvSpPr>
              <a:spLocks noChangeShapeType="1"/>
            </p:cNvSpPr>
            <p:nvPr/>
          </p:nvSpPr>
          <p:spPr bwMode="auto">
            <a:xfrm flipH="1">
              <a:off x="1373" y="3115"/>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7" name="Line 41"/>
            <p:cNvSpPr>
              <a:spLocks noChangeShapeType="1"/>
            </p:cNvSpPr>
            <p:nvPr/>
          </p:nvSpPr>
          <p:spPr bwMode="auto">
            <a:xfrm flipH="1">
              <a:off x="1373" y="2617"/>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8" name="Line 42"/>
            <p:cNvSpPr>
              <a:spLocks noChangeShapeType="1"/>
            </p:cNvSpPr>
            <p:nvPr/>
          </p:nvSpPr>
          <p:spPr bwMode="auto">
            <a:xfrm flipH="1">
              <a:off x="1373" y="2125"/>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9" name="Line 43"/>
            <p:cNvSpPr>
              <a:spLocks noChangeShapeType="1"/>
            </p:cNvSpPr>
            <p:nvPr/>
          </p:nvSpPr>
          <p:spPr bwMode="auto">
            <a:xfrm flipH="1">
              <a:off x="1373" y="1627"/>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0" name="Line 44"/>
            <p:cNvSpPr>
              <a:spLocks noChangeShapeType="1"/>
            </p:cNvSpPr>
            <p:nvPr/>
          </p:nvSpPr>
          <p:spPr bwMode="auto">
            <a:xfrm flipH="1">
              <a:off x="1373" y="1128"/>
              <a:ext cx="28"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1" name="Line 45"/>
            <p:cNvSpPr>
              <a:spLocks noChangeShapeType="1"/>
            </p:cNvSpPr>
            <p:nvPr/>
          </p:nvSpPr>
          <p:spPr bwMode="auto">
            <a:xfrm flipH="1">
              <a:off x="1401" y="3613"/>
              <a:ext cx="3262"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2" name="Line 46"/>
            <p:cNvSpPr>
              <a:spLocks noChangeShapeType="1"/>
            </p:cNvSpPr>
            <p:nvPr/>
          </p:nvSpPr>
          <p:spPr bwMode="auto">
            <a:xfrm>
              <a:off x="1537"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3" name="Line 47"/>
            <p:cNvSpPr>
              <a:spLocks noChangeShapeType="1"/>
            </p:cNvSpPr>
            <p:nvPr/>
          </p:nvSpPr>
          <p:spPr bwMode="auto">
            <a:xfrm>
              <a:off x="1810"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4" name="Line 48"/>
            <p:cNvSpPr>
              <a:spLocks noChangeShapeType="1"/>
            </p:cNvSpPr>
            <p:nvPr/>
          </p:nvSpPr>
          <p:spPr bwMode="auto">
            <a:xfrm>
              <a:off x="2083"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5" name="Line 49"/>
            <p:cNvSpPr>
              <a:spLocks noChangeShapeType="1"/>
            </p:cNvSpPr>
            <p:nvPr/>
          </p:nvSpPr>
          <p:spPr bwMode="auto">
            <a:xfrm>
              <a:off x="2349"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6" name="Line 50"/>
            <p:cNvSpPr>
              <a:spLocks noChangeShapeType="1"/>
            </p:cNvSpPr>
            <p:nvPr/>
          </p:nvSpPr>
          <p:spPr bwMode="auto">
            <a:xfrm>
              <a:off x="2622"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7" name="Line 51"/>
            <p:cNvSpPr>
              <a:spLocks noChangeShapeType="1"/>
            </p:cNvSpPr>
            <p:nvPr/>
          </p:nvSpPr>
          <p:spPr bwMode="auto">
            <a:xfrm>
              <a:off x="3168"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8" name="Line 52"/>
            <p:cNvSpPr>
              <a:spLocks noChangeShapeType="1"/>
            </p:cNvSpPr>
            <p:nvPr/>
          </p:nvSpPr>
          <p:spPr bwMode="auto">
            <a:xfrm>
              <a:off x="3441"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9" name="Line 53"/>
            <p:cNvSpPr>
              <a:spLocks noChangeShapeType="1"/>
            </p:cNvSpPr>
            <p:nvPr/>
          </p:nvSpPr>
          <p:spPr bwMode="auto">
            <a:xfrm>
              <a:off x="3714"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0" name="Line 54"/>
            <p:cNvSpPr>
              <a:spLocks noChangeShapeType="1"/>
            </p:cNvSpPr>
            <p:nvPr/>
          </p:nvSpPr>
          <p:spPr bwMode="auto">
            <a:xfrm>
              <a:off x="3981"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1" name="Line 55"/>
            <p:cNvSpPr>
              <a:spLocks noChangeShapeType="1"/>
            </p:cNvSpPr>
            <p:nvPr/>
          </p:nvSpPr>
          <p:spPr bwMode="auto">
            <a:xfrm>
              <a:off x="4254"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2" name="Line 56"/>
            <p:cNvSpPr>
              <a:spLocks noChangeShapeType="1"/>
            </p:cNvSpPr>
            <p:nvPr/>
          </p:nvSpPr>
          <p:spPr bwMode="auto">
            <a:xfrm>
              <a:off x="4527" y="3593"/>
              <a:ext cx="1" cy="4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3" name="Line 57"/>
            <p:cNvSpPr>
              <a:spLocks noChangeShapeType="1"/>
            </p:cNvSpPr>
            <p:nvPr/>
          </p:nvSpPr>
          <p:spPr bwMode="auto">
            <a:xfrm>
              <a:off x="1401"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4" name="Line 58"/>
            <p:cNvSpPr>
              <a:spLocks noChangeShapeType="1"/>
            </p:cNvSpPr>
            <p:nvPr/>
          </p:nvSpPr>
          <p:spPr bwMode="auto">
            <a:xfrm>
              <a:off x="1674"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5" name="Line 59"/>
            <p:cNvSpPr>
              <a:spLocks noChangeShapeType="1"/>
            </p:cNvSpPr>
            <p:nvPr/>
          </p:nvSpPr>
          <p:spPr bwMode="auto">
            <a:xfrm>
              <a:off x="1947"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6" name="Line 60"/>
            <p:cNvSpPr>
              <a:spLocks noChangeShapeType="1"/>
            </p:cNvSpPr>
            <p:nvPr/>
          </p:nvSpPr>
          <p:spPr bwMode="auto">
            <a:xfrm>
              <a:off x="2220"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7" name="Line 61"/>
            <p:cNvSpPr>
              <a:spLocks noChangeShapeType="1"/>
            </p:cNvSpPr>
            <p:nvPr/>
          </p:nvSpPr>
          <p:spPr bwMode="auto">
            <a:xfrm>
              <a:off x="2486"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8" name="Line 62"/>
            <p:cNvSpPr>
              <a:spLocks noChangeShapeType="1"/>
            </p:cNvSpPr>
            <p:nvPr/>
          </p:nvSpPr>
          <p:spPr bwMode="auto">
            <a:xfrm>
              <a:off x="2759"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9" name="Line 63"/>
            <p:cNvSpPr>
              <a:spLocks noChangeShapeType="1"/>
            </p:cNvSpPr>
            <p:nvPr/>
          </p:nvSpPr>
          <p:spPr bwMode="auto">
            <a:xfrm>
              <a:off x="3305"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0" name="Line 64"/>
            <p:cNvSpPr>
              <a:spLocks noChangeShapeType="1"/>
            </p:cNvSpPr>
            <p:nvPr/>
          </p:nvSpPr>
          <p:spPr bwMode="auto">
            <a:xfrm>
              <a:off x="3578"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1" name="Line 65"/>
            <p:cNvSpPr>
              <a:spLocks noChangeShapeType="1"/>
            </p:cNvSpPr>
            <p:nvPr/>
          </p:nvSpPr>
          <p:spPr bwMode="auto">
            <a:xfrm>
              <a:off x="3851"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2" name="Line 66"/>
            <p:cNvSpPr>
              <a:spLocks noChangeShapeType="1"/>
            </p:cNvSpPr>
            <p:nvPr/>
          </p:nvSpPr>
          <p:spPr bwMode="auto">
            <a:xfrm>
              <a:off x="4117"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3" name="Line 67"/>
            <p:cNvSpPr>
              <a:spLocks noChangeShapeType="1"/>
            </p:cNvSpPr>
            <p:nvPr/>
          </p:nvSpPr>
          <p:spPr bwMode="auto">
            <a:xfrm>
              <a:off x="4390"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4" name="Line 68"/>
            <p:cNvSpPr>
              <a:spLocks noChangeShapeType="1"/>
            </p:cNvSpPr>
            <p:nvPr/>
          </p:nvSpPr>
          <p:spPr bwMode="auto">
            <a:xfrm>
              <a:off x="4663" y="3586"/>
              <a:ext cx="1" cy="2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5" name="Line 69"/>
            <p:cNvSpPr>
              <a:spLocks noChangeShapeType="1"/>
            </p:cNvSpPr>
            <p:nvPr/>
          </p:nvSpPr>
          <p:spPr bwMode="auto">
            <a:xfrm flipH="1" flipV="1">
              <a:off x="1537" y="1408"/>
              <a:ext cx="273" cy="9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6" name="Line 70"/>
            <p:cNvSpPr>
              <a:spLocks noChangeShapeType="1"/>
            </p:cNvSpPr>
            <p:nvPr/>
          </p:nvSpPr>
          <p:spPr bwMode="auto">
            <a:xfrm flipH="1" flipV="1">
              <a:off x="1810" y="2364"/>
              <a:ext cx="273" cy="369"/>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7" name="Line 71"/>
            <p:cNvSpPr>
              <a:spLocks noChangeShapeType="1"/>
            </p:cNvSpPr>
            <p:nvPr/>
          </p:nvSpPr>
          <p:spPr bwMode="auto">
            <a:xfrm flipH="1" flipV="1">
              <a:off x="2083" y="2733"/>
              <a:ext cx="269" cy="18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8" name="Line 72"/>
            <p:cNvSpPr>
              <a:spLocks noChangeShapeType="1"/>
            </p:cNvSpPr>
            <p:nvPr/>
          </p:nvSpPr>
          <p:spPr bwMode="auto">
            <a:xfrm flipH="1" flipV="1">
              <a:off x="2349" y="2917"/>
              <a:ext cx="273" cy="109"/>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9" name="Line 73"/>
            <p:cNvSpPr>
              <a:spLocks noChangeShapeType="1"/>
            </p:cNvSpPr>
            <p:nvPr/>
          </p:nvSpPr>
          <p:spPr bwMode="auto">
            <a:xfrm flipH="1" flipV="1">
              <a:off x="2622" y="3026"/>
              <a:ext cx="273" cy="89"/>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0" name="Line 74"/>
            <p:cNvSpPr>
              <a:spLocks noChangeShapeType="1"/>
            </p:cNvSpPr>
            <p:nvPr/>
          </p:nvSpPr>
          <p:spPr bwMode="auto">
            <a:xfrm flipH="1" flipV="1">
              <a:off x="2895" y="3115"/>
              <a:ext cx="273" cy="3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1" name="Line 75"/>
            <p:cNvSpPr>
              <a:spLocks noChangeShapeType="1"/>
            </p:cNvSpPr>
            <p:nvPr/>
          </p:nvSpPr>
          <p:spPr bwMode="auto">
            <a:xfrm flipH="1" flipV="1">
              <a:off x="3168" y="3149"/>
              <a:ext cx="273" cy="3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2" name="Line 76"/>
            <p:cNvSpPr>
              <a:spLocks noChangeShapeType="1"/>
            </p:cNvSpPr>
            <p:nvPr/>
          </p:nvSpPr>
          <p:spPr bwMode="auto">
            <a:xfrm flipH="1" flipV="1">
              <a:off x="3441" y="3183"/>
              <a:ext cx="273" cy="2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3" name="Line 77"/>
            <p:cNvSpPr>
              <a:spLocks noChangeShapeType="1"/>
            </p:cNvSpPr>
            <p:nvPr/>
          </p:nvSpPr>
          <p:spPr bwMode="auto">
            <a:xfrm flipH="1" flipV="1">
              <a:off x="3714" y="3211"/>
              <a:ext cx="267" cy="2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4" name="Line 78"/>
            <p:cNvSpPr>
              <a:spLocks noChangeShapeType="1"/>
            </p:cNvSpPr>
            <p:nvPr/>
          </p:nvSpPr>
          <p:spPr bwMode="auto">
            <a:xfrm flipH="1" flipV="1">
              <a:off x="3981" y="3231"/>
              <a:ext cx="273" cy="2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5" name="Line 79"/>
            <p:cNvSpPr>
              <a:spLocks noChangeShapeType="1"/>
            </p:cNvSpPr>
            <p:nvPr/>
          </p:nvSpPr>
          <p:spPr bwMode="auto">
            <a:xfrm flipH="1" flipV="1">
              <a:off x="4254" y="3252"/>
              <a:ext cx="273" cy="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6" name="Rectangle 80"/>
            <p:cNvSpPr>
              <a:spLocks noChangeArrowheads="1"/>
            </p:cNvSpPr>
            <p:nvPr/>
          </p:nvSpPr>
          <p:spPr bwMode="auto">
            <a:xfrm>
              <a:off x="1524" y="1395"/>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57" name="Rectangle 81"/>
            <p:cNvSpPr>
              <a:spLocks noChangeArrowheads="1"/>
            </p:cNvSpPr>
            <p:nvPr/>
          </p:nvSpPr>
          <p:spPr bwMode="auto">
            <a:xfrm>
              <a:off x="1797" y="2350"/>
              <a:ext cx="34" cy="35"/>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58" name="Rectangle 82"/>
            <p:cNvSpPr>
              <a:spLocks noChangeArrowheads="1"/>
            </p:cNvSpPr>
            <p:nvPr/>
          </p:nvSpPr>
          <p:spPr bwMode="auto">
            <a:xfrm>
              <a:off x="2070" y="2719"/>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59" name="Rectangle 83"/>
            <p:cNvSpPr>
              <a:spLocks noChangeArrowheads="1"/>
            </p:cNvSpPr>
            <p:nvPr/>
          </p:nvSpPr>
          <p:spPr bwMode="auto">
            <a:xfrm>
              <a:off x="2336" y="2903"/>
              <a:ext cx="34" cy="35"/>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0" name="Rectangle 84"/>
            <p:cNvSpPr>
              <a:spLocks noChangeArrowheads="1"/>
            </p:cNvSpPr>
            <p:nvPr/>
          </p:nvSpPr>
          <p:spPr bwMode="auto">
            <a:xfrm>
              <a:off x="2609" y="3013"/>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1" name="Rectangle 85"/>
            <p:cNvSpPr>
              <a:spLocks noChangeArrowheads="1"/>
            </p:cNvSpPr>
            <p:nvPr/>
          </p:nvSpPr>
          <p:spPr bwMode="auto">
            <a:xfrm>
              <a:off x="3155" y="3136"/>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2" name="Rectangle 86"/>
            <p:cNvSpPr>
              <a:spLocks noChangeArrowheads="1"/>
            </p:cNvSpPr>
            <p:nvPr/>
          </p:nvSpPr>
          <p:spPr bwMode="auto">
            <a:xfrm>
              <a:off x="3428" y="3170"/>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3" name="Rectangle 87"/>
            <p:cNvSpPr>
              <a:spLocks noChangeArrowheads="1"/>
            </p:cNvSpPr>
            <p:nvPr/>
          </p:nvSpPr>
          <p:spPr bwMode="auto">
            <a:xfrm>
              <a:off x="3701" y="3197"/>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4" name="Rectangle 88"/>
            <p:cNvSpPr>
              <a:spLocks noChangeArrowheads="1"/>
            </p:cNvSpPr>
            <p:nvPr/>
          </p:nvSpPr>
          <p:spPr bwMode="auto">
            <a:xfrm>
              <a:off x="3967" y="3217"/>
              <a:ext cx="34" cy="35"/>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5" name="Rectangle 89"/>
            <p:cNvSpPr>
              <a:spLocks noChangeArrowheads="1"/>
            </p:cNvSpPr>
            <p:nvPr/>
          </p:nvSpPr>
          <p:spPr bwMode="auto">
            <a:xfrm>
              <a:off x="4240" y="3238"/>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6" name="Rectangle 90"/>
            <p:cNvSpPr>
              <a:spLocks noChangeArrowheads="1"/>
            </p:cNvSpPr>
            <p:nvPr/>
          </p:nvSpPr>
          <p:spPr bwMode="auto">
            <a:xfrm>
              <a:off x="4513" y="3252"/>
              <a:ext cx="34" cy="34"/>
            </a:xfrm>
            <a:prstGeom prst="rect">
              <a:avLst/>
            </a:prstGeom>
            <a:solidFill>
              <a:schemeClr val="tx1"/>
            </a:solidFill>
            <a:ln w="11113">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5867" name="Rectangle 91"/>
            <p:cNvSpPr>
              <a:spLocks noChangeArrowheads="1"/>
            </p:cNvSpPr>
            <p:nvPr/>
          </p:nvSpPr>
          <p:spPr bwMode="auto">
            <a:xfrm>
              <a:off x="1294" y="35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0</a:t>
              </a:r>
              <a:endParaRPr lang="en-US" altLang="en-US" sz="2000"/>
            </a:p>
          </p:txBody>
        </p:sp>
        <p:sp>
          <p:nvSpPr>
            <p:cNvPr id="75868" name="Rectangle 92"/>
            <p:cNvSpPr>
              <a:spLocks noChangeArrowheads="1"/>
            </p:cNvSpPr>
            <p:nvPr/>
          </p:nvSpPr>
          <p:spPr bwMode="auto">
            <a:xfrm>
              <a:off x="1294" y="307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a:t>
              </a:r>
              <a:endParaRPr lang="en-US" altLang="en-US" sz="2000"/>
            </a:p>
          </p:txBody>
        </p:sp>
        <p:sp>
          <p:nvSpPr>
            <p:cNvPr id="75869" name="Rectangle 93"/>
            <p:cNvSpPr>
              <a:spLocks noChangeArrowheads="1"/>
            </p:cNvSpPr>
            <p:nvPr/>
          </p:nvSpPr>
          <p:spPr bwMode="auto">
            <a:xfrm>
              <a:off x="1294" y="257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a:t>
              </a:r>
              <a:endParaRPr lang="en-US" altLang="en-US" sz="2000"/>
            </a:p>
          </p:txBody>
        </p:sp>
        <p:sp>
          <p:nvSpPr>
            <p:cNvPr id="75870" name="Rectangle 94"/>
            <p:cNvSpPr>
              <a:spLocks noChangeArrowheads="1"/>
            </p:cNvSpPr>
            <p:nvPr/>
          </p:nvSpPr>
          <p:spPr bwMode="auto">
            <a:xfrm>
              <a:off x="1294" y="208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3</a:t>
              </a:r>
              <a:endParaRPr lang="en-US" altLang="en-US" sz="2000"/>
            </a:p>
          </p:txBody>
        </p:sp>
        <p:sp>
          <p:nvSpPr>
            <p:cNvPr id="75871" name="Rectangle 95"/>
            <p:cNvSpPr>
              <a:spLocks noChangeArrowheads="1"/>
            </p:cNvSpPr>
            <p:nvPr/>
          </p:nvSpPr>
          <p:spPr bwMode="auto">
            <a:xfrm>
              <a:off x="1294" y="158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4</a:t>
              </a:r>
              <a:endParaRPr lang="en-US" altLang="en-US" sz="2000"/>
            </a:p>
          </p:txBody>
        </p:sp>
        <p:sp>
          <p:nvSpPr>
            <p:cNvPr id="75872" name="Rectangle 96"/>
            <p:cNvSpPr>
              <a:spLocks noChangeArrowheads="1"/>
            </p:cNvSpPr>
            <p:nvPr/>
          </p:nvSpPr>
          <p:spPr bwMode="auto">
            <a:xfrm>
              <a:off x="1294" y="108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5</a:t>
              </a:r>
              <a:endParaRPr lang="en-US" altLang="en-US" sz="2000"/>
            </a:p>
          </p:txBody>
        </p:sp>
        <p:sp>
          <p:nvSpPr>
            <p:cNvPr id="75873" name="Rectangle 97"/>
            <p:cNvSpPr>
              <a:spLocks noChangeArrowheads="1"/>
            </p:cNvSpPr>
            <p:nvPr/>
          </p:nvSpPr>
          <p:spPr bwMode="auto">
            <a:xfrm>
              <a:off x="1486"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0.8</a:t>
              </a:r>
              <a:endParaRPr lang="en-US" altLang="en-US" sz="2000"/>
            </a:p>
          </p:txBody>
        </p:sp>
        <p:sp>
          <p:nvSpPr>
            <p:cNvPr id="75874" name="Rectangle 98"/>
            <p:cNvSpPr>
              <a:spLocks noChangeArrowheads="1"/>
            </p:cNvSpPr>
            <p:nvPr/>
          </p:nvSpPr>
          <p:spPr bwMode="auto">
            <a:xfrm>
              <a:off x="1759"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1.0</a:t>
              </a:r>
              <a:endParaRPr lang="en-US" altLang="en-US" sz="2000"/>
            </a:p>
          </p:txBody>
        </p:sp>
        <p:sp>
          <p:nvSpPr>
            <p:cNvPr id="75875" name="Rectangle 99"/>
            <p:cNvSpPr>
              <a:spLocks noChangeArrowheads="1"/>
            </p:cNvSpPr>
            <p:nvPr/>
          </p:nvSpPr>
          <p:spPr bwMode="auto">
            <a:xfrm>
              <a:off x="2032"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1.2</a:t>
              </a:r>
              <a:endParaRPr lang="en-US" altLang="en-US" sz="2000"/>
            </a:p>
          </p:txBody>
        </p:sp>
        <p:sp>
          <p:nvSpPr>
            <p:cNvPr id="75876" name="Rectangle 100"/>
            <p:cNvSpPr>
              <a:spLocks noChangeArrowheads="1"/>
            </p:cNvSpPr>
            <p:nvPr/>
          </p:nvSpPr>
          <p:spPr bwMode="auto">
            <a:xfrm>
              <a:off x="2298"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1.4</a:t>
              </a:r>
              <a:endParaRPr lang="en-US" altLang="en-US" sz="2000"/>
            </a:p>
          </p:txBody>
        </p:sp>
        <p:sp>
          <p:nvSpPr>
            <p:cNvPr id="75877" name="Rectangle 101"/>
            <p:cNvSpPr>
              <a:spLocks noChangeArrowheads="1"/>
            </p:cNvSpPr>
            <p:nvPr/>
          </p:nvSpPr>
          <p:spPr bwMode="auto">
            <a:xfrm>
              <a:off x="2571"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1.6</a:t>
              </a:r>
              <a:endParaRPr lang="en-US" altLang="en-US" sz="2000"/>
            </a:p>
          </p:txBody>
        </p:sp>
        <p:sp>
          <p:nvSpPr>
            <p:cNvPr id="75878" name="Rectangle 102"/>
            <p:cNvSpPr>
              <a:spLocks noChangeArrowheads="1"/>
            </p:cNvSpPr>
            <p:nvPr/>
          </p:nvSpPr>
          <p:spPr bwMode="auto">
            <a:xfrm>
              <a:off x="2844"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1.8</a:t>
              </a:r>
              <a:endParaRPr lang="en-US" altLang="en-US" sz="2000"/>
            </a:p>
          </p:txBody>
        </p:sp>
        <p:sp>
          <p:nvSpPr>
            <p:cNvPr id="75879" name="Rectangle 103"/>
            <p:cNvSpPr>
              <a:spLocks noChangeArrowheads="1"/>
            </p:cNvSpPr>
            <p:nvPr/>
          </p:nvSpPr>
          <p:spPr bwMode="auto">
            <a:xfrm>
              <a:off x="3117"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2.0</a:t>
              </a:r>
              <a:endParaRPr lang="en-US" altLang="en-US" sz="2000"/>
            </a:p>
          </p:txBody>
        </p:sp>
        <p:sp>
          <p:nvSpPr>
            <p:cNvPr id="75880" name="Rectangle 104"/>
            <p:cNvSpPr>
              <a:spLocks noChangeArrowheads="1"/>
            </p:cNvSpPr>
            <p:nvPr/>
          </p:nvSpPr>
          <p:spPr bwMode="auto">
            <a:xfrm>
              <a:off x="3390"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2.2</a:t>
              </a:r>
              <a:endParaRPr lang="en-US" altLang="en-US" sz="2000"/>
            </a:p>
          </p:txBody>
        </p:sp>
        <p:sp>
          <p:nvSpPr>
            <p:cNvPr id="75881" name="Rectangle 105"/>
            <p:cNvSpPr>
              <a:spLocks noChangeArrowheads="1"/>
            </p:cNvSpPr>
            <p:nvPr/>
          </p:nvSpPr>
          <p:spPr bwMode="auto">
            <a:xfrm>
              <a:off x="3663"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2.4</a:t>
              </a:r>
              <a:endParaRPr lang="en-US" altLang="en-US" sz="2000"/>
            </a:p>
          </p:txBody>
        </p:sp>
        <p:sp>
          <p:nvSpPr>
            <p:cNvPr id="75882" name="Rectangle 106"/>
            <p:cNvSpPr>
              <a:spLocks noChangeArrowheads="1"/>
            </p:cNvSpPr>
            <p:nvPr/>
          </p:nvSpPr>
          <p:spPr bwMode="auto">
            <a:xfrm>
              <a:off x="3929"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2.6</a:t>
              </a:r>
              <a:endParaRPr lang="en-US" altLang="en-US" sz="2000"/>
            </a:p>
          </p:txBody>
        </p:sp>
        <p:sp>
          <p:nvSpPr>
            <p:cNvPr id="75883" name="Rectangle 107"/>
            <p:cNvSpPr>
              <a:spLocks noChangeArrowheads="1"/>
            </p:cNvSpPr>
            <p:nvPr/>
          </p:nvSpPr>
          <p:spPr bwMode="auto">
            <a:xfrm>
              <a:off x="4202"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2.8</a:t>
              </a:r>
              <a:endParaRPr lang="en-US" altLang="en-US" sz="2000"/>
            </a:p>
          </p:txBody>
        </p:sp>
        <p:sp>
          <p:nvSpPr>
            <p:cNvPr id="75884" name="Rectangle 108"/>
            <p:cNvSpPr>
              <a:spLocks noChangeArrowheads="1"/>
            </p:cNvSpPr>
            <p:nvPr/>
          </p:nvSpPr>
          <p:spPr bwMode="auto">
            <a:xfrm>
              <a:off x="4475" y="369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3.0</a:t>
              </a:r>
              <a:endParaRPr lang="en-US" altLang="en-US" sz="2000"/>
            </a:p>
          </p:txBody>
        </p:sp>
        <p:sp>
          <p:nvSpPr>
            <p:cNvPr id="75885" name="Rectangle 109"/>
            <p:cNvSpPr>
              <a:spLocks noChangeArrowheads="1"/>
            </p:cNvSpPr>
            <p:nvPr/>
          </p:nvSpPr>
          <p:spPr bwMode="auto">
            <a:xfrm rot="-5400000">
              <a:off x="751" y="2277"/>
              <a:ext cx="80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Delay (normalized)</a:t>
              </a:r>
              <a:endParaRPr lang="en-US" altLang="en-US" sz="2000"/>
            </a:p>
          </p:txBody>
        </p:sp>
        <p:sp>
          <p:nvSpPr>
            <p:cNvPr id="75886" name="Freeform 110"/>
            <p:cNvSpPr>
              <a:spLocks/>
            </p:cNvSpPr>
            <p:nvPr/>
          </p:nvSpPr>
          <p:spPr bwMode="auto">
            <a:xfrm>
              <a:off x="2889" y="3600"/>
              <a:ext cx="6" cy="20"/>
            </a:xfrm>
            <a:custGeom>
              <a:avLst/>
              <a:gdLst>
                <a:gd name="T0" fmla="*/ 6 w 6"/>
                <a:gd name="T1" fmla="*/ 20 h 20"/>
                <a:gd name="T2" fmla="*/ 0 w 6"/>
                <a:gd name="T3" fmla="*/ 20 h 20"/>
                <a:gd name="T4" fmla="*/ 0 w 6"/>
                <a:gd name="T5" fmla="*/ 0 h 20"/>
                <a:gd name="T6" fmla="*/ 6 w 6"/>
                <a:gd name="T7" fmla="*/ 0 h 20"/>
                <a:gd name="T8" fmla="*/ 6 w 6"/>
                <a:gd name="T9" fmla="*/ 7 h 20"/>
                <a:gd name="T10" fmla="*/ 6 w 6"/>
                <a:gd name="T11" fmla="*/ 7 h 20"/>
                <a:gd name="T12" fmla="*/ 6 w 6"/>
                <a:gd name="T13" fmla="*/ 20 h 20"/>
                <a:gd name="T14" fmla="*/ 0 60000 65536"/>
                <a:gd name="T15" fmla="*/ 0 60000 65536"/>
                <a:gd name="T16" fmla="*/ 0 60000 65536"/>
                <a:gd name="T17" fmla="*/ 0 60000 65536"/>
                <a:gd name="T18" fmla="*/ 0 60000 65536"/>
                <a:gd name="T19" fmla="*/ 0 60000 65536"/>
                <a:gd name="T20" fmla="*/ 0 60000 65536"/>
                <a:gd name="T21" fmla="*/ 0 w 6"/>
                <a:gd name="T22" fmla="*/ 0 h 20"/>
                <a:gd name="T23" fmla="*/ 6 w 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0">
                  <a:moveTo>
                    <a:pt x="6" y="20"/>
                  </a:moveTo>
                  <a:lnTo>
                    <a:pt x="0" y="20"/>
                  </a:lnTo>
                  <a:lnTo>
                    <a:pt x="0" y="0"/>
                  </a:lnTo>
                  <a:lnTo>
                    <a:pt x="6" y="0"/>
                  </a:lnTo>
                  <a:lnTo>
                    <a:pt x="6" y="7"/>
                  </a:lnTo>
                  <a:lnTo>
                    <a:pt x="6" y="20"/>
                  </a:lnTo>
                  <a:close/>
                </a:path>
              </a:pathLst>
            </a:custGeom>
            <a:solidFill>
              <a:schemeClr val="tx1"/>
            </a:solidFill>
            <a:ln w="9525">
              <a:solidFill>
                <a:schemeClr val="tx1"/>
              </a:solidFill>
              <a:round/>
              <a:headEnd/>
              <a:tailEnd/>
            </a:ln>
          </p:spPr>
          <p:txBody>
            <a:bodyPr/>
            <a:lstStyle/>
            <a:p>
              <a:endParaRPr lang="en-US"/>
            </a:p>
          </p:txBody>
        </p:sp>
        <p:sp>
          <p:nvSpPr>
            <p:cNvPr id="75887" name="Rectangle 111"/>
            <p:cNvSpPr>
              <a:spLocks noChangeArrowheads="1"/>
            </p:cNvSpPr>
            <p:nvPr/>
          </p:nvSpPr>
          <p:spPr bwMode="auto">
            <a:xfrm>
              <a:off x="2946" y="1998"/>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V</a:t>
              </a:r>
              <a:endParaRPr lang="en-US" altLang="en-US" sz="2000"/>
            </a:p>
          </p:txBody>
        </p:sp>
        <p:sp>
          <p:nvSpPr>
            <p:cNvPr id="75888" name="Rectangle 112"/>
            <p:cNvSpPr>
              <a:spLocks noChangeArrowheads="1"/>
            </p:cNvSpPr>
            <p:nvPr/>
          </p:nvSpPr>
          <p:spPr bwMode="auto">
            <a:xfrm>
              <a:off x="3008" y="2039"/>
              <a:ext cx="1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DD</a:t>
              </a:r>
              <a:endParaRPr lang="en-US" altLang="en-US" sz="2000"/>
            </a:p>
          </p:txBody>
        </p:sp>
        <p:sp>
          <p:nvSpPr>
            <p:cNvPr id="75889" name="Rectangle 113"/>
            <p:cNvSpPr>
              <a:spLocks noChangeArrowheads="1"/>
            </p:cNvSpPr>
            <p:nvPr/>
          </p:nvSpPr>
          <p:spPr bwMode="auto">
            <a:xfrm>
              <a:off x="3103" y="1998"/>
              <a:ext cx="3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 = 1.8 V</a:t>
              </a:r>
              <a:endParaRPr lang="en-US" altLang="en-US" sz="2000"/>
            </a:p>
          </p:txBody>
        </p:sp>
        <p:sp>
          <p:nvSpPr>
            <p:cNvPr id="75890" name="Rectangle 114"/>
            <p:cNvSpPr>
              <a:spLocks noChangeArrowheads="1"/>
            </p:cNvSpPr>
            <p:nvPr/>
          </p:nvSpPr>
          <p:spPr bwMode="auto">
            <a:xfrm>
              <a:off x="4216" y="2237"/>
              <a:ext cx="3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t>6.3 X</a:t>
              </a:r>
              <a:endParaRPr lang="en-US" altLang="en-US" sz="2000"/>
            </a:p>
          </p:txBody>
        </p:sp>
        <p:sp>
          <p:nvSpPr>
            <p:cNvPr id="75891" name="Rectangle 115"/>
            <p:cNvSpPr>
              <a:spLocks noChangeArrowheads="1"/>
            </p:cNvSpPr>
            <p:nvPr/>
          </p:nvSpPr>
          <p:spPr bwMode="auto">
            <a:xfrm>
              <a:off x="3588" y="2231"/>
              <a:ext cx="3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t>4.4 X</a:t>
              </a:r>
              <a:endParaRPr lang="en-US" altLang="en-US" sz="2000"/>
            </a:p>
          </p:txBody>
        </p:sp>
        <p:sp>
          <p:nvSpPr>
            <p:cNvPr id="75892" name="Line 116"/>
            <p:cNvSpPr>
              <a:spLocks noChangeShapeType="1"/>
            </p:cNvSpPr>
            <p:nvPr/>
          </p:nvSpPr>
          <p:spPr bwMode="auto">
            <a:xfrm flipV="1">
              <a:off x="3766" y="3272"/>
              <a:ext cx="902"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3" name="Line 117"/>
            <p:cNvSpPr>
              <a:spLocks noChangeShapeType="1"/>
            </p:cNvSpPr>
            <p:nvPr/>
          </p:nvSpPr>
          <p:spPr bwMode="auto">
            <a:xfrm flipH="1">
              <a:off x="1404" y="3119"/>
              <a:ext cx="3266" cy="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4" name="Line 118"/>
            <p:cNvSpPr>
              <a:spLocks noChangeShapeType="1"/>
            </p:cNvSpPr>
            <p:nvPr/>
          </p:nvSpPr>
          <p:spPr bwMode="auto">
            <a:xfrm rot="5400000" flipV="1">
              <a:off x="2235" y="2947"/>
              <a:ext cx="1325" cy="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5" name="Line 119"/>
            <p:cNvSpPr>
              <a:spLocks noChangeShapeType="1"/>
            </p:cNvSpPr>
            <p:nvPr/>
          </p:nvSpPr>
          <p:spPr bwMode="auto">
            <a:xfrm>
              <a:off x="4587" y="1423"/>
              <a:ext cx="0" cy="1835"/>
            </a:xfrm>
            <a:prstGeom prst="line">
              <a:avLst/>
            </a:prstGeom>
            <a:noFill/>
            <a:ln w="381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6" name="Line 120"/>
            <p:cNvSpPr>
              <a:spLocks noChangeShapeType="1"/>
            </p:cNvSpPr>
            <p:nvPr/>
          </p:nvSpPr>
          <p:spPr bwMode="auto">
            <a:xfrm>
              <a:off x="3960" y="1407"/>
              <a:ext cx="0" cy="1701"/>
            </a:xfrm>
            <a:prstGeom prst="line">
              <a:avLst/>
            </a:prstGeom>
            <a:noFill/>
            <a:ln w="381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7" name="Line 121"/>
            <p:cNvSpPr>
              <a:spLocks noChangeShapeType="1"/>
            </p:cNvSpPr>
            <p:nvPr/>
          </p:nvSpPr>
          <p:spPr bwMode="auto">
            <a:xfrm flipV="1">
              <a:off x="1406" y="1403"/>
              <a:ext cx="3265" cy="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898" name="Line 122"/>
            <p:cNvSpPr>
              <a:spLocks noChangeShapeType="1"/>
            </p:cNvSpPr>
            <p:nvPr/>
          </p:nvSpPr>
          <p:spPr bwMode="auto">
            <a:xfrm rot="10285827" flipV="1">
              <a:off x="2905" y="2148"/>
              <a:ext cx="291" cy="190"/>
            </a:xfrm>
            <a:prstGeom prst="line">
              <a:avLst/>
            </a:prstGeom>
            <a:noFill/>
            <a:ln w="28575">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2700"/>
            <a:ext cx="9144000" cy="825500"/>
          </a:xfrm>
        </p:spPr>
        <p:txBody>
          <a:bodyPr/>
          <a:lstStyle/>
          <a:p>
            <a:pPr eaLnBrk="1" hangingPunct="1"/>
            <a:r>
              <a:rPr lang="en-US" altLang="en-US" sz="3200" smtClean="0"/>
              <a:t>Supply Voltage Scaling</a:t>
            </a:r>
            <a:endParaRPr lang="en-US" altLang="en-US" sz="1600" smtClean="0"/>
          </a:p>
        </p:txBody>
      </p:sp>
      <p:sp>
        <p:nvSpPr>
          <p:cNvPr id="77827" name="Line 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28" name="Rectangle 4"/>
          <p:cNvSpPr>
            <a:spLocks noChangeArrowheads="1"/>
          </p:cNvSpPr>
          <p:nvPr/>
        </p:nvSpPr>
        <p:spPr bwMode="auto">
          <a:xfrm>
            <a:off x="101600" y="1498600"/>
            <a:ext cx="51371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spcBef>
                <a:spcPct val="20000"/>
              </a:spcBef>
              <a:buChar char="•"/>
              <a:defRPr sz="3200">
                <a:solidFill>
                  <a:schemeClr val="tx1"/>
                </a:solidFill>
                <a:latin typeface="Arial" panose="020B0604020202020204" pitchFamily="34" charset="0"/>
              </a:defRPr>
            </a:lvl1pPr>
            <a:lvl2pPr indent="-1714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a:sym typeface="Math1" pitchFamily="2" charset="2"/>
              </a:rPr>
              <a:t>More than quadratic reduction in the dynamic switching power</a:t>
            </a:r>
          </a:p>
          <a:p>
            <a:pPr lvl="1" eaLnBrk="1" hangingPunct="1">
              <a:spcBef>
                <a:spcPct val="0"/>
              </a:spcBef>
              <a:buFont typeface="Arial" panose="020B0604020202020204" pitchFamily="34" charset="0"/>
              <a:buChar char="•"/>
            </a:pPr>
            <a:endParaRPr lang="en-US" altLang="en-US" sz="2000">
              <a:sym typeface="Math1" pitchFamily="2" charset="2"/>
            </a:endParaRPr>
          </a:p>
          <a:p>
            <a:pPr lvl="1" eaLnBrk="1" hangingPunct="1">
              <a:spcBef>
                <a:spcPct val="0"/>
              </a:spcBef>
              <a:buFont typeface="Arial" panose="020B0604020202020204" pitchFamily="34" charset="0"/>
              <a:buChar char="•"/>
            </a:pPr>
            <a:r>
              <a:rPr lang="en-US" altLang="en-US" sz="2000">
                <a:sym typeface="Math1" pitchFamily="2" charset="2"/>
              </a:rPr>
              <a:t>Switching frequency is reduced</a:t>
            </a:r>
          </a:p>
          <a:p>
            <a:pPr lvl="1" eaLnBrk="1" hangingPunct="1">
              <a:spcBef>
                <a:spcPct val="0"/>
              </a:spcBef>
              <a:buFont typeface="Arial" panose="020B0604020202020204" pitchFamily="34" charset="0"/>
              <a:buChar char="•"/>
            </a:pPr>
            <a:endParaRPr lang="en-US" altLang="en-US" sz="2000">
              <a:sym typeface="Math1" pitchFamily="2" charset="2"/>
            </a:endParaRPr>
          </a:p>
          <a:p>
            <a:pPr lvl="1" eaLnBrk="1" hangingPunct="1">
              <a:spcBef>
                <a:spcPct val="0"/>
              </a:spcBef>
              <a:buFont typeface="Arial" panose="020B0604020202020204" pitchFamily="34" charset="0"/>
              <a:buChar char="•"/>
            </a:pPr>
            <a:endParaRPr lang="en-US" altLang="en-US" sz="2000">
              <a:sym typeface="Math1" pitchFamily="2" charset="2"/>
            </a:endParaRPr>
          </a:p>
          <a:p>
            <a:pPr eaLnBrk="1" hangingPunct="1">
              <a:spcBef>
                <a:spcPct val="0"/>
              </a:spcBef>
              <a:buFontTx/>
              <a:buChar char="–"/>
            </a:pPr>
            <a:r>
              <a:rPr lang="en-US" altLang="en-US" sz="2000">
                <a:sym typeface="Math1" pitchFamily="2" charset="2"/>
              </a:rPr>
              <a:t>More than linear reduction in the leakage power</a:t>
            </a:r>
          </a:p>
          <a:p>
            <a:pPr lvl="1" eaLnBrk="1" hangingPunct="1">
              <a:spcBef>
                <a:spcPct val="0"/>
              </a:spcBef>
              <a:buFont typeface="Arial" panose="020B0604020202020204" pitchFamily="34" charset="0"/>
              <a:buChar char="•"/>
            </a:pPr>
            <a:endParaRPr lang="en-US" altLang="en-US" sz="2000">
              <a:sym typeface="Math1" pitchFamily="2" charset="2"/>
            </a:endParaRPr>
          </a:p>
          <a:p>
            <a:pPr lvl="1" eaLnBrk="1" hangingPunct="1">
              <a:spcBef>
                <a:spcPct val="0"/>
              </a:spcBef>
              <a:buFont typeface="Arial" panose="020B0604020202020204" pitchFamily="34" charset="0"/>
              <a:buChar char="•"/>
            </a:pPr>
            <a:r>
              <a:rPr lang="en-US" altLang="en-US" sz="2000">
                <a:sym typeface="Math1" pitchFamily="2" charset="2"/>
              </a:rPr>
              <a:t>Subthreshold leakage</a:t>
            </a:r>
          </a:p>
          <a:p>
            <a:pPr lvl="1" eaLnBrk="1" hangingPunct="1">
              <a:spcBef>
                <a:spcPct val="0"/>
              </a:spcBef>
              <a:buFont typeface="Arial" panose="020B0604020202020204" pitchFamily="34" charset="0"/>
              <a:buChar char="•"/>
            </a:pPr>
            <a:endParaRPr lang="en-US" altLang="en-US" sz="2000">
              <a:sym typeface="Math1" pitchFamily="2" charset="2"/>
            </a:endParaRPr>
          </a:p>
          <a:p>
            <a:pPr lvl="1" eaLnBrk="1" hangingPunct="1">
              <a:spcBef>
                <a:spcPct val="0"/>
              </a:spcBef>
              <a:buFont typeface="Arial" panose="020B0604020202020204" pitchFamily="34" charset="0"/>
              <a:buChar char="•"/>
            </a:pPr>
            <a:r>
              <a:rPr lang="en-US" altLang="en-US" sz="2000">
                <a:sym typeface="Math1" pitchFamily="2" charset="2"/>
              </a:rPr>
              <a:t>Gate oxide leakage</a:t>
            </a:r>
            <a:endParaRPr lang="en-US" altLang="en-US" sz="2000"/>
          </a:p>
        </p:txBody>
      </p:sp>
      <p:grpSp>
        <p:nvGrpSpPr>
          <p:cNvPr id="77829" name="Group 5"/>
          <p:cNvGrpSpPr>
            <a:grpSpLocks/>
          </p:cNvGrpSpPr>
          <p:nvPr/>
        </p:nvGrpSpPr>
        <p:grpSpPr bwMode="auto">
          <a:xfrm>
            <a:off x="5422900" y="3657600"/>
            <a:ext cx="3319463" cy="2682875"/>
            <a:chOff x="3264" y="2304"/>
            <a:chExt cx="2091" cy="1690"/>
          </a:xfrm>
        </p:grpSpPr>
        <p:sp>
          <p:nvSpPr>
            <p:cNvPr id="77871" name="Rectangle 6"/>
            <p:cNvSpPr>
              <a:spLocks noChangeArrowheads="1"/>
            </p:cNvSpPr>
            <p:nvPr/>
          </p:nvSpPr>
          <p:spPr bwMode="auto">
            <a:xfrm>
              <a:off x="3321" y="2335"/>
              <a:ext cx="2034"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7872" name="Freeform 7"/>
            <p:cNvSpPr>
              <a:spLocks/>
            </p:cNvSpPr>
            <p:nvPr/>
          </p:nvSpPr>
          <p:spPr bwMode="auto">
            <a:xfrm>
              <a:off x="4113" y="2640"/>
              <a:ext cx="295" cy="428"/>
            </a:xfrm>
            <a:custGeom>
              <a:avLst/>
              <a:gdLst>
                <a:gd name="T0" fmla="*/ 0 w 295"/>
                <a:gd name="T1" fmla="*/ 321 h 428"/>
                <a:gd name="T2" fmla="*/ 74 w 295"/>
                <a:gd name="T3" fmla="*/ 321 h 428"/>
                <a:gd name="T4" fmla="*/ 74 w 295"/>
                <a:gd name="T5" fmla="*/ 0 h 428"/>
                <a:gd name="T6" fmla="*/ 221 w 295"/>
                <a:gd name="T7" fmla="*/ 0 h 428"/>
                <a:gd name="T8" fmla="*/ 221 w 295"/>
                <a:gd name="T9" fmla="*/ 321 h 428"/>
                <a:gd name="T10" fmla="*/ 295 w 295"/>
                <a:gd name="T11" fmla="*/ 321 h 428"/>
                <a:gd name="T12" fmla="*/ 148 w 295"/>
                <a:gd name="T13" fmla="*/ 428 h 428"/>
                <a:gd name="T14" fmla="*/ 0 w 295"/>
                <a:gd name="T15" fmla="*/ 321 h 428"/>
                <a:gd name="T16" fmla="*/ 0 60000 65536"/>
                <a:gd name="T17" fmla="*/ 0 60000 65536"/>
                <a:gd name="T18" fmla="*/ 0 60000 65536"/>
                <a:gd name="T19" fmla="*/ 0 60000 65536"/>
                <a:gd name="T20" fmla="*/ 0 60000 65536"/>
                <a:gd name="T21" fmla="*/ 0 60000 65536"/>
                <a:gd name="T22" fmla="*/ 0 60000 65536"/>
                <a:gd name="T23" fmla="*/ 0 60000 65536"/>
                <a:gd name="T24" fmla="*/ 0 w 295"/>
                <a:gd name="T25" fmla="*/ 0 h 428"/>
                <a:gd name="T26" fmla="*/ 295 w 295"/>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 h="428">
                  <a:moveTo>
                    <a:pt x="0" y="321"/>
                  </a:moveTo>
                  <a:lnTo>
                    <a:pt x="74" y="321"/>
                  </a:lnTo>
                  <a:lnTo>
                    <a:pt x="74" y="0"/>
                  </a:lnTo>
                  <a:lnTo>
                    <a:pt x="221" y="0"/>
                  </a:lnTo>
                  <a:lnTo>
                    <a:pt x="221" y="321"/>
                  </a:lnTo>
                  <a:lnTo>
                    <a:pt x="295" y="321"/>
                  </a:lnTo>
                  <a:lnTo>
                    <a:pt x="148" y="428"/>
                  </a:lnTo>
                  <a:lnTo>
                    <a:pt x="0" y="3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3" name="Freeform 8"/>
            <p:cNvSpPr>
              <a:spLocks/>
            </p:cNvSpPr>
            <p:nvPr/>
          </p:nvSpPr>
          <p:spPr bwMode="auto">
            <a:xfrm>
              <a:off x="3969" y="3360"/>
              <a:ext cx="730" cy="384"/>
            </a:xfrm>
            <a:custGeom>
              <a:avLst/>
              <a:gdLst>
                <a:gd name="T0" fmla="*/ 523 w 730"/>
                <a:gd name="T1" fmla="*/ 384 h 384"/>
                <a:gd name="T2" fmla="*/ 313 w 730"/>
                <a:gd name="T3" fmla="*/ 255 h 384"/>
                <a:gd name="T4" fmla="*/ 417 w 730"/>
                <a:gd name="T5" fmla="*/ 255 h 384"/>
                <a:gd name="T6" fmla="*/ 417 w 730"/>
                <a:gd name="T7" fmla="*/ 125 h 384"/>
                <a:gd name="T8" fmla="*/ 0 w 730"/>
                <a:gd name="T9" fmla="*/ 125 h 384"/>
                <a:gd name="T10" fmla="*/ 0 w 730"/>
                <a:gd name="T11" fmla="*/ 0 h 384"/>
                <a:gd name="T12" fmla="*/ 627 w 730"/>
                <a:gd name="T13" fmla="*/ 0 h 384"/>
                <a:gd name="T14" fmla="*/ 627 w 730"/>
                <a:gd name="T15" fmla="*/ 255 h 384"/>
                <a:gd name="T16" fmla="*/ 730 w 730"/>
                <a:gd name="T17" fmla="*/ 255 h 384"/>
                <a:gd name="T18" fmla="*/ 523 w 730"/>
                <a:gd name="T19" fmla="*/ 384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0"/>
                <a:gd name="T31" fmla="*/ 0 h 384"/>
                <a:gd name="T32" fmla="*/ 730 w 730"/>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0" h="384">
                  <a:moveTo>
                    <a:pt x="523" y="384"/>
                  </a:moveTo>
                  <a:lnTo>
                    <a:pt x="313" y="255"/>
                  </a:lnTo>
                  <a:lnTo>
                    <a:pt x="417" y="255"/>
                  </a:lnTo>
                  <a:lnTo>
                    <a:pt x="417" y="125"/>
                  </a:lnTo>
                  <a:lnTo>
                    <a:pt x="0" y="125"/>
                  </a:lnTo>
                  <a:lnTo>
                    <a:pt x="0" y="0"/>
                  </a:lnTo>
                  <a:lnTo>
                    <a:pt x="627" y="0"/>
                  </a:lnTo>
                  <a:lnTo>
                    <a:pt x="627" y="255"/>
                  </a:lnTo>
                  <a:lnTo>
                    <a:pt x="730" y="255"/>
                  </a:lnTo>
                  <a:lnTo>
                    <a:pt x="523" y="38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4" name="Rectangle 9"/>
            <p:cNvSpPr>
              <a:spLocks noChangeArrowheads="1"/>
            </p:cNvSpPr>
            <p:nvPr/>
          </p:nvSpPr>
          <p:spPr bwMode="auto">
            <a:xfrm>
              <a:off x="3264" y="3002"/>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V</a:t>
              </a:r>
              <a:endParaRPr lang="en-US" altLang="en-US" sz="2000"/>
            </a:p>
          </p:txBody>
        </p:sp>
        <p:sp>
          <p:nvSpPr>
            <p:cNvPr id="77875" name="Rectangle 10"/>
            <p:cNvSpPr>
              <a:spLocks noChangeArrowheads="1"/>
            </p:cNvSpPr>
            <p:nvPr/>
          </p:nvSpPr>
          <p:spPr bwMode="auto">
            <a:xfrm>
              <a:off x="3345" y="3072"/>
              <a:ext cx="12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DD</a:t>
              </a:r>
              <a:endParaRPr lang="en-US" altLang="en-US" sz="2000"/>
            </a:p>
          </p:txBody>
        </p:sp>
        <p:sp>
          <p:nvSpPr>
            <p:cNvPr id="77876" name="Rectangle 11"/>
            <p:cNvSpPr>
              <a:spLocks noChangeArrowheads="1"/>
            </p:cNvSpPr>
            <p:nvPr/>
          </p:nvSpPr>
          <p:spPr bwMode="auto">
            <a:xfrm>
              <a:off x="4977" y="3072"/>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0</a:t>
              </a:r>
              <a:endParaRPr lang="en-US" altLang="en-US" sz="2000"/>
            </a:p>
          </p:txBody>
        </p:sp>
        <p:sp>
          <p:nvSpPr>
            <p:cNvPr id="77877" name="Rectangle 12"/>
            <p:cNvSpPr>
              <a:spLocks noChangeArrowheads="1"/>
            </p:cNvSpPr>
            <p:nvPr/>
          </p:nvSpPr>
          <p:spPr bwMode="auto">
            <a:xfrm>
              <a:off x="4305" y="3840"/>
              <a:ext cx="4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Times CE" charset="-18"/>
                </a:rPr>
                <a:t>I</a:t>
              </a:r>
              <a:r>
                <a:rPr lang="en-US" altLang="en-US" sz="1600" baseline="-25000"/>
                <a:t>Gate-oxide</a:t>
              </a:r>
              <a:endParaRPr lang="en-US" altLang="en-US" sz="1600"/>
            </a:p>
          </p:txBody>
        </p:sp>
        <p:sp>
          <p:nvSpPr>
            <p:cNvPr id="77878" name="Rectangle 13"/>
            <p:cNvSpPr>
              <a:spLocks noChangeArrowheads="1"/>
            </p:cNvSpPr>
            <p:nvPr/>
          </p:nvSpPr>
          <p:spPr bwMode="auto">
            <a:xfrm>
              <a:off x="4122" y="2304"/>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V</a:t>
              </a:r>
              <a:endParaRPr lang="en-US" altLang="en-US" sz="2000"/>
            </a:p>
          </p:txBody>
        </p:sp>
        <p:sp>
          <p:nvSpPr>
            <p:cNvPr id="77879" name="Rectangle 14"/>
            <p:cNvSpPr>
              <a:spLocks noChangeArrowheads="1"/>
            </p:cNvSpPr>
            <p:nvPr/>
          </p:nvSpPr>
          <p:spPr bwMode="auto">
            <a:xfrm>
              <a:off x="4200" y="2370"/>
              <a:ext cx="1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DD</a:t>
              </a:r>
              <a:endParaRPr lang="en-US" altLang="en-US" sz="2000"/>
            </a:p>
          </p:txBody>
        </p:sp>
        <p:sp>
          <p:nvSpPr>
            <p:cNvPr id="77880" name="Rectangle 15"/>
            <p:cNvSpPr>
              <a:spLocks noChangeArrowheads="1"/>
            </p:cNvSpPr>
            <p:nvPr/>
          </p:nvSpPr>
          <p:spPr bwMode="auto">
            <a:xfrm>
              <a:off x="5017" y="3324"/>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C</a:t>
              </a:r>
              <a:endParaRPr lang="en-US" altLang="en-US" sz="2000"/>
            </a:p>
          </p:txBody>
        </p:sp>
        <p:sp>
          <p:nvSpPr>
            <p:cNvPr id="77881" name="Rectangle 16"/>
            <p:cNvSpPr>
              <a:spLocks noChangeArrowheads="1"/>
            </p:cNvSpPr>
            <p:nvPr/>
          </p:nvSpPr>
          <p:spPr bwMode="auto">
            <a:xfrm>
              <a:off x="5105" y="3391"/>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L</a:t>
              </a:r>
              <a:endParaRPr lang="en-US" altLang="en-US" sz="2000"/>
            </a:p>
          </p:txBody>
        </p:sp>
        <p:sp>
          <p:nvSpPr>
            <p:cNvPr id="77882" name="Rectangle 17"/>
            <p:cNvSpPr>
              <a:spLocks noChangeArrowheads="1"/>
            </p:cNvSpPr>
            <p:nvPr/>
          </p:nvSpPr>
          <p:spPr bwMode="auto">
            <a:xfrm>
              <a:off x="4431" y="2863"/>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Times CE" charset="-18"/>
                </a:rPr>
                <a:t>I</a:t>
              </a:r>
              <a:endParaRPr lang="en-US" altLang="en-US" sz="2000"/>
            </a:p>
          </p:txBody>
        </p:sp>
        <p:sp>
          <p:nvSpPr>
            <p:cNvPr id="77883" name="Rectangle 18"/>
            <p:cNvSpPr>
              <a:spLocks noChangeArrowheads="1"/>
            </p:cNvSpPr>
            <p:nvPr/>
          </p:nvSpPr>
          <p:spPr bwMode="auto">
            <a:xfrm>
              <a:off x="4465" y="2929"/>
              <a:ext cx="51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Subthreshold</a:t>
              </a:r>
            </a:p>
          </p:txBody>
        </p:sp>
        <p:sp>
          <p:nvSpPr>
            <p:cNvPr id="77884" name="Line 19"/>
            <p:cNvSpPr>
              <a:spLocks noChangeShapeType="1"/>
            </p:cNvSpPr>
            <p:nvPr/>
          </p:nvSpPr>
          <p:spPr bwMode="auto">
            <a:xfrm>
              <a:off x="3747" y="3404"/>
              <a:ext cx="26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85" name="Line 20"/>
            <p:cNvSpPr>
              <a:spLocks noChangeShapeType="1"/>
            </p:cNvSpPr>
            <p:nvPr/>
          </p:nvSpPr>
          <p:spPr bwMode="auto">
            <a:xfrm>
              <a:off x="4821" y="3398"/>
              <a:ext cx="12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86" name="Line 21"/>
            <p:cNvSpPr>
              <a:spLocks noChangeShapeType="1"/>
            </p:cNvSpPr>
            <p:nvPr/>
          </p:nvSpPr>
          <p:spPr bwMode="auto">
            <a:xfrm>
              <a:off x="4827" y="3332"/>
              <a:ext cx="12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87" name="Line 22"/>
            <p:cNvSpPr>
              <a:spLocks noChangeShapeType="1"/>
            </p:cNvSpPr>
            <p:nvPr/>
          </p:nvSpPr>
          <p:spPr bwMode="auto">
            <a:xfrm>
              <a:off x="4887" y="3134"/>
              <a:ext cx="0" cy="1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88" name="Line 23"/>
            <p:cNvSpPr>
              <a:spLocks noChangeShapeType="1"/>
            </p:cNvSpPr>
            <p:nvPr/>
          </p:nvSpPr>
          <p:spPr bwMode="auto">
            <a:xfrm>
              <a:off x="4271" y="3142"/>
              <a:ext cx="62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89" name="Line 24"/>
            <p:cNvSpPr>
              <a:spLocks noChangeShapeType="1"/>
            </p:cNvSpPr>
            <p:nvPr/>
          </p:nvSpPr>
          <p:spPr bwMode="auto">
            <a:xfrm>
              <a:off x="4245" y="3504"/>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0" name="Line 25"/>
            <p:cNvSpPr>
              <a:spLocks noChangeShapeType="1"/>
            </p:cNvSpPr>
            <p:nvPr/>
          </p:nvSpPr>
          <p:spPr bwMode="auto">
            <a:xfrm>
              <a:off x="4073" y="3512"/>
              <a:ext cx="17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1" name="Line 26"/>
            <p:cNvSpPr>
              <a:spLocks noChangeShapeType="1"/>
            </p:cNvSpPr>
            <p:nvPr/>
          </p:nvSpPr>
          <p:spPr bwMode="auto">
            <a:xfrm>
              <a:off x="4073" y="3324"/>
              <a:ext cx="17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2" name="Line 27"/>
            <p:cNvSpPr>
              <a:spLocks noChangeShapeType="1"/>
            </p:cNvSpPr>
            <p:nvPr/>
          </p:nvSpPr>
          <p:spPr bwMode="auto">
            <a:xfrm>
              <a:off x="4081" y="3323"/>
              <a:ext cx="0" cy="1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3" name="AutoShape 28"/>
            <p:cNvSpPr>
              <a:spLocks noChangeArrowheads="1"/>
            </p:cNvSpPr>
            <p:nvPr/>
          </p:nvSpPr>
          <p:spPr bwMode="auto">
            <a:xfrm flipH="1" flipV="1">
              <a:off x="4223" y="3122"/>
              <a:ext cx="48" cy="48"/>
            </a:xfrm>
            <a:prstGeom prst="flowChartConnector">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894" name="Line 29"/>
            <p:cNvSpPr>
              <a:spLocks noChangeShapeType="1"/>
            </p:cNvSpPr>
            <p:nvPr/>
          </p:nvSpPr>
          <p:spPr bwMode="auto">
            <a:xfrm>
              <a:off x="4245" y="3178"/>
              <a:ext cx="0" cy="15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5" name="Line 30"/>
            <p:cNvSpPr>
              <a:spLocks noChangeShapeType="1"/>
            </p:cNvSpPr>
            <p:nvPr/>
          </p:nvSpPr>
          <p:spPr bwMode="auto">
            <a:xfrm>
              <a:off x="4247" y="2946"/>
              <a:ext cx="0" cy="17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6" name="Line 31"/>
            <p:cNvSpPr>
              <a:spLocks noChangeShapeType="1"/>
            </p:cNvSpPr>
            <p:nvPr/>
          </p:nvSpPr>
          <p:spPr bwMode="auto">
            <a:xfrm>
              <a:off x="4072" y="2954"/>
              <a:ext cx="18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7" name="Line 32"/>
            <p:cNvSpPr>
              <a:spLocks noChangeShapeType="1"/>
            </p:cNvSpPr>
            <p:nvPr/>
          </p:nvSpPr>
          <p:spPr bwMode="auto">
            <a:xfrm>
              <a:off x="4071" y="2776"/>
              <a:ext cx="51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8" name="Line 33"/>
            <p:cNvSpPr>
              <a:spLocks noChangeShapeType="1"/>
            </p:cNvSpPr>
            <p:nvPr/>
          </p:nvSpPr>
          <p:spPr bwMode="auto">
            <a:xfrm>
              <a:off x="4079" y="2768"/>
              <a:ext cx="0" cy="1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99" name="Line 34"/>
            <p:cNvSpPr>
              <a:spLocks noChangeShapeType="1"/>
            </p:cNvSpPr>
            <p:nvPr/>
          </p:nvSpPr>
          <p:spPr bwMode="auto">
            <a:xfrm>
              <a:off x="4258" y="2594"/>
              <a:ext cx="0" cy="18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0" name="Oval 35"/>
            <p:cNvSpPr>
              <a:spLocks noChangeArrowheads="1"/>
            </p:cNvSpPr>
            <p:nvPr/>
          </p:nvSpPr>
          <p:spPr bwMode="auto">
            <a:xfrm>
              <a:off x="4215" y="2480"/>
              <a:ext cx="84" cy="11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7901" name="Line 36"/>
            <p:cNvSpPr>
              <a:spLocks noChangeShapeType="1"/>
            </p:cNvSpPr>
            <p:nvPr/>
          </p:nvSpPr>
          <p:spPr bwMode="auto">
            <a:xfrm>
              <a:off x="4019" y="2778"/>
              <a:ext cx="0" cy="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2" name="Line 37"/>
            <p:cNvSpPr>
              <a:spLocks noChangeShapeType="1"/>
            </p:cNvSpPr>
            <p:nvPr/>
          </p:nvSpPr>
          <p:spPr bwMode="auto">
            <a:xfrm>
              <a:off x="4017" y="3326"/>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3" name="AutoShape 38"/>
            <p:cNvSpPr>
              <a:spLocks noChangeArrowheads="1"/>
            </p:cNvSpPr>
            <p:nvPr/>
          </p:nvSpPr>
          <p:spPr bwMode="auto">
            <a:xfrm flipH="1" flipV="1">
              <a:off x="3729" y="3112"/>
              <a:ext cx="48" cy="48"/>
            </a:xfrm>
            <a:prstGeom prst="flowChartConnector">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904" name="Line 39"/>
            <p:cNvSpPr>
              <a:spLocks noChangeShapeType="1"/>
            </p:cNvSpPr>
            <p:nvPr/>
          </p:nvSpPr>
          <p:spPr bwMode="auto">
            <a:xfrm>
              <a:off x="3747" y="2870"/>
              <a:ext cx="17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5" name="Line 40"/>
            <p:cNvSpPr>
              <a:spLocks noChangeShapeType="1"/>
            </p:cNvSpPr>
            <p:nvPr/>
          </p:nvSpPr>
          <p:spPr bwMode="auto">
            <a:xfrm>
              <a:off x="3755" y="2864"/>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6" name="Line 41"/>
            <p:cNvSpPr>
              <a:spLocks noChangeShapeType="1"/>
            </p:cNvSpPr>
            <p:nvPr/>
          </p:nvSpPr>
          <p:spPr bwMode="auto">
            <a:xfrm>
              <a:off x="3753" y="3162"/>
              <a:ext cx="0" cy="2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7" name="Line 42"/>
            <p:cNvSpPr>
              <a:spLocks noChangeShapeType="1"/>
            </p:cNvSpPr>
            <p:nvPr/>
          </p:nvSpPr>
          <p:spPr bwMode="auto">
            <a:xfrm>
              <a:off x="3485" y="3135"/>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08" name="AutoShape 43"/>
            <p:cNvSpPr>
              <a:spLocks noChangeArrowheads="1"/>
            </p:cNvSpPr>
            <p:nvPr/>
          </p:nvSpPr>
          <p:spPr bwMode="auto">
            <a:xfrm flipH="1" flipV="1">
              <a:off x="3924" y="2827"/>
              <a:ext cx="85" cy="85"/>
            </a:xfrm>
            <a:prstGeom prst="flowChartConnector">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909" name="Line 44"/>
            <p:cNvSpPr>
              <a:spLocks noChangeShapeType="1"/>
            </p:cNvSpPr>
            <p:nvPr/>
          </p:nvSpPr>
          <p:spPr bwMode="auto">
            <a:xfrm>
              <a:off x="4141" y="3690"/>
              <a:ext cx="2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0" name="Line 45"/>
            <p:cNvSpPr>
              <a:spLocks noChangeShapeType="1"/>
            </p:cNvSpPr>
            <p:nvPr/>
          </p:nvSpPr>
          <p:spPr bwMode="auto">
            <a:xfrm>
              <a:off x="4169" y="3728"/>
              <a:ext cx="15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1" name="Line 46"/>
            <p:cNvSpPr>
              <a:spLocks noChangeShapeType="1"/>
            </p:cNvSpPr>
            <p:nvPr/>
          </p:nvSpPr>
          <p:spPr bwMode="auto">
            <a:xfrm>
              <a:off x="4211" y="3770"/>
              <a:ext cx="7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2" name="Line 47"/>
            <p:cNvSpPr>
              <a:spLocks noChangeShapeType="1"/>
            </p:cNvSpPr>
            <p:nvPr/>
          </p:nvSpPr>
          <p:spPr bwMode="auto">
            <a:xfrm>
              <a:off x="4879" y="3406"/>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3" name="Line 48"/>
            <p:cNvSpPr>
              <a:spLocks noChangeShapeType="1"/>
            </p:cNvSpPr>
            <p:nvPr/>
          </p:nvSpPr>
          <p:spPr bwMode="auto">
            <a:xfrm>
              <a:off x="4773" y="3592"/>
              <a:ext cx="2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4" name="Line 49"/>
            <p:cNvSpPr>
              <a:spLocks noChangeShapeType="1"/>
            </p:cNvSpPr>
            <p:nvPr/>
          </p:nvSpPr>
          <p:spPr bwMode="auto">
            <a:xfrm>
              <a:off x="4801" y="3630"/>
              <a:ext cx="15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915" name="Line 50"/>
            <p:cNvSpPr>
              <a:spLocks noChangeShapeType="1"/>
            </p:cNvSpPr>
            <p:nvPr/>
          </p:nvSpPr>
          <p:spPr bwMode="auto">
            <a:xfrm>
              <a:off x="4843" y="3672"/>
              <a:ext cx="7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7830" name="Group 51"/>
          <p:cNvGrpSpPr>
            <a:grpSpLocks/>
          </p:cNvGrpSpPr>
          <p:nvPr/>
        </p:nvGrpSpPr>
        <p:grpSpPr bwMode="auto">
          <a:xfrm>
            <a:off x="5499100" y="1143000"/>
            <a:ext cx="2635250" cy="2327275"/>
            <a:chOff x="3312" y="720"/>
            <a:chExt cx="1660" cy="1466"/>
          </a:xfrm>
        </p:grpSpPr>
        <p:sp>
          <p:nvSpPr>
            <p:cNvPr id="77831" name="Rectangle 52"/>
            <p:cNvSpPr>
              <a:spLocks noChangeArrowheads="1"/>
            </p:cNvSpPr>
            <p:nvPr/>
          </p:nvSpPr>
          <p:spPr bwMode="auto">
            <a:xfrm>
              <a:off x="3945" y="720"/>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V</a:t>
              </a:r>
              <a:endParaRPr lang="en-US" altLang="en-US" sz="2000"/>
            </a:p>
          </p:txBody>
        </p:sp>
        <p:sp>
          <p:nvSpPr>
            <p:cNvPr id="77832" name="Rectangle 53"/>
            <p:cNvSpPr>
              <a:spLocks noChangeArrowheads="1"/>
            </p:cNvSpPr>
            <p:nvPr/>
          </p:nvSpPr>
          <p:spPr bwMode="auto">
            <a:xfrm>
              <a:off x="4023" y="786"/>
              <a:ext cx="1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DD</a:t>
              </a:r>
              <a:endParaRPr lang="en-US" altLang="en-US" sz="2000"/>
            </a:p>
          </p:txBody>
        </p:sp>
        <p:sp>
          <p:nvSpPr>
            <p:cNvPr id="77833" name="Rectangle 54"/>
            <p:cNvSpPr>
              <a:spLocks noChangeArrowheads="1"/>
            </p:cNvSpPr>
            <p:nvPr/>
          </p:nvSpPr>
          <p:spPr bwMode="auto">
            <a:xfrm>
              <a:off x="4840" y="174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C</a:t>
              </a:r>
              <a:endParaRPr lang="en-US" altLang="en-US" sz="2000"/>
            </a:p>
          </p:txBody>
        </p:sp>
        <p:sp>
          <p:nvSpPr>
            <p:cNvPr id="77834" name="Rectangle 55"/>
            <p:cNvSpPr>
              <a:spLocks noChangeArrowheads="1"/>
            </p:cNvSpPr>
            <p:nvPr/>
          </p:nvSpPr>
          <p:spPr bwMode="auto">
            <a:xfrm>
              <a:off x="4928" y="180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L</a:t>
              </a:r>
              <a:endParaRPr lang="en-US" altLang="en-US" sz="2000"/>
            </a:p>
          </p:txBody>
        </p:sp>
        <p:sp>
          <p:nvSpPr>
            <p:cNvPr id="77835" name="Freeform 56"/>
            <p:cNvSpPr>
              <a:spLocks/>
            </p:cNvSpPr>
            <p:nvPr/>
          </p:nvSpPr>
          <p:spPr bwMode="auto">
            <a:xfrm>
              <a:off x="4205" y="1466"/>
              <a:ext cx="394" cy="9"/>
            </a:xfrm>
            <a:custGeom>
              <a:avLst/>
              <a:gdLst>
                <a:gd name="T0" fmla="*/ 6 w 394"/>
                <a:gd name="T1" fmla="*/ 0 h 9"/>
                <a:gd name="T2" fmla="*/ 391 w 394"/>
                <a:gd name="T3" fmla="*/ 0 h 9"/>
                <a:gd name="T4" fmla="*/ 394 w 394"/>
                <a:gd name="T5" fmla="*/ 6 h 9"/>
                <a:gd name="T6" fmla="*/ 391 w 394"/>
                <a:gd name="T7" fmla="*/ 9 h 9"/>
                <a:gd name="T8" fmla="*/ 6 w 394"/>
                <a:gd name="T9" fmla="*/ 9 h 9"/>
                <a:gd name="T10" fmla="*/ 0 w 394"/>
                <a:gd name="T11" fmla="*/ 6 h 9"/>
                <a:gd name="T12" fmla="*/ 6 w 394"/>
                <a:gd name="T13" fmla="*/ 0 h 9"/>
                <a:gd name="T14" fmla="*/ 6 w 394"/>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94"/>
                <a:gd name="T25" fmla="*/ 0 h 9"/>
                <a:gd name="T26" fmla="*/ 394 w 39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4" h="9">
                  <a:moveTo>
                    <a:pt x="6" y="0"/>
                  </a:moveTo>
                  <a:lnTo>
                    <a:pt x="391" y="0"/>
                  </a:lnTo>
                  <a:lnTo>
                    <a:pt x="394" y="6"/>
                  </a:lnTo>
                  <a:lnTo>
                    <a:pt x="391" y="9"/>
                  </a:lnTo>
                  <a:lnTo>
                    <a:pt x="6" y="9"/>
                  </a:lnTo>
                  <a:lnTo>
                    <a:pt x="0" y="6"/>
                  </a:lnTo>
                  <a:lnTo>
                    <a:pt x="6" y="0"/>
                  </a:lnTo>
                  <a:close/>
                </a:path>
              </a:pathLst>
            </a:custGeom>
            <a:solidFill>
              <a:schemeClr val="tx1"/>
            </a:solidFill>
            <a:ln w="4763">
              <a:solidFill>
                <a:schemeClr val="tx1"/>
              </a:solidFill>
              <a:round/>
              <a:headEnd/>
              <a:tailEnd/>
            </a:ln>
          </p:spPr>
          <p:txBody>
            <a:bodyPr/>
            <a:lstStyle/>
            <a:p>
              <a:endParaRPr lang="en-US"/>
            </a:p>
          </p:txBody>
        </p:sp>
        <p:sp>
          <p:nvSpPr>
            <p:cNvPr id="77836" name="Freeform 57"/>
            <p:cNvSpPr>
              <a:spLocks/>
            </p:cNvSpPr>
            <p:nvPr/>
          </p:nvSpPr>
          <p:spPr bwMode="auto">
            <a:xfrm>
              <a:off x="4499" y="1441"/>
              <a:ext cx="109" cy="58"/>
            </a:xfrm>
            <a:custGeom>
              <a:avLst/>
              <a:gdLst>
                <a:gd name="T0" fmla="*/ 6 w 109"/>
                <a:gd name="T1" fmla="*/ 0 h 58"/>
                <a:gd name="T2" fmla="*/ 109 w 109"/>
                <a:gd name="T3" fmla="*/ 31 h 58"/>
                <a:gd name="T4" fmla="*/ 6 w 109"/>
                <a:gd name="T5" fmla="*/ 58 h 58"/>
                <a:gd name="T6" fmla="*/ 0 w 109"/>
                <a:gd name="T7" fmla="*/ 55 h 58"/>
                <a:gd name="T8" fmla="*/ 3 w 109"/>
                <a:gd name="T9" fmla="*/ 52 h 58"/>
                <a:gd name="T10" fmla="*/ 94 w 109"/>
                <a:gd name="T11" fmla="*/ 25 h 58"/>
                <a:gd name="T12" fmla="*/ 94 w 109"/>
                <a:gd name="T13" fmla="*/ 34 h 58"/>
                <a:gd name="T14" fmla="*/ 3 w 109"/>
                <a:gd name="T15" fmla="*/ 6 h 58"/>
                <a:gd name="T16" fmla="*/ 0 w 109"/>
                <a:gd name="T17" fmla="*/ 3 h 58"/>
                <a:gd name="T18" fmla="*/ 6 w 109"/>
                <a:gd name="T19" fmla="*/ 0 h 58"/>
                <a:gd name="T20" fmla="*/ 6 w 109"/>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8"/>
                <a:gd name="T35" fmla="*/ 109 w 109"/>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8">
                  <a:moveTo>
                    <a:pt x="6" y="0"/>
                  </a:moveTo>
                  <a:lnTo>
                    <a:pt x="109" y="31"/>
                  </a:lnTo>
                  <a:lnTo>
                    <a:pt x="6" y="58"/>
                  </a:lnTo>
                  <a:lnTo>
                    <a:pt x="0" y="55"/>
                  </a:lnTo>
                  <a:lnTo>
                    <a:pt x="3" y="52"/>
                  </a:lnTo>
                  <a:lnTo>
                    <a:pt x="94" y="25"/>
                  </a:lnTo>
                  <a:lnTo>
                    <a:pt x="94" y="34"/>
                  </a:lnTo>
                  <a:lnTo>
                    <a:pt x="3" y="6"/>
                  </a:lnTo>
                  <a:lnTo>
                    <a:pt x="0" y="3"/>
                  </a:lnTo>
                  <a:lnTo>
                    <a:pt x="6" y="0"/>
                  </a:lnTo>
                  <a:close/>
                </a:path>
              </a:pathLst>
            </a:custGeom>
            <a:solidFill>
              <a:schemeClr val="tx1"/>
            </a:solidFill>
            <a:ln w="4763">
              <a:solidFill>
                <a:schemeClr val="tx1"/>
              </a:solidFill>
              <a:round/>
              <a:headEnd/>
              <a:tailEnd/>
            </a:ln>
          </p:spPr>
          <p:txBody>
            <a:bodyPr/>
            <a:lstStyle/>
            <a:p>
              <a:endParaRPr lang="en-US"/>
            </a:p>
          </p:txBody>
        </p:sp>
        <p:sp>
          <p:nvSpPr>
            <p:cNvPr id="77837" name="Rectangle 58"/>
            <p:cNvSpPr>
              <a:spLocks noChangeArrowheads="1"/>
            </p:cNvSpPr>
            <p:nvPr/>
          </p:nvSpPr>
          <p:spPr bwMode="auto">
            <a:xfrm>
              <a:off x="4254" y="1279"/>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latin typeface="Times CE" charset="-18"/>
                </a:rPr>
                <a:t>I</a:t>
              </a:r>
              <a:endParaRPr lang="en-US" altLang="en-US" sz="2000"/>
            </a:p>
          </p:txBody>
        </p:sp>
        <p:sp>
          <p:nvSpPr>
            <p:cNvPr id="77838" name="Rectangle 59"/>
            <p:cNvSpPr>
              <a:spLocks noChangeArrowheads="1"/>
            </p:cNvSpPr>
            <p:nvPr/>
          </p:nvSpPr>
          <p:spPr bwMode="auto">
            <a:xfrm>
              <a:off x="4288" y="1345"/>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Load</a:t>
              </a:r>
              <a:endParaRPr lang="en-US" altLang="en-US" sz="2000"/>
            </a:p>
          </p:txBody>
        </p:sp>
        <p:sp>
          <p:nvSpPr>
            <p:cNvPr id="77839" name="Line 60"/>
            <p:cNvSpPr>
              <a:spLocks noChangeShapeType="1"/>
            </p:cNvSpPr>
            <p:nvPr/>
          </p:nvSpPr>
          <p:spPr bwMode="auto">
            <a:xfrm>
              <a:off x="3572" y="1840"/>
              <a:ext cx="26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0" name="Line 61"/>
            <p:cNvSpPr>
              <a:spLocks noChangeShapeType="1"/>
            </p:cNvSpPr>
            <p:nvPr/>
          </p:nvSpPr>
          <p:spPr bwMode="auto">
            <a:xfrm>
              <a:off x="4658" y="1830"/>
              <a:ext cx="12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1" name="Line 62"/>
            <p:cNvSpPr>
              <a:spLocks noChangeShapeType="1"/>
            </p:cNvSpPr>
            <p:nvPr/>
          </p:nvSpPr>
          <p:spPr bwMode="auto">
            <a:xfrm>
              <a:off x="4656" y="1764"/>
              <a:ext cx="12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2" name="Line 63"/>
            <p:cNvSpPr>
              <a:spLocks noChangeShapeType="1"/>
            </p:cNvSpPr>
            <p:nvPr/>
          </p:nvSpPr>
          <p:spPr bwMode="auto">
            <a:xfrm>
              <a:off x="4716" y="1564"/>
              <a:ext cx="0" cy="1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3" name="Line 64"/>
            <p:cNvSpPr>
              <a:spLocks noChangeShapeType="1"/>
            </p:cNvSpPr>
            <p:nvPr/>
          </p:nvSpPr>
          <p:spPr bwMode="auto">
            <a:xfrm>
              <a:off x="4100" y="1572"/>
              <a:ext cx="62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4" name="Line 65"/>
            <p:cNvSpPr>
              <a:spLocks noChangeShapeType="1"/>
            </p:cNvSpPr>
            <p:nvPr/>
          </p:nvSpPr>
          <p:spPr bwMode="auto">
            <a:xfrm>
              <a:off x="4080" y="1914"/>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5" name="Line 66"/>
            <p:cNvSpPr>
              <a:spLocks noChangeShapeType="1"/>
            </p:cNvSpPr>
            <p:nvPr/>
          </p:nvSpPr>
          <p:spPr bwMode="auto">
            <a:xfrm>
              <a:off x="3910" y="1920"/>
              <a:ext cx="17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6" name="Line 67"/>
            <p:cNvSpPr>
              <a:spLocks noChangeShapeType="1"/>
            </p:cNvSpPr>
            <p:nvPr/>
          </p:nvSpPr>
          <p:spPr bwMode="auto">
            <a:xfrm>
              <a:off x="3914" y="1742"/>
              <a:ext cx="17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7" name="Line 68"/>
            <p:cNvSpPr>
              <a:spLocks noChangeShapeType="1"/>
            </p:cNvSpPr>
            <p:nvPr/>
          </p:nvSpPr>
          <p:spPr bwMode="auto">
            <a:xfrm>
              <a:off x="3916" y="1733"/>
              <a:ext cx="0" cy="1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48" name="AutoShape 69"/>
            <p:cNvSpPr>
              <a:spLocks noChangeArrowheads="1"/>
            </p:cNvSpPr>
            <p:nvPr/>
          </p:nvSpPr>
          <p:spPr bwMode="auto">
            <a:xfrm flipH="1" flipV="1">
              <a:off x="4058" y="1546"/>
              <a:ext cx="48" cy="48"/>
            </a:xfrm>
            <a:prstGeom prst="flowChartConnector">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849" name="Line 70"/>
            <p:cNvSpPr>
              <a:spLocks noChangeShapeType="1"/>
            </p:cNvSpPr>
            <p:nvPr/>
          </p:nvSpPr>
          <p:spPr bwMode="auto">
            <a:xfrm>
              <a:off x="4080" y="1594"/>
              <a:ext cx="0" cy="15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0" name="Line 71"/>
            <p:cNvSpPr>
              <a:spLocks noChangeShapeType="1"/>
            </p:cNvSpPr>
            <p:nvPr/>
          </p:nvSpPr>
          <p:spPr bwMode="auto">
            <a:xfrm>
              <a:off x="4078" y="1370"/>
              <a:ext cx="0" cy="17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1" name="Line 72"/>
            <p:cNvSpPr>
              <a:spLocks noChangeShapeType="1"/>
            </p:cNvSpPr>
            <p:nvPr/>
          </p:nvSpPr>
          <p:spPr bwMode="auto">
            <a:xfrm>
              <a:off x="3890" y="1378"/>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2" name="Line 73"/>
            <p:cNvSpPr>
              <a:spLocks noChangeShapeType="1"/>
            </p:cNvSpPr>
            <p:nvPr/>
          </p:nvSpPr>
          <p:spPr bwMode="auto">
            <a:xfrm>
              <a:off x="3891" y="1197"/>
              <a:ext cx="19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3" name="Line 74"/>
            <p:cNvSpPr>
              <a:spLocks noChangeShapeType="1"/>
            </p:cNvSpPr>
            <p:nvPr/>
          </p:nvSpPr>
          <p:spPr bwMode="auto">
            <a:xfrm>
              <a:off x="3896" y="1190"/>
              <a:ext cx="0" cy="1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4" name="Line 75"/>
            <p:cNvSpPr>
              <a:spLocks noChangeShapeType="1"/>
            </p:cNvSpPr>
            <p:nvPr/>
          </p:nvSpPr>
          <p:spPr bwMode="auto">
            <a:xfrm>
              <a:off x="4081" y="1024"/>
              <a:ext cx="0" cy="18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5" name="Oval 76"/>
            <p:cNvSpPr>
              <a:spLocks noChangeArrowheads="1"/>
            </p:cNvSpPr>
            <p:nvPr/>
          </p:nvSpPr>
          <p:spPr bwMode="auto">
            <a:xfrm>
              <a:off x="4038" y="910"/>
              <a:ext cx="84" cy="11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77856" name="Line 77"/>
            <p:cNvSpPr>
              <a:spLocks noChangeShapeType="1"/>
            </p:cNvSpPr>
            <p:nvPr/>
          </p:nvSpPr>
          <p:spPr bwMode="auto">
            <a:xfrm>
              <a:off x="3842" y="1206"/>
              <a:ext cx="0" cy="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7" name="Line 78"/>
            <p:cNvSpPr>
              <a:spLocks noChangeShapeType="1"/>
            </p:cNvSpPr>
            <p:nvPr/>
          </p:nvSpPr>
          <p:spPr bwMode="auto">
            <a:xfrm>
              <a:off x="3842" y="1742"/>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58" name="AutoShape 79"/>
            <p:cNvSpPr>
              <a:spLocks noChangeArrowheads="1"/>
            </p:cNvSpPr>
            <p:nvPr/>
          </p:nvSpPr>
          <p:spPr bwMode="auto">
            <a:xfrm flipH="1" flipV="1">
              <a:off x="3552" y="1546"/>
              <a:ext cx="48" cy="48"/>
            </a:xfrm>
            <a:prstGeom prst="flowChartConnector">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859" name="Line 80"/>
            <p:cNvSpPr>
              <a:spLocks noChangeShapeType="1"/>
            </p:cNvSpPr>
            <p:nvPr/>
          </p:nvSpPr>
          <p:spPr bwMode="auto">
            <a:xfrm>
              <a:off x="3570" y="1300"/>
              <a:ext cx="17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0" name="Line 81"/>
            <p:cNvSpPr>
              <a:spLocks noChangeShapeType="1"/>
            </p:cNvSpPr>
            <p:nvPr/>
          </p:nvSpPr>
          <p:spPr bwMode="auto">
            <a:xfrm>
              <a:off x="3578" y="1294"/>
              <a:ext cx="0" cy="24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1" name="Line 82"/>
            <p:cNvSpPr>
              <a:spLocks noChangeShapeType="1"/>
            </p:cNvSpPr>
            <p:nvPr/>
          </p:nvSpPr>
          <p:spPr bwMode="auto">
            <a:xfrm>
              <a:off x="3578" y="1598"/>
              <a:ext cx="0" cy="2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2" name="Line 83"/>
            <p:cNvSpPr>
              <a:spLocks noChangeShapeType="1"/>
            </p:cNvSpPr>
            <p:nvPr/>
          </p:nvSpPr>
          <p:spPr bwMode="auto">
            <a:xfrm>
              <a:off x="3312" y="1569"/>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3" name="AutoShape 84"/>
            <p:cNvSpPr>
              <a:spLocks noChangeArrowheads="1"/>
            </p:cNvSpPr>
            <p:nvPr/>
          </p:nvSpPr>
          <p:spPr bwMode="auto">
            <a:xfrm flipH="1" flipV="1">
              <a:off x="3747" y="1257"/>
              <a:ext cx="85" cy="85"/>
            </a:xfrm>
            <a:prstGeom prst="flowChartConnector">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000"/>
            </a:p>
          </p:txBody>
        </p:sp>
        <p:sp>
          <p:nvSpPr>
            <p:cNvPr id="77864" name="Line 85"/>
            <p:cNvSpPr>
              <a:spLocks noChangeShapeType="1"/>
            </p:cNvSpPr>
            <p:nvPr/>
          </p:nvSpPr>
          <p:spPr bwMode="auto">
            <a:xfrm>
              <a:off x="3974" y="2106"/>
              <a:ext cx="2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5" name="Line 86"/>
            <p:cNvSpPr>
              <a:spLocks noChangeShapeType="1"/>
            </p:cNvSpPr>
            <p:nvPr/>
          </p:nvSpPr>
          <p:spPr bwMode="auto">
            <a:xfrm>
              <a:off x="4002" y="2144"/>
              <a:ext cx="15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6" name="Line 87"/>
            <p:cNvSpPr>
              <a:spLocks noChangeShapeType="1"/>
            </p:cNvSpPr>
            <p:nvPr/>
          </p:nvSpPr>
          <p:spPr bwMode="auto">
            <a:xfrm>
              <a:off x="4044" y="2186"/>
              <a:ext cx="7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7" name="Line 88"/>
            <p:cNvSpPr>
              <a:spLocks noChangeShapeType="1"/>
            </p:cNvSpPr>
            <p:nvPr/>
          </p:nvSpPr>
          <p:spPr bwMode="auto">
            <a:xfrm>
              <a:off x="4716" y="1838"/>
              <a:ext cx="0" cy="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8" name="Line 89"/>
            <p:cNvSpPr>
              <a:spLocks noChangeShapeType="1"/>
            </p:cNvSpPr>
            <p:nvPr/>
          </p:nvSpPr>
          <p:spPr bwMode="auto">
            <a:xfrm>
              <a:off x="4610" y="2024"/>
              <a:ext cx="2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69" name="Line 90"/>
            <p:cNvSpPr>
              <a:spLocks noChangeShapeType="1"/>
            </p:cNvSpPr>
            <p:nvPr/>
          </p:nvSpPr>
          <p:spPr bwMode="auto">
            <a:xfrm>
              <a:off x="4638" y="2062"/>
              <a:ext cx="15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70" name="Line 91"/>
            <p:cNvSpPr>
              <a:spLocks noChangeShapeType="1"/>
            </p:cNvSpPr>
            <p:nvPr/>
          </p:nvSpPr>
          <p:spPr bwMode="auto">
            <a:xfrm>
              <a:off x="4680" y="2104"/>
              <a:ext cx="7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207963" y="3622675"/>
            <a:ext cx="8609013" cy="5008563"/>
          </a:xfrm>
        </p:spPr>
        <p:txBody>
          <a:bodyPr/>
          <a:lstStyle/>
          <a:p>
            <a:pPr algn="ctr"/>
            <a:r>
              <a:rPr lang="en-US" altLang="en-US" smtClean="0"/>
              <a:t>Emerging devices and technologies </a:t>
            </a:r>
          </a:p>
          <a:p>
            <a:pPr lvl="1" algn="ctr"/>
            <a:endParaRPr lang="en-US" altLang="en-US" smtClean="0"/>
          </a:p>
        </p:txBody>
      </p:sp>
      <p:sp>
        <p:nvSpPr>
          <p:cNvPr id="11" name="Text Box 49"/>
          <p:cNvSpPr txBox="1">
            <a:spLocks noChangeArrowheads="1"/>
          </p:cNvSpPr>
          <p:nvPr/>
        </p:nvSpPr>
        <p:spPr bwMode="auto">
          <a:xfrm>
            <a:off x="309563" y="4616450"/>
            <a:ext cx="42545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FF"/>
              </a:buClr>
              <a:buFontTx/>
              <a:buChar char="•"/>
            </a:pPr>
            <a:r>
              <a:rPr lang="en-US" altLang="en-US" sz="2400" b="1">
                <a:solidFill>
                  <a:srgbClr val="FFFFFF"/>
                </a:solidFill>
                <a:cs typeface="Arial" panose="020B0604020202020204" pitchFamily="34" charset="0"/>
              </a:rPr>
              <a:t>Device level</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Carbon nanotubes</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Graphene based devices</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Multi-gate devices</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Resistive memory</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Memristors</a:t>
            </a:r>
          </a:p>
        </p:txBody>
      </p:sp>
      <p:sp>
        <p:nvSpPr>
          <p:cNvPr id="79876" name="AutoShape 17"/>
          <p:cNvSpPr>
            <a:spLocks noChangeArrowheads="1"/>
          </p:cNvSpPr>
          <p:nvPr/>
        </p:nvSpPr>
        <p:spPr bwMode="auto">
          <a:xfrm>
            <a:off x="3400425" y="838200"/>
            <a:ext cx="2552700" cy="2192338"/>
          </a:xfrm>
          <a:prstGeom prst="cube">
            <a:avLst>
              <a:gd name="adj" fmla="val 8028"/>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79877" name="AutoShape 16"/>
          <p:cNvSpPr>
            <a:spLocks noChangeArrowheads="1"/>
          </p:cNvSpPr>
          <p:nvPr/>
        </p:nvSpPr>
        <p:spPr bwMode="auto">
          <a:xfrm>
            <a:off x="4867275" y="854075"/>
            <a:ext cx="2000250" cy="2794000"/>
          </a:xfrm>
          <a:prstGeom prst="cube">
            <a:avLst>
              <a:gd name="adj" fmla="val 68236"/>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79878" name="Title 1"/>
          <p:cNvSpPr>
            <a:spLocks noGrp="1"/>
          </p:cNvSpPr>
          <p:nvPr>
            <p:ph type="title"/>
          </p:nvPr>
        </p:nvSpPr>
        <p:spPr/>
        <p:txBody>
          <a:bodyPr/>
          <a:lstStyle/>
          <a:p>
            <a:r>
              <a:rPr lang="en-US" altLang="en-US" sz="3600" smtClean="0"/>
              <a:t>Emerging Technologies (Beyond CMOS)</a:t>
            </a:r>
          </a:p>
        </p:txBody>
      </p:sp>
      <p:sp>
        <p:nvSpPr>
          <p:cNvPr id="5" name="Line 28"/>
          <p:cNvSpPr>
            <a:spLocks noChangeShapeType="1"/>
          </p:cNvSpPr>
          <p:nvPr/>
        </p:nvSpPr>
        <p:spPr bwMode="auto">
          <a:xfrm flipH="1">
            <a:off x="3941763" y="4051300"/>
            <a:ext cx="1587" cy="20320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 name="Line 33"/>
          <p:cNvSpPr>
            <a:spLocks noChangeShapeType="1"/>
          </p:cNvSpPr>
          <p:nvPr/>
        </p:nvSpPr>
        <p:spPr bwMode="auto">
          <a:xfrm>
            <a:off x="1731963" y="4208463"/>
            <a:ext cx="3175" cy="458787"/>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9" name="Line 32"/>
          <p:cNvSpPr>
            <a:spLocks noChangeShapeType="1"/>
          </p:cNvSpPr>
          <p:nvPr/>
        </p:nvSpPr>
        <p:spPr bwMode="auto">
          <a:xfrm flipH="1">
            <a:off x="3905250" y="4229100"/>
            <a:ext cx="219075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 name="Text Box 49"/>
          <p:cNvSpPr txBox="1">
            <a:spLocks noChangeArrowheads="1"/>
          </p:cNvSpPr>
          <p:nvPr/>
        </p:nvSpPr>
        <p:spPr bwMode="auto">
          <a:xfrm>
            <a:off x="4557713" y="4603750"/>
            <a:ext cx="45862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900">
                <a:solidFill>
                  <a:schemeClr val="tx1"/>
                </a:solidFill>
                <a:latin typeface="Arial" panose="020B0604020202020204" pitchFamily="34" charset="0"/>
              </a:defRPr>
            </a:lvl1pPr>
            <a:lvl2pPr marL="685800" indent="-22860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buClr>
                <a:srgbClr val="FFFFFF"/>
              </a:buClr>
              <a:buFontTx/>
              <a:buChar char="•"/>
            </a:pPr>
            <a:r>
              <a:rPr lang="en-US" altLang="en-US" sz="2400" b="1">
                <a:solidFill>
                  <a:srgbClr val="FFFFFF"/>
                </a:solidFill>
                <a:cs typeface="Arial" panose="020B0604020202020204" pitchFamily="34" charset="0"/>
              </a:rPr>
              <a:t>Technology level</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3-D integration</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System-in-package</a:t>
            </a:r>
          </a:p>
          <a:p>
            <a:pPr lvl="1" eaLnBrk="1" hangingPunct="1">
              <a:buClr>
                <a:srgbClr val="FFFFFF"/>
              </a:buClr>
              <a:buFont typeface="Courier New" panose="02070309020205020404" pitchFamily="49" charset="0"/>
              <a:buChar char="­"/>
            </a:pPr>
            <a:r>
              <a:rPr lang="en-US" altLang="en-US" sz="1800" b="1">
                <a:solidFill>
                  <a:srgbClr val="FFFFFF"/>
                </a:solidFill>
                <a:cs typeface="Arial" panose="020B0604020202020204" pitchFamily="34" charset="0"/>
              </a:rPr>
              <a:t>On-chip optical interconnects</a:t>
            </a:r>
          </a:p>
        </p:txBody>
      </p:sp>
      <p:sp>
        <p:nvSpPr>
          <p:cNvPr id="14" name="Line 32"/>
          <p:cNvSpPr>
            <a:spLocks noChangeShapeType="1"/>
          </p:cNvSpPr>
          <p:nvPr/>
        </p:nvSpPr>
        <p:spPr bwMode="auto">
          <a:xfrm flipH="1" flipV="1">
            <a:off x="1712913" y="4225925"/>
            <a:ext cx="2197100" cy="1588"/>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7" name="Line 33"/>
          <p:cNvSpPr>
            <a:spLocks noChangeShapeType="1"/>
          </p:cNvSpPr>
          <p:nvPr/>
        </p:nvSpPr>
        <p:spPr bwMode="auto">
          <a:xfrm>
            <a:off x="6081713" y="4210050"/>
            <a:ext cx="3175" cy="458788"/>
          </a:xfrm>
          <a:prstGeom prst="line">
            <a:avLst/>
          </a:prstGeom>
          <a:noFill/>
          <a:ln w="50800">
            <a:solidFill>
              <a:srgbClr val="FFFF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9885" name="AutoShape 16"/>
          <p:cNvSpPr>
            <a:spLocks noChangeArrowheads="1"/>
          </p:cNvSpPr>
          <p:nvPr/>
        </p:nvSpPr>
        <p:spPr bwMode="auto">
          <a:xfrm>
            <a:off x="1343025" y="873125"/>
            <a:ext cx="2000250" cy="2794000"/>
          </a:xfrm>
          <a:prstGeom prst="cube">
            <a:avLst>
              <a:gd name="adj" fmla="val 68236"/>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en-US" altLang="en-US" sz="1800">
              <a:solidFill>
                <a:srgbClr val="000000"/>
              </a:solidFill>
              <a:latin typeface="Calibri" panose="020F0502020204030204" pitchFamily="34" charset="0"/>
            </a:endParaRPr>
          </a:p>
        </p:txBody>
      </p:sp>
      <p:sp>
        <p:nvSpPr>
          <p:cNvPr id="79886" name="Text Box 10"/>
          <p:cNvSpPr txBox="1">
            <a:spLocks noChangeArrowheads="1"/>
          </p:cNvSpPr>
          <p:nvPr/>
        </p:nvSpPr>
        <p:spPr bwMode="auto">
          <a:xfrm rot="-2702238">
            <a:off x="1781175" y="1655763"/>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100" b="1">
                <a:solidFill>
                  <a:srgbClr val="000000"/>
                </a:solidFill>
                <a:cs typeface="Arial" panose="020B0604020202020204" pitchFamily="34" charset="0"/>
              </a:rPr>
              <a:t>Power - speed</a:t>
            </a:r>
          </a:p>
          <a:p>
            <a:pPr eaLnBrk="1" hangingPunct="1"/>
            <a:r>
              <a:rPr lang="en-US" altLang="en-US" sz="2100" b="1">
                <a:solidFill>
                  <a:srgbClr val="000000"/>
                </a:solidFill>
                <a:cs typeface="Arial" panose="020B0604020202020204" pitchFamily="34" charset="0"/>
              </a:rPr>
              <a:t>        wall</a:t>
            </a:r>
          </a:p>
        </p:txBody>
      </p:sp>
      <p:sp>
        <p:nvSpPr>
          <p:cNvPr id="79887" name="Text Box 10"/>
          <p:cNvSpPr txBox="1">
            <a:spLocks noChangeArrowheads="1"/>
          </p:cNvSpPr>
          <p:nvPr/>
        </p:nvSpPr>
        <p:spPr bwMode="auto">
          <a:xfrm>
            <a:off x="3402013" y="1011238"/>
            <a:ext cx="22637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100" b="1">
                <a:solidFill>
                  <a:srgbClr val="000000"/>
                </a:solidFill>
                <a:cs typeface="Arial" panose="020B0604020202020204" pitchFamily="34" charset="0"/>
              </a:rPr>
              <a:t>Technology wall</a:t>
            </a:r>
          </a:p>
        </p:txBody>
      </p:sp>
      <p:sp>
        <p:nvSpPr>
          <p:cNvPr id="79888" name="Text Box 10"/>
          <p:cNvSpPr txBox="1">
            <a:spLocks noChangeArrowheads="1"/>
          </p:cNvSpPr>
          <p:nvPr/>
        </p:nvSpPr>
        <p:spPr bwMode="auto">
          <a:xfrm rot="-2702238">
            <a:off x="5426075" y="1951038"/>
            <a:ext cx="1501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en-US" sz="2100" b="1">
                <a:solidFill>
                  <a:srgbClr val="000000"/>
                </a:solidFill>
                <a:cs typeface="Arial" panose="020B0604020202020204" pitchFamily="34" charset="0"/>
              </a:rPr>
              <a:t>Noise wall</a:t>
            </a:r>
          </a:p>
        </p:txBody>
      </p:sp>
      <p:pic>
        <p:nvPicPr>
          <p:cNvPr id="79889" name="Picture 2" descr="C:\Users\salman\Documents\Old_laptop\academic\rochester_phd\prsentations\Candidate_Talk\10312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814513"/>
            <a:ext cx="1082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0" name="Picture 4" descr="C:\Users\salman\Documents\Old_laptop\academic\rochester_phd\prsentations\Candidate_Talk\microprocessor[1]-7120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2181225"/>
            <a:ext cx="1047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1" name="Picture 3" descr="C:\Users\salman\Documents\Old_laptop\academic\rochester_phd\prsentations\Candidate_Talk\integratedcircuitnas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588" y="2667000"/>
            <a:ext cx="11318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2"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F6F1BFD2-DA39-4E4D-AF28-465280FD06D9}" type="slidenum">
              <a:rPr lang="en-US" altLang="en-US" sz="1800" b="1">
                <a:solidFill>
                  <a:srgbClr val="FFFFFF"/>
                </a:solidFill>
                <a:cs typeface="Arial" panose="020B0604020202020204" pitchFamily="34" charset="0"/>
              </a:rPr>
              <a:pPr eaLnBrk="1" hangingPunct="1"/>
              <a:t>47</a:t>
            </a:fld>
            <a:endParaRPr lang="en-US" altLang="en-US" sz="1800" b="1">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5"/>
          <p:cNvSpPr txBox="1">
            <a:spLocks/>
          </p:cNvSpPr>
          <p:nvPr/>
        </p:nvSpPr>
        <p:spPr bwMode="auto">
          <a:xfrm>
            <a:off x="1819275" y="1841500"/>
            <a:ext cx="52673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2800" b="1">
                <a:solidFill>
                  <a:srgbClr val="FFFFFF"/>
                </a:solidFill>
              </a:rPr>
              <a:t>Physical design challenges</a:t>
            </a:r>
          </a:p>
        </p:txBody>
      </p:sp>
      <p:sp>
        <p:nvSpPr>
          <p:cNvPr id="81923" name="Title 1"/>
          <p:cNvSpPr>
            <a:spLocks noGrp="1"/>
          </p:cNvSpPr>
          <p:nvPr>
            <p:ph type="title"/>
          </p:nvPr>
        </p:nvSpPr>
        <p:spPr/>
        <p:txBody>
          <a:bodyPr/>
          <a:lstStyle/>
          <a:p>
            <a:r>
              <a:rPr lang="en-US" altLang="en-US" smtClean="0"/>
              <a:t>Summary</a:t>
            </a:r>
          </a:p>
        </p:txBody>
      </p:sp>
      <p:sp>
        <p:nvSpPr>
          <p:cNvPr id="20" name="Content Placeholder 5"/>
          <p:cNvSpPr txBox="1">
            <a:spLocks/>
          </p:cNvSpPr>
          <p:nvPr/>
        </p:nvSpPr>
        <p:spPr>
          <a:xfrm>
            <a:off x="6786563" y="1622425"/>
            <a:ext cx="1000125" cy="352425"/>
          </a:xfrm>
          <a:prstGeom prst="rect">
            <a:avLst/>
          </a:prstGeom>
          <a:solidFill>
            <a:srgbClr val="33CCCC"/>
          </a:solidFill>
          <a:ln>
            <a:solidFill>
              <a:schemeClr val="tx1"/>
            </a:solidFill>
          </a:ln>
        </p:spPr>
        <p:txBody>
          <a:bodyPr>
            <a:normAutofit lnSpcReduction="10000"/>
          </a:bodyPr>
          <a:lstStyle/>
          <a:p>
            <a:pPr marL="228600" indent="-228600" algn="ctr" eaLnBrk="1" fontAlgn="auto" hangingPunct="1">
              <a:spcBef>
                <a:spcPct val="20000"/>
              </a:spcBef>
              <a:spcAft>
                <a:spcPts val="0"/>
              </a:spcAft>
              <a:defRPr/>
            </a:pPr>
            <a:r>
              <a:rPr lang="en-US" sz="1800" b="1" dirty="0">
                <a:solidFill>
                  <a:prstClr val="black"/>
                </a:solidFill>
              </a:rPr>
              <a:t>Speed</a:t>
            </a:r>
          </a:p>
        </p:txBody>
      </p:sp>
      <p:sp>
        <p:nvSpPr>
          <p:cNvPr id="21" name="Content Placeholder 5"/>
          <p:cNvSpPr txBox="1">
            <a:spLocks/>
          </p:cNvSpPr>
          <p:nvPr/>
        </p:nvSpPr>
        <p:spPr>
          <a:xfrm>
            <a:off x="3762375" y="2362200"/>
            <a:ext cx="914400" cy="352425"/>
          </a:xfrm>
          <a:prstGeom prst="rect">
            <a:avLst/>
          </a:prstGeom>
          <a:solidFill>
            <a:srgbClr val="33CCCC"/>
          </a:solidFill>
          <a:ln>
            <a:solidFill>
              <a:schemeClr val="tx1"/>
            </a:solidFill>
          </a:ln>
        </p:spPr>
        <p:txBody>
          <a:bodyPr>
            <a:normAutofit lnSpcReduction="10000"/>
          </a:bodyPr>
          <a:lstStyle/>
          <a:p>
            <a:pPr marL="228600" indent="-228600" algn="ctr" eaLnBrk="1" fontAlgn="auto" hangingPunct="1">
              <a:spcBef>
                <a:spcPct val="20000"/>
              </a:spcBef>
              <a:spcAft>
                <a:spcPts val="0"/>
              </a:spcAft>
              <a:defRPr/>
            </a:pPr>
            <a:r>
              <a:rPr lang="en-US" sz="1800" b="1" dirty="0">
                <a:solidFill>
                  <a:prstClr val="black"/>
                </a:solidFill>
              </a:rPr>
              <a:t>Power</a:t>
            </a:r>
          </a:p>
        </p:txBody>
      </p:sp>
      <p:sp>
        <p:nvSpPr>
          <p:cNvPr id="22" name="Content Placeholder 5"/>
          <p:cNvSpPr txBox="1">
            <a:spLocks/>
          </p:cNvSpPr>
          <p:nvPr/>
        </p:nvSpPr>
        <p:spPr>
          <a:xfrm>
            <a:off x="1047750" y="1658938"/>
            <a:ext cx="1000125" cy="352425"/>
          </a:xfrm>
          <a:prstGeom prst="rect">
            <a:avLst/>
          </a:prstGeom>
          <a:solidFill>
            <a:srgbClr val="33CCCC"/>
          </a:solidFill>
          <a:ln>
            <a:solidFill>
              <a:schemeClr val="tx1"/>
            </a:solidFill>
          </a:ln>
        </p:spPr>
        <p:txBody>
          <a:bodyPr>
            <a:normAutofit lnSpcReduction="10000"/>
          </a:bodyPr>
          <a:lstStyle/>
          <a:p>
            <a:pPr marL="228600" indent="-228600" algn="ctr" eaLnBrk="1" fontAlgn="auto" hangingPunct="1">
              <a:spcBef>
                <a:spcPct val="20000"/>
              </a:spcBef>
              <a:spcAft>
                <a:spcPts val="0"/>
              </a:spcAft>
              <a:defRPr/>
            </a:pPr>
            <a:r>
              <a:rPr lang="en-US" sz="1800" b="1" dirty="0">
                <a:solidFill>
                  <a:prstClr val="black"/>
                </a:solidFill>
              </a:rPr>
              <a:t>Area</a:t>
            </a:r>
          </a:p>
        </p:txBody>
      </p:sp>
      <p:sp>
        <p:nvSpPr>
          <p:cNvPr id="23" name="Content Placeholder 5"/>
          <p:cNvSpPr txBox="1">
            <a:spLocks/>
          </p:cNvSpPr>
          <p:nvPr/>
        </p:nvSpPr>
        <p:spPr bwMode="auto">
          <a:xfrm>
            <a:off x="619125" y="885825"/>
            <a:ext cx="1943100" cy="371475"/>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Signal integrity</a:t>
            </a:r>
          </a:p>
        </p:txBody>
      </p:sp>
      <p:sp>
        <p:nvSpPr>
          <p:cNvPr id="24" name="Content Placeholder 5"/>
          <p:cNvSpPr txBox="1">
            <a:spLocks/>
          </p:cNvSpPr>
          <p:nvPr/>
        </p:nvSpPr>
        <p:spPr bwMode="auto">
          <a:xfrm>
            <a:off x="6419850" y="838200"/>
            <a:ext cx="2071688" cy="374650"/>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Power integrity</a:t>
            </a:r>
          </a:p>
        </p:txBody>
      </p:sp>
      <p:sp>
        <p:nvSpPr>
          <p:cNvPr id="25" name="Content Placeholder 5"/>
          <p:cNvSpPr txBox="1">
            <a:spLocks/>
          </p:cNvSpPr>
          <p:nvPr/>
        </p:nvSpPr>
        <p:spPr bwMode="auto">
          <a:xfrm>
            <a:off x="3629025" y="847725"/>
            <a:ext cx="1600200" cy="382588"/>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Robustness</a:t>
            </a:r>
          </a:p>
        </p:txBody>
      </p:sp>
      <p:sp>
        <p:nvSpPr>
          <p:cNvPr id="26" name="Content Placeholder 5"/>
          <p:cNvSpPr txBox="1">
            <a:spLocks/>
          </p:cNvSpPr>
          <p:nvPr/>
        </p:nvSpPr>
        <p:spPr bwMode="auto">
          <a:xfrm>
            <a:off x="1209675" y="2427288"/>
            <a:ext cx="1314450" cy="325437"/>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Reliability</a:t>
            </a:r>
          </a:p>
        </p:txBody>
      </p:sp>
      <p:sp>
        <p:nvSpPr>
          <p:cNvPr id="27" name="Content Placeholder 5"/>
          <p:cNvSpPr txBox="1">
            <a:spLocks/>
          </p:cNvSpPr>
          <p:nvPr/>
        </p:nvSpPr>
        <p:spPr bwMode="auto">
          <a:xfrm>
            <a:off x="5851525" y="2371725"/>
            <a:ext cx="2133600" cy="325438"/>
          </a:xfrm>
          <a:prstGeom prst="rect">
            <a:avLst/>
          </a:prstGeom>
          <a:solidFill>
            <a:srgbClr val="33CCCC"/>
          </a:solidFill>
          <a:ln w="9525">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Manufacturability</a:t>
            </a:r>
          </a:p>
        </p:txBody>
      </p:sp>
      <p:grpSp>
        <p:nvGrpSpPr>
          <p:cNvPr id="33" name="Group 32"/>
          <p:cNvGrpSpPr>
            <a:grpSpLocks/>
          </p:cNvGrpSpPr>
          <p:nvPr/>
        </p:nvGrpSpPr>
        <p:grpSpPr bwMode="auto">
          <a:xfrm>
            <a:off x="971550" y="4638675"/>
            <a:ext cx="7381875" cy="1762125"/>
            <a:chOff x="333375" y="3886410"/>
            <a:chExt cx="8458200" cy="2476291"/>
          </a:xfrm>
        </p:grpSpPr>
        <p:sp>
          <p:nvSpPr>
            <p:cNvPr id="54" name="Oval 53"/>
            <p:cNvSpPr/>
            <p:nvPr/>
          </p:nvSpPr>
          <p:spPr>
            <a:xfrm>
              <a:off x="333375" y="5267333"/>
              <a:ext cx="2439236" cy="1037364"/>
            </a:xfrm>
            <a:prstGeom prst="ellips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cs typeface="Arial" pitchFamily="34" charset="0"/>
                </a:rPr>
                <a:t>Design automation</a:t>
              </a:r>
            </a:p>
          </p:txBody>
        </p:sp>
        <p:sp>
          <p:nvSpPr>
            <p:cNvPr id="55" name="Oval 54"/>
            <p:cNvSpPr/>
            <p:nvPr/>
          </p:nvSpPr>
          <p:spPr>
            <a:xfrm>
              <a:off x="2788981" y="3886410"/>
              <a:ext cx="3124987" cy="899050"/>
            </a:xfrm>
            <a:prstGeom prst="ellips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cs typeface="Arial" pitchFamily="34" charset="0"/>
                </a:rPr>
                <a:t>Design methodologies</a:t>
              </a:r>
            </a:p>
          </p:txBody>
        </p:sp>
        <p:sp>
          <p:nvSpPr>
            <p:cNvPr id="56" name="Oval 55"/>
            <p:cNvSpPr/>
            <p:nvPr/>
          </p:nvSpPr>
          <p:spPr>
            <a:xfrm>
              <a:off x="6326874" y="5361031"/>
              <a:ext cx="2464701" cy="1001670"/>
            </a:xfrm>
            <a:prstGeom prst="ellipse">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prstClr val="black"/>
                  </a:solidFill>
                  <a:latin typeface="Arial" pitchFamily="34" charset="0"/>
                  <a:cs typeface="Arial" pitchFamily="34" charset="0"/>
                </a:rPr>
                <a:t>Specialized circuits</a:t>
              </a:r>
            </a:p>
          </p:txBody>
        </p:sp>
        <p:sp>
          <p:nvSpPr>
            <p:cNvPr id="57" name="Left-Right Arrow 56"/>
            <p:cNvSpPr/>
            <p:nvPr/>
          </p:nvSpPr>
          <p:spPr>
            <a:xfrm rot="18759810">
              <a:off x="1897222" y="4623918"/>
              <a:ext cx="970439" cy="405629"/>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8" name="Left-Right Arrow 57"/>
            <p:cNvSpPr/>
            <p:nvPr/>
          </p:nvSpPr>
          <p:spPr>
            <a:xfrm>
              <a:off x="2830818" y="5898675"/>
              <a:ext cx="3470590" cy="40379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9" name="Left-Right Arrow 58"/>
            <p:cNvSpPr/>
            <p:nvPr/>
          </p:nvSpPr>
          <p:spPr>
            <a:xfrm rot="2516353">
              <a:off x="5826658" y="4660531"/>
              <a:ext cx="967691" cy="40602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60" name="Text Box 12"/>
            <p:cNvSpPr txBox="1">
              <a:spLocks noChangeArrowheads="1"/>
            </p:cNvSpPr>
            <p:nvPr/>
          </p:nvSpPr>
          <p:spPr bwMode="auto">
            <a:xfrm>
              <a:off x="2446369" y="4904851"/>
              <a:ext cx="4066984" cy="9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buClr>
                  <a:srgbClr val="FFFF00"/>
                </a:buClr>
              </a:pPr>
              <a:r>
                <a:rPr lang="en-US" altLang="en-US" sz="2000" b="1">
                  <a:solidFill>
                    <a:srgbClr val="FFFFFF"/>
                  </a:solidFill>
                  <a:cs typeface="Arial" panose="020B0604020202020204" pitchFamily="34" charset="0"/>
                </a:rPr>
                <a:t>Heterogeneous integrated systems</a:t>
              </a:r>
            </a:p>
          </p:txBody>
        </p:sp>
      </p:grpSp>
      <p:sp>
        <p:nvSpPr>
          <p:cNvPr id="62" name="Left-Right Arrow 61"/>
          <p:cNvSpPr/>
          <p:nvPr/>
        </p:nvSpPr>
        <p:spPr>
          <a:xfrm>
            <a:off x="4692650" y="2381250"/>
            <a:ext cx="941388"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3" name="Left-Right Arrow 62"/>
          <p:cNvSpPr/>
          <p:nvPr/>
        </p:nvSpPr>
        <p:spPr>
          <a:xfrm rot="5400000">
            <a:off x="1437482" y="2035968"/>
            <a:ext cx="355600"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5" name="Left-Right Arrow 64"/>
          <p:cNvSpPr/>
          <p:nvPr/>
        </p:nvSpPr>
        <p:spPr>
          <a:xfrm rot="5400000">
            <a:off x="1412082" y="1270793"/>
            <a:ext cx="355600"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6" name="Left-Right Arrow 65"/>
          <p:cNvSpPr/>
          <p:nvPr/>
        </p:nvSpPr>
        <p:spPr>
          <a:xfrm rot="5400000">
            <a:off x="7146132" y="1994693"/>
            <a:ext cx="355600"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7" name="Left-Right Arrow 66"/>
          <p:cNvSpPr/>
          <p:nvPr/>
        </p:nvSpPr>
        <p:spPr>
          <a:xfrm rot="5400000">
            <a:off x="7162007" y="1235868"/>
            <a:ext cx="355600"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8" name="Left-Right Arrow 67"/>
          <p:cNvSpPr/>
          <p:nvPr/>
        </p:nvSpPr>
        <p:spPr>
          <a:xfrm>
            <a:off x="5378450" y="857250"/>
            <a:ext cx="941388"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9" name="Left-Right Arrow 68"/>
          <p:cNvSpPr/>
          <p:nvPr/>
        </p:nvSpPr>
        <p:spPr>
          <a:xfrm>
            <a:off x="2616200" y="869950"/>
            <a:ext cx="941388" cy="360363"/>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0" name="Left-Right Arrow 69"/>
          <p:cNvSpPr/>
          <p:nvPr/>
        </p:nvSpPr>
        <p:spPr>
          <a:xfrm rot="1136428">
            <a:off x="2033588" y="2141538"/>
            <a:ext cx="1668462" cy="36036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1" name="Left-Right Arrow 70"/>
          <p:cNvSpPr/>
          <p:nvPr/>
        </p:nvSpPr>
        <p:spPr>
          <a:xfrm>
            <a:off x="2179638" y="1604963"/>
            <a:ext cx="4459287" cy="36036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2" name="Left-Right Arrow 71"/>
          <p:cNvSpPr/>
          <p:nvPr/>
        </p:nvSpPr>
        <p:spPr>
          <a:xfrm rot="20787591" flipV="1">
            <a:off x="4819650" y="2097088"/>
            <a:ext cx="1951038" cy="36036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43" name="Slide Number Placeholder 29"/>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fld id="{523D4D24-9E7F-4389-8F9E-CDC8BF1E6799}" type="slidenum">
              <a:rPr lang="en-US" altLang="en-US" sz="1800" b="1">
                <a:solidFill>
                  <a:srgbClr val="FFFFFF"/>
                </a:solidFill>
                <a:cs typeface="Arial" panose="020B0604020202020204" pitchFamily="34" charset="0"/>
              </a:rPr>
              <a:pPr eaLnBrk="1" hangingPunct="1"/>
              <a:t>48</a:t>
            </a:fld>
            <a:endParaRPr lang="en-US" altLang="en-US" sz="1800" b="1">
              <a:solidFill>
                <a:srgbClr val="FFFFFF"/>
              </a:solidFill>
              <a:cs typeface="Arial" panose="020B0604020202020204" pitchFamily="34" charset="0"/>
            </a:endParaRPr>
          </a:p>
        </p:txBody>
      </p:sp>
      <p:sp>
        <p:nvSpPr>
          <p:cNvPr id="75" name="Left Brace 74"/>
          <p:cNvSpPr/>
          <p:nvPr/>
        </p:nvSpPr>
        <p:spPr>
          <a:xfrm rot="16200000">
            <a:off x="4369594" y="-1059656"/>
            <a:ext cx="233362" cy="4857750"/>
          </a:xfrm>
          <a:prstGeom prst="leftBrace">
            <a:avLst>
              <a:gd name="adj1" fmla="val 42312"/>
              <a:gd name="adj2" fmla="val 48591"/>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76" name="Content Placeholder 5"/>
          <p:cNvSpPr txBox="1">
            <a:spLocks/>
          </p:cNvSpPr>
          <p:nvPr/>
        </p:nvSpPr>
        <p:spPr>
          <a:xfrm>
            <a:off x="3976688" y="1562100"/>
            <a:ext cx="909637" cy="361950"/>
          </a:xfrm>
          <a:prstGeom prst="rect">
            <a:avLst/>
          </a:prstGeom>
          <a:solidFill>
            <a:srgbClr val="33CCCC"/>
          </a:solidFill>
          <a:ln>
            <a:solidFill>
              <a:schemeClr val="tx1"/>
            </a:solidFill>
          </a:ln>
        </p:spPr>
        <p:txBody>
          <a:bodyPr>
            <a:normAutofit lnSpcReduction="10000"/>
          </a:bodyPr>
          <a:lstStyle/>
          <a:p>
            <a:pPr marL="228600" indent="-228600" algn="ctr" eaLnBrk="1" fontAlgn="auto" hangingPunct="1">
              <a:spcBef>
                <a:spcPct val="20000"/>
              </a:spcBef>
              <a:spcAft>
                <a:spcPts val="0"/>
              </a:spcAft>
              <a:defRPr/>
            </a:pPr>
            <a:r>
              <a:rPr lang="en-US" sz="1800" b="1" dirty="0">
                <a:solidFill>
                  <a:prstClr val="black"/>
                </a:solidFill>
              </a:rPr>
              <a:t>Noise</a:t>
            </a:r>
          </a:p>
        </p:txBody>
      </p:sp>
      <p:sp>
        <p:nvSpPr>
          <p:cNvPr id="38" name="Bent Arrow 37"/>
          <p:cNvSpPr/>
          <p:nvPr/>
        </p:nvSpPr>
        <p:spPr>
          <a:xfrm>
            <a:off x="2181225" y="3076575"/>
            <a:ext cx="2971800" cy="695325"/>
          </a:xfrm>
          <a:prstGeom prst="bentArrow">
            <a:avLst>
              <a:gd name="adj1" fmla="val 17734"/>
              <a:gd name="adj2" fmla="val 25000"/>
              <a:gd name="adj3" fmla="val 25000"/>
              <a:gd name="adj4" fmla="val 40673"/>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40" name="Text Box 12"/>
          <p:cNvSpPr txBox="1">
            <a:spLocks noChangeArrowheads="1"/>
          </p:cNvSpPr>
          <p:nvPr/>
        </p:nvSpPr>
        <p:spPr bwMode="auto">
          <a:xfrm>
            <a:off x="2330450" y="3297238"/>
            <a:ext cx="270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buClr>
                <a:srgbClr val="FFFF00"/>
              </a:buClr>
            </a:pPr>
            <a:r>
              <a:rPr lang="en-US" altLang="en-US" sz="2000" b="1">
                <a:solidFill>
                  <a:srgbClr val="FFFFFF"/>
                </a:solidFill>
                <a:cs typeface="Arial" panose="020B0604020202020204" pitchFamily="34" charset="0"/>
              </a:rPr>
              <a:t>Synchronous digital</a:t>
            </a:r>
          </a:p>
        </p:txBody>
      </p:sp>
      <p:sp>
        <p:nvSpPr>
          <p:cNvPr id="41" name="Text Box 12"/>
          <p:cNvSpPr txBox="1">
            <a:spLocks noChangeArrowheads="1"/>
          </p:cNvSpPr>
          <p:nvPr/>
        </p:nvSpPr>
        <p:spPr bwMode="auto">
          <a:xfrm>
            <a:off x="2235200" y="3992563"/>
            <a:ext cx="270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buClr>
                <a:srgbClr val="FFFF00"/>
              </a:buClr>
            </a:pPr>
            <a:r>
              <a:rPr lang="en-US" altLang="en-US" sz="2000" b="1">
                <a:solidFill>
                  <a:srgbClr val="FFFFFF"/>
                </a:solidFill>
                <a:cs typeface="Arial" panose="020B0604020202020204" pitchFamily="34" charset="0"/>
              </a:rPr>
              <a:t>Mixed-signal</a:t>
            </a:r>
          </a:p>
        </p:txBody>
      </p:sp>
      <p:sp>
        <p:nvSpPr>
          <p:cNvPr id="42" name="Bent Arrow 41"/>
          <p:cNvSpPr/>
          <p:nvPr/>
        </p:nvSpPr>
        <p:spPr>
          <a:xfrm flipV="1">
            <a:off x="2181225" y="3886200"/>
            <a:ext cx="2971800" cy="695325"/>
          </a:xfrm>
          <a:prstGeom prst="bentArrow">
            <a:avLst>
              <a:gd name="adj1" fmla="val 17734"/>
              <a:gd name="adj2" fmla="val 25000"/>
              <a:gd name="adj3" fmla="val 25000"/>
              <a:gd name="adj4" fmla="val 40673"/>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43" name="Text Box 12"/>
          <p:cNvSpPr txBox="1">
            <a:spLocks noChangeArrowheads="1"/>
          </p:cNvSpPr>
          <p:nvPr/>
        </p:nvSpPr>
        <p:spPr bwMode="auto">
          <a:xfrm>
            <a:off x="5111750" y="3059113"/>
            <a:ext cx="238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buClr>
                <a:srgbClr val="FFFF00"/>
              </a:buClr>
            </a:pPr>
            <a:r>
              <a:rPr lang="en-US" altLang="en-US" sz="2000" b="1">
                <a:solidFill>
                  <a:srgbClr val="FFFFFF"/>
                </a:solidFill>
                <a:cs typeface="Arial" panose="020B0604020202020204" pitchFamily="34" charset="0"/>
              </a:rPr>
              <a:t>Delay uncertainty</a:t>
            </a:r>
          </a:p>
        </p:txBody>
      </p:sp>
      <p:sp>
        <p:nvSpPr>
          <p:cNvPr id="44" name="Text Box 12"/>
          <p:cNvSpPr txBox="1">
            <a:spLocks noChangeArrowheads="1"/>
          </p:cNvSpPr>
          <p:nvPr/>
        </p:nvSpPr>
        <p:spPr bwMode="auto">
          <a:xfrm>
            <a:off x="5045075" y="4192588"/>
            <a:ext cx="2765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buClr>
                <a:srgbClr val="FFFF00"/>
              </a:buClr>
            </a:pPr>
            <a:r>
              <a:rPr lang="en-US" altLang="en-US" sz="2000" b="1">
                <a:solidFill>
                  <a:srgbClr val="FFFFFF"/>
                </a:solidFill>
                <a:cs typeface="Arial" panose="020B0604020202020204" pitchFamily="34" charset="0"/>
              </a:rPr>
              <a:t>Substrate coupling</a:t>
            </a:r>
          </a:p>
        </p:txBody>
      </p:sp>
      <p:sp>
        <p:nvSpPr>
          <p:cNvPr id="45" name="Left-Right Arrow 44"/>
          <p:cNvSpPr/>
          <p:nvPr/>
        </p:nvSpPr>
        <p:spPr>
          <a:xfrm>
            <a:off x="2706688" y="2443163"/>
            <a:ext cx="941387" cy="360362"/>
          </a:xfrm>
          <a:prstGeom prst="leftRightArrow">
            <a:avLst>
              <a:gd name="adj1" fmla="val 33656"/>
              <a:gd name="adj2" fmla="val 35699"/>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6" name="Content Placeholder 5"/>
          <p:cNvSpPr txBox="1">
            <a:spLocks/>
          </p:cNvSpPr>
          <p:nvPr/>
        </p:nvSpPr>
        <p:spPr bwMode="auto">
          <a:xfrm>
            <a:off x="1095375" y="3609975"/>
            <a:ext cx="1228725" cy="382588"/>
          </a:xfrm>
          <a:prstGeom prst="rect">
            <a:avLst/>
          </a:prstGeom>
          <a:solidFill>
            <a:srgbClr val="33CCCC"/>
          </a:solidFill>
          <a:ln w="25400">
            <a:solidFill>
              <a:schemeClr val="tx1"/>
            </a:solidFill>
            <a:miter lim="800000"/>
            <a:headEnd/>
            <a:tailEnd/>
          </a:ln>
        </p:spPr>
        <p:txBody>
          <a:bodyPr/>
          <a:lstStyle>
            <a:lvl1pPr marL="228600" indent="-228600">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eaLnBrk="1" hangingPunct="1">
              <a:spcBef>
                <a:spcPct val="20000"/>
              </a:spcBef>
            </a:pPr>
            <a:r>
              <a:rPr lang="en-US" altLang="en-US" sz="1800" b="1">
                <a:solidFill>
                  <a:srgbClr val="000000"/>
                </a:solidFill>
              </a:rPr>
              <a:t>Noise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5" grpId="0" animBg="1"/>
      <p:bldP spid="76" grpId="0" animBg="1"/>
      <p:bldP spid="40" grpId="0"/>
      <p:bldP spid="41" grpId="0"/>
      <p:bldP spid="43" grpId="0"/>
      <p:bldP spid="44" grpId="0"/>
      <p:bldP spid="45" grpId="0" animBg="1"/>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ChangeArrowheads="1"/>
          </p:cNvSpPr>
          <p:nvPr/>
        </p:nvSpPr>
        <p:spPr bwMode="auto">
          <a:xfrm>
            <a:off x="0" y="-9525"/>
            <a:ext cx="9144000" cy="866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t>Evolution of IC Design Objectives</a:t>
            </a:r>
          </a:p>
        </p:txBody>
      </p:sp>
      <p:sp>
        <p:nvSpPr>
          <p:cNvPr id="83971" name="Rectangle 6"/>
          <p:cNvSpPr>
            <a:spLocks noChangeArrowheads="1"/>
          </p:cNvSpPr>
          <p:nvPr/>
        </p:nvSpPr>
        <p:spPr bwMode="auto">
          <a:xfrm>
            <a:off x="0" y="866775"/>
            <a:ext cx="9144000" cy="76200"/>
          </a:xfrm>
          <a:prstGeom prst="rect">
            <a:avLst/>
          </a:prstGeom>
          <a:solidFill>
            <a:srgbClr val="6E24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3972" name="Rectangle 7"/>
          <p:cNvSpPr>
            <a:spLocks noChangeArrowheads="1"/>
          </p:cNvSpPr>
          <p:nvPr/>
        </p:nvSpPr>
        <p:spPr bwMode="auto">
          <a:xfrm>
            <a:off x="114300" y="2171700"/>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3973" name="Text Box 8"/>
          <p:cNvSpPr txBox="1">
            <a:spLocks noChangeArrowheads="1"/>
          </p:cNvSpPr>
          <p:nvPr/>
        </p:nvSpPr>
        <p:spPr bwMode="auto">
          <a:xfrm>
            <a:off x="190500" y="1760538"/>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Area</a:t>
            </a:r>
          </a:p>
        </p:txBody>
      </p:sp>
      <p:sp>
        <p:nvSpPr>
          <p:cNvPr id="83974" name="Line 9"/>
          <p:cNvSpPr>
            <a:spLocks noChangeShapeType="1"/>
          </p:cNvSpPr>
          <p:nvPr/>
        </p:nvSpPr>
        <p:spPr bwMode="auto">
          <a:xfrm>
            <a:off x="142875" y="5772150"/>
            <a:ext cx="88011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3975" name="Text Box 10"/>
          <p:cNvSpPr txBox="1">
            <a:spLocks noChangeArrowheads="1"/>
          </p:cNvSpPr>
          <p:nvPr/>
        </p:nvSpPr>
        <p:spPr bwMode="auto">
          <a:xfrm>
            <a:off x="7867650" y="5970588"/>
            <a:ext cx="952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Time</a:t>
            </a:r>
          </a:p>
        </p:txBody>
      </p:sp>
      <p:sp>
        <p:nvSpPr>
          <p:cNvPr id="83976" name="Text Box 11"/>
          <p:cNvSpPr txBox="1">
            <a:spLocks noChangeArrowheads="1"/>
          </p:cNvSpPr>
          <p:nvPr/>
        </p:nvSpPr>
        <p:spPr bwMode="auto">
          <a:xfrm>
            <a:off x="200025" y="581818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1970s</a:t>
            </a:r>
          </a:p>
        </p:txBody>
      </p:sp>
      <p:sp>
        <p:nvSpPr>
          <p:cNvPr id="83977" name="Text Box 12"/>
          <p:cNvSpPr txBox="1">
            <a:spLocks noChangeArrowheads="1"/>
          </p:cNvSpPr>
          <p:nvPr/>
        </p:nvSpPr>
        <p:spPr bwMode="auto">
          <a:xfrm>
            <a:off x="2124075" y="5827713"/>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1980s</a:t>
            </a:r>
          </a:p>
        </p:txBody>
      </p:sp>
      <p:sp>
        <p:nvSpPr>
          <p:cNvPr id="83978" name="Text Box 13"/>
          <p:cNvSpPr txBox="1">
            <a:spLocks noChangeArrowheads="1"/>
          </p:cNvSpPr>
          <p:nvPr/>
        </p:nvSpPr>
        <p:spPr bwMode="auto">
          <a:xfrm>
            <a:off x="4271963" y="5789613"/>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1990s</a:t>
            </a:r>
          </a:p>
        </p:txBody>
      </p:sp>
      <p:sp>
        <p:nvSpPr>
          <p:cNvPr id="83979" name="Text Box 14"/>
          <p:cNvSpPr txBox="1">
            <a:spLocks noChangeArrowheads="1"/>
          </p:cNvSpPr>
          <p:nvPr/>
        </p:nvSpPr>
        <p:spPr bwMode="auto">
          <a:xfrm>
            <a:off x="6819900" y="581818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2000s</a:t>
            </a:r>
          </a:p>
        </p:txBody>
      </p:sp>
      <p:grpSp>
        <p:nvGrpSpPr>
          <p:cNvPr id="2" name="Group 58"/>
          <p:cNvGrpSpPr>
            <a:grpSpLocks/>
          </p:cNvGrpSpPr>
          <p:nvPr/>
        </p:nvGrpSpPr>
        <p:grpSpPr bwMode="auto">
          <a:xfrm>
            <a:off x="1085850" y="1036638"/>
            <a:ext cx="2457450" cy="944562"/>
            <a:chOff x="684" y="653"/>
            <a:chExt cx="1548" cy="595"/>
          </a:xfrm>
        </p:grpSpPr>
        <p:sp>
          <p:nvSpPr>
            <p:cNvPr id="84023" name="Rectangle 15"/>
            <p:cNvSpPr>
              <a:spLocks noChangeArrowheads="1"/>
            </p:cNvSpPr>
            <p:nvPr/>
          </p:nvSpPr>
          <p:spPr bwMode="auto">
            <a:xfrm rot="-2442378">
              <a:off x="684" y="1146"/>
              <a:ext cx="726" cy="1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4024" name="Rectangle 17"/>
            <p:cNvSpPr>
              <a:spLocks noChangeArrowheads="1"/>
            </p:cNvSpPr>
            <p:nvPr/>
          </p:nvSpPr>
          <p:spPr bwMode="auto">
            <a:xfrm>
              <a:off x="1281" y="924"/>
              <a:ext cx="726" cy="1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4025" name="Text Box 19"/>
            <p:cNvSpPr txBox="1">
              <a:spLocks noChangeArrowheads="1"/>
            </p:cNvSpPr>
            <p:nvPr/>
          </p:nvSpPr>
          <p:spPr bwMode="auto">
            <a:xfrm>
              <a:off x="1038" y="653"/>
              <a:ext cx="119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Speed / area</a:t>
              </a:r>
            </a:p>
          </p:txBody>
        </p:sp>
      </p:grpSp>
      <p:grpSp>
        <p:nvGrpSpPr>
          <p:cNvPr id="3" name="Group 59"/>
          <p:cNvGrpSpPr>
            <a:grpSpLocks/>
          </p:cNvGrpSpPr>
          <p:nvPr/>
        </p:nvGrpSpPr>
        <p:grpSpPr bwMode="auto">
          <a:xfrm>
            <a:off x="1057275" y="2500313"/>
            <a:ext cx="2124075" cy="887412"/>
            <a:chOff x="666" y="1575"/>
            <a:chExt cx="1338" cy="559"/>
          </a:xfrm>
        </p:grpSpPr>
        <p:sp>
          <p:nvSpPr>
            <p:cNvPr id="84020" name="Rectangle 16"/>
            <p:cNvSpPr>
              <a:spLocks noChangeArrowheads="1"/>
            </p:cNvSpPr>
            <p:nvPr/>
          </p:nvSpPr>
          <p:spPr bwMode="auto">
            <a:xfrm rot="2380747">
              <a:off x="666" y="1575"/>
              <a:ext cx="726" cy="1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4021" name="Rectangle 18"/>
            <p:cNvSpPr>
              <a:spLocks noChangeArrowheads="1"/>
            </p:cNvSpPr>
            <p:nvPr/>
          </p:nvSpPr>
          <p:spPr bwMode="auto">
            <a:xfrm>
              <a:off x="1278" y="1794"/>
              <a:ext cx="726" cy="1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4022" name="Text Box 20"/>
            <p:cNvSpPr txBox="1">
              <a:spLocks noChangeArrowheads="1"/>
            </p:cNvSpPr>
            <p:nvPr/>
          </p:nvSpPr>
          <p:spPr bwMode="auto">
            <a:xfrm>
              <a:off x="1278" y="1865"/>
              <a:ext cx="7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Power</a:t>
              </a:r>
            </a:p>
          </p:txBody>
        </p:sp>
      </p:grpSp>
      <p:sp>
        <p:nvSpPr>
          <p:cNvPr id="13333" name="Rectangle 21"/>
          <p:cNvSpPr>
            <a:spLocks noChangeArrowheads="1"/>
          </p:cNvSpPr>
          <p:nvPr/>
        </p:nvSpPr>
        <p:spPr bwMode="auto">
          <a:xfrm rot="2412540">
            <a:off x="2990850" y="1819275"/>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4" name="Rectangle 22"/>
          <p:cNvSpPr>
            <a:spLocks noChangeArrowheads="1"/>
          </p:cNvSpPr>
          <p:nvPr/>
        </p:nvSpPr>
        <p:spPr bwMode="auto">
          <a:xfrm rot="-2385681">
            <a:off x="3009900" y="2495550"/>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5" name="Rectangle 23"/>
          <p:cNvSpPr>
            <a:spLocks noChangeArrowheads="1"/>
          </p:cNvSpPr>
          <p:nvPr/>
        </p:nvSpPr>
        <p:spPr bwMode="auto">
          <a:xfrm>
            <a:off x="3900488" y="2162175"/>
            <a:ext cx="2124075"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6" name="Rectangle 24"/>
          <p:cNvSpPr>
            <a:spLocks noChangeArrowheads="1"/>
          </p:cNvSpPr>
          <p:nvPr/>
        </p:nvSpPr>
        <p:spPr bwMode="auto">
          <a:xfrm>
            <a:off x="3138488" y="2847975"/>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7" name="Rectangle 25"/>
          <p:cNvSpPr>
            <a:spLocks noChangeArrowheads="1"/>
          </p:cNvSpPr>
          <p:nvPr/>
        </p:nvSpPr>
        <p:spPr bwMode="auto">
          <a:xfrm>
            <a:off x="4233863" y="2847975"/>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8" name="Text Box 26"/>
          <p:cNvSpPr txBox="1">
            <a:spLocks noChangeArrowheads="1"/>
          </p:cNvSpPr>
          <p:nvPr/>
        </p:nvSpPr>
        <p:spPr bwMode="auto">
          <a:xfrm>
            <a:off x="3738563" y="2989263"/>
            <a:ext cx="2324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Ultra low power</a:t>
            </a:r>
          </a:p>
        </p:txBody>
      </p:sp>
      <p:sp>
        <p:nvSpPr>
          <p:cNvPr id="13339" name="Rectangle 27"/>
          <p:cNvSpPr>
            <a:spLocks noChangeArrowheads="1"/>
          </p:cNvSpPr>
          <p:nvPr/>
        </p:nvSpPr>
        <p:spPr bwMode="auto">
          <a:xfrm>
            <a:off x="5310188" y="2847975"/>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0" name="Rectangle 28"/>
          <p:cNvSpPr>
            <a:spLocks noChangeArrowheads="1"/>
          </p:cNvSpPr>
          <p:nvPr/>
        </p:nvSpPr>
        <p:spPr bwMode="auto">
          <a:xfrm>
            <a:off x="3095625" y="1466850"/>
            <a:ext cx="11525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1" name="Rectangle 29"/>
          <p:cNvSpPr>
            <a:spLocks noChangeArrowheads="1"/>
          </p:cNvSpPr>
          <p:nvPr/>
        </p:nvSpPr>
        <p:spPr bwMode="auto">
          <a:xfrm>
            <a:off x="4171950" y="1466850"/>
            <a:ext cx="1724025"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2" name="Text Box 30"/>
          <p:cNvSpPr txBox="1">
            <a:spLocks noChangeArrowheads="1"/>
          </p:cNvSpPr>
          <p:nvPr/>
        </p:nvSpPr>
        <p:spPr bwMode="auto">
          <a:xfrm>
            <a:off x="3995738" y="1003300"/>
            <a:ext cx="1152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Speed</a:t>
            </a:r>
          </a:p>
        </p:txBody>
      </p:sp>
      <p:sp>
        <p:nvSpPr>
          <p:cNvPr id="13343" name="Text Box 31"/>
          <p:cNvSpPr txBox="1">
            <a:spLocks noChangeArrowheads="1"/>
          </p:cNvSpPr>
          <p:nvPr/>
        </p:nvSpPr>
        <p:spPr bwMode="auto">
          <a:xfrm>
            <a:off x="3929063" y="1751013"/>
            <a:ext cx="21383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Speed / power</a:t>
            </a:r>
          </a:p>
        </p:txBody>
      </p:sp>
      <p:sp>
        <p:nvSpPr>
          <p:cNvPr id="13344" name="Rectangle 32"/>
          <p:cNvSpPr>
            <a:spLocks noChangeArrowheads="1"/>
          </p:cNvSpPr>
          <p:nvPr/>
        </p:nvSpPr>
        <p:spPr bwMode="auto">
          <a:xfrm rot="1391309">
            <a:off x="5811838" y="1617663"/>
            <a:ext cx="830262"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6" name="Rectangle 34"/>
          <p:cNvSpPr>
            <a:spLocks noChangeArrowheads="1"/>
          </p:cNvSpPr>
          <p:nvPr/>
        </p:nvSpPr>
        <p:spPr bwMode="auto">
          <a:xfrm rot="-2116604">
            <a:off x="5903913" y="1952625"/>
            <a:ext cx="755650"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7" name="Rectangle 35"/>
          <p:cNvSpPr>
            <a:spLocks noChangeArrowheads="1"/>
          </p:cNvSpPr>
          <p:nvPr/>
        </p:nvSpPr>
        <p:spPr bwMode="auto">
          <a:xfrm>
            <a:off x="6543675" y="1771650"/>
            <a:ext cx="1695450"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8" name="Rectangle 36"/>
          <p:cNvSpPr>
            <a:spLocks noChangeArrowheads="1"/>
          </p:cNvSpPr>
          <p:nvPr/>
        </p:nvSpPr>
        <p:spPr bwMode="auto">
          <a:xfrm rot="-3188302">
            <a:off x="6124576" y="2311400"/>
            <a:ext cx="1428750"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49" name="Rectangle 37"/>
          <p:cNvSpPr>
            <a:spLocks noChangeArrowheads="1"/>
          </p:cNvSpPr>
          <p:nvPr/>
        </p:nvSpPr>
        <p:spPr bwMode="auto">
          <a:xfrm>
            <a:off x="6376988" y="2847975"/>
            <a:ext cx="1752600" cy="1619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50" name="Text Box 38"/>
          <p:cNvSpPr txBox="1">
            <a:spLocks noChangeArrowheads="1"/>
          </p:cNvSpPr>
          <p:nvPr/>
        </p:nvSpPr>
        <p:spPr bwMode="auto">
          <a:xfrm>
            <a:off x="6110288" y="1265238"/>
            <a:ext cx="3133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Speed / power / </a:t>
            </a:r>
            <a:r>
              <a:rPr lang="en-US" altLang="en-US" sz="2200">
                <a:solidFill>
                  <a:srgbClr val="0033CC"/>
                </a:solidFill>
              </a:rPr>
              <a:t>noise</a:t>
            </a:r>
          </a:p>
        </p:txBody>
      </p:sp>
      <p:sp>
        <p:nvSpPr>
          <p:cNvPr id="13351" name="Text Box 39"/>
          <p:cNvSpPr txBox="1">
            <a:spLocks noChangeArrowheads="1"/>
          </p:cNvSpPr>
          <p:nvPr/>
        </p:nvSpPr>
        <p:spPr bwMode="auto">
          <a:xfrm>
            <a:off x="6624638" y="3051175"/>
            <a:ext cx="2324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t>Ultra low power</a:t>
            </a:r>
          </a:p>
        </p:txBody>
      </p:sp>
      <p:sp>
        <p:nvSpPr>
          <p:cNvPr id="84000" name="Text Box 40"/>
          <p:cNvSpPr txBox="1">
            <a:spLocks noChangeArrowheads="1"/>
          </p:cNvSpPr>
          <p:nvPr/>
        </p:nvSpPr>
        <p:spPr bwMode="auto">
          <a:xfrm>
            <a:off x="266700" y="6534150"/>
            <a:ext cx="8877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000">
                <a:solidFill>
                  <a:srgbClr val="411A13"/>
                </a:solidFill>
              </a:rPr>
              <a:t>M. Popovich, A. V. Mezhiba, and E. G. Friedman, </a:t>
            </a:r>
            <a:r>
              <a:rPr lang="en-US" altLang="en-US" sz="1000" i="1">
                <a:solidFill>
                  <a:srgbClr val="411A13"/>
                </a:solidFill>
              </a:rPr>
              <a:t>Power Distribution Networks with On-chip Decoupling Capacitors, </a:t>
            </a:r>
            <a:r>
              <a:rPr lang="en-US" altLang="en-US" sz="1000">
                <a:solidFill>
                  <a:srgbClr val="411A13"/>
                </a:solidFill>
              </a:rPr>
              <a:t>Springer Verlag, 2008</a:t>
            </a:r>
          </a:p>
        </p:txBody>
      </p:sp>
      <p:sp>
        <p:nvSpPr>
          <p:cNvPr id="84001" name="Rectangle 41"/>
          <p:cNvSpPr>
            <a:spLocks noChangeArrowheads="1"/>
          </p:cNvSpPr>
          <p:nvPr/>
        </p:nvSpPr>
        <p:spPr bwMode="auto">
          <a:xfrm rot="10800000" flipV="1">
            <a:off x="676275" y="6496050"/>
            <a:ext cx="7924800" cy="47625"/>
          </a:xfrm>
          <a:prstGeom prst="rect">
            <a:avLst/>
          </a:prstGeom>
          <a:solidFill>
            <a:srgbClr val="6E24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58" name="Line 46"/>
          <p:cNvSpPr>
            <a:spLocks noChangeShapeType="1"/>
          </p:cNvSpPr>
          <p:nvPr/>
        </p:nvSpPr>
        <p:spPr bwMode="auto">
          <a:xfrm>
            <a:off x="8229600" y="1847850"/>
            <a:ext cx="304800" cy="0"/>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59" name="Line 47"/>
          <p:cNvSpPr>
            <a:spLocks noChangeShapeType="1"/>
          </p:cNvSpPr>
          <p:nvPr/>
        </p:nvSpPr>
        <p:spPr bwMode="auto">
          <a:xfrm>
            <a:off x="8029575" y="2933700"/>
            <a:ext cx="304800" cy="0"/>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4004" name="AutoShape 51"/>
          <p:cNvSpPr>
            <a:spLocks/>
          </p:cNvSpPr>
          <p:nvPr/>
        </p:nvSpPr>
        <p:spPr bwMode="auto">
          <a:xfrm rot="-5400000">
            <a:off x="504826" y="3043237"/>
            <a:ext cx="342900" cy="1114425"/>
          </a:xfrm>
          <a:prstGeom prst="leftBrace">
            <a:avLst>
              <a:gd name="adj1" fmla="val 27083"/>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64" name="AutoShape 52"/>
          <p:cNvSpPr>
            <a:spLocks/>
          </p:cNvSpPr>
          <p:nvPr/>
        </p:nvSpPr>
        <p:spPr bwMode="auto">
          <a:xfrm rot="-5400000">
            <a:off x="2300288" y="2619375"/>
            <a:ext cx="342900" cy="1962150"/>
          </a:xfrm>
          <a:prstGeom prst="leftBrace">
            <a:avLst>
              <a:gd name="adj1" fmla="val 47685"/>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65" name="AutoShape 53"/>
          <p:cNvSpPr>
            <a:spLocks/>
          </p:cNvSpPr>
          <p:nvPr/>
        </p:nvSpPr>
        <p:spPr bwMode="auto">
          <a:xfrm rot="-5400000">
            <a:off x="4700588" y="2319337"/>
            <a:ext cx="342900" cy="2562225"/>
          </a:xfrm>
          <a:prstGeom prst="leftBrace">
            <a:avLst>
              <a:gd name="adj1" fmla="val 62269"/>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66" name="AutoShape 54"/>
          <p:cNvSpPr>
            <a:spLocks/>
          </p:cNvSpPr>
          <p:nvPr/>
        </p:nvSpPr>
        <p:spPr bwMode="auto">
          <a:xfrm rot="-5400000">
            <a:off x="7453313" y="2305050"/>
            <a:ext cx="342900" cy="2590800"/>
          </a:xfrm>
          <a:prstGeom prst="leftBrace">
            <a:avLst>
              <a:gd name="adj1" fmla="val 62963"/>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4008" name="Text Box 55"/>
          <p:cNvSpPr txBox="1">
            <a:spLocks noChangeArrowheads="1"/>
          </p:cNvSpPr>
          <p:nvPr/>
        </p:nvSpPr>
        <p:spPr bwMode="auto">
          <a:xfrm>
            <a:off x="0" y="3732213"/>
            <a:ext cx="18002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1600"/>
              <a:t>Yield concern</a:t>
            </a:r>
          </a:p>
          <a:p>
            <a:pPr>
              <a:spcBef>
                <a:spcPct val="50000"/>
              </a:spcBef>
            </a:pPr>
            <a:r>
              <a:rPr lang="en-US" altLang="en-US" sz="1600"/>
              <a:t>Limited integration</a:t>
            </a:r>
            <a:endParaRPr lang="en-US" altLang="en-US" sz="2000"/>
          </a:p>
        </p:txBody>
      </p:sp>
      <p:sp>
        <p:nvSpPr>
          <p:cNvPr id="84009" name="Line 56"/>
          <p:cNvSpPr>
            <a:spLocks noChangeShapeType="1"/>
          </p:cNvSpPr>
          <p:nvPr/>
        </p:nvSpPr>
        <p:spPr bwMode="auto">
          <a:xfrm>
            <a:off x="1238250" y="5505450"/>
            <a:ext cx="0" cy="27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0" name="Text Box 57"/>
          <p:cNvSpPr txBox="1">
            <a:spLocks noChangeArrowheads="1"/>
          </p:cNvSpPr>
          <p:nvPr/>
        </p:nvSpPr>
        <p:spPr bwMode="auto">
          <a:xfrm>
            <a:off x="895350" y="4943475"/>
            <a:ext cx="71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Intel 4004</a:t>
            </a:r>
          </a:p>
        </p:txBody>
      </p:sp>
      <p:sp>
        <p:nvSpPr>
          <p:cNvPr id="84011" name="Text Box 60"/>
          <p:cNvSpPr txBox="1">
            <a:spLocks noChangeArrowheads="1"/>
          </p:cNvSpPr>
          <p:nvPr/>
        </p:nvSpPr>
        <p:spPr bwMode="auto">
          <a:xfrm>
            <a:off x="3324225" y="4914900"/>
            <a:ext cx="71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Intel 386</a:t>
            </a:r>
          </a:p>
        </p:txBody>
      </p:sp>
      <p:sp>
        <p:nvSpPr>
          <p:cNvPr id="84012" name="Line 61"/>
          <p:cNvSpPr>
            <a:spLocks noChangeShapeType="1"/>
          </p:cNvSpPr>
          <p:nvPr/>
        </p:nvSpPr>
        <p:spPr bwMode="auto">
          <a:xfrm>
            <a:off x="3629025" y="5524500"/>
            <a:ext cx="0" cy="27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Text Box 62"/>
          <p:cNvSpPr txBox="1">
            <a:spLocks noChangeArrowheads="1"/>
          </p:cNvSpPr>
          <p:nvPr/>
        </p:nvSpPr>
        <p:spPr bwMode="auto">
          <a:xfrm>
            <a:off x="1676400" y="3741738"/>
            <a:ext cx="20955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1600"/>
              <a:t>Higher integration</a:t>
            </a:r>
          </a:p>
          <a:p>
            <a:pPr>
              <a:spcBef>
                <a:spcPct val="50000"/>
              </a:spcBef>
            </a:pPr>
            <a:r>
              <a:rPr lang="en-US" altLang="en-US" sz="1600"/>
              <a:t>New applications</a:t>
            </a:r>
            <a:endParaRPr lang="en-US" altLang="en-US" sz="2000"/>
          </a:p>
        </p:txBody>
      </p:sp>
      <p:sp>
        <p:nvSpPr>
          <p:cNvPr id="84014" name="Text Box 63"/>
          <p:cNvSpPr txBox="1">
            <a:spLocks noChangeArrowheads="1"/>
          </p:cNvSpPr>
          <p:nvPr/>
        </p:nvSpPr>
        <p:spPr bwMode="auto">
          <a:xfrm>
            <a:off x="5153025" y="4914900"/>
            <a:ext cx="1285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Intel Pentium</a:t>
            </a:r>
          </a:p>
        </p:txBody>
      </p:sp>
      <p:sp>
        <p:nvSpPr>
          <p:cNvPr id="84015" name="Line 64"/>
          <p:cNvSpPr>
            <a:spLocks noChangeShapeType="1"/>
          </p:cNvSpPr>
          <p:nvPr/>
        </p:nvSpPr>
        <p:spPr bwMode="auto">
          <a:xfrm>
            <a:off x="5457825" y="5524500"/>
            <a:ext cx="0" cy="27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7" name="Text Box 65"/>
          <p:cNvSpPr txBox="1">
            <a:spLocks noChangeArrowheads="1"/>
          </p:cNvSpPr>
          <p:nvPr/>
        </p:nvSpPr>
        <p:spPr bwMode="auto">
          <a:xfrm>
            <a:off x="3819525" y="3751263"/>
            <a:ext cx="209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1600"/>
              <a:t>Three paths of design objectives</a:t>
            </a:r>
            <a:endParaRPr lang="en-US" altLang="en-US" sz="2000"/>
          </a:p>
        </p:txBody>
      </p:sp>
      <p:sp>
        <p:nvSpPr>
          <p:cNvPr id="13378" name="Text Box 66"/>
          <p:cNvSpPr txBox="1">
            <a:spLocks noChangeArrowheads="1"/>
          </p:cNvSpPr>
          <p:nvPr/>
        </p:nvSpPr>
        <p:spPr bwMode="auto">
          <a:xfrm>
            <a:off x="6400800" y="3713163"/>
            <a:ext cx="26003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1600"/>
              <a:t>Very high integration</a:t>
            </a:r>
          </a:p>
          <a:p>
            <a:pPr>
              <a:spcBef>
                <a:spcPct val="50000"/>
              </a:spcBef>
            </a:pPr>
            <a:r>
              <a:rPr lang="en-US" altLang="en-US" sz="1600"/>
              <a:t>Complex SoCs </a:t>
            </a:r>
          </a:p>
          <a:p>
            <a:pPr>
              <a:spcBef>
                <a:spcPct val="50000"/>
              </a:spcBef>
            </a:pPr>
            <a:r>
              <a:rPr lang="en-US" altLang="en-US" sz="1600"/>
              <a:t>RF, analog, and digital on the same die</a:t>
            </a:r>
            <a:endParaRPr lang="en-US" altLang="en-US" sz="2000"/>
          </a:p>
        </p:txBody>
      </p:sp>
      <p:sp>
        <p:nvSpPr>
          <p:cNvPr id="84018" name="Text Box 67"/>
          <p:cNvSpPr txBox="1">
            <a:spLocks noChangeArrowheads="1"/>
          </p:cNvSpPr>
          <p:nvPr/>
        </p:nvSpPr>
        <p:spPr bwMode="auto">
          <a:xfrm>
            <a:off x="7105650" y="5162550"/>
            <a:ext cx="157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Multi core era</a:t>
            </a:r>
          </a:p>
        </p:txBody>
      </p:sp>
      <p:sp>
        <p:nvSpPr>
          <p:cNvPr id="84019" name="Line 68"/>
          <p:cNvSpPr>
            <a:spLocks noChangeShapeType="1"/>
          </p:cNvSpPr>
          <p:nvPr/>
        </p:nvSpPr>
        <p:spPr bwMode="auto">
          <a:xfrm>
            <a:off x="7762875" y="5467350"/>
            <a:ext cx="0" cy="27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7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3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3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3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3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animBg="1"/>
      <p:bldP spid="13334" grpId="0" animBg="1"/>
      <p:bldP spid="13335" grpId="0" animBg="1"/>
      <p:bldP spid="13336" grpId="0" animBg="1"/>
      <p:bldP spid="13337" grpId="0" animBg="1"/>
      <p:bldP spid="13338" grpId="0"/>
      <p:bldP spid="13339" grpId="0" animBg="1"/>
      <p:bldP spid="13340" grpId="0" animBg="1"/>
      <p:bldP spid="13341" grpId="0" animBg="1"/>
      <p:bldP spid="13342" grpId="0"/>
      <p:bldP spid="13343" grpId="0"/>
      <p:bldP spid="13344" grpId="0" animBg="1"/>
      <p:bldP spid="13346" grpId="0" animBg="1"/>
      <p:bldP spid="13347" grpId="0" animBg="1"/>
      <p:bldP spid="13348" grpId="0" animBg="1"/>
      <p:bldP spid="13349" grpId="0" animBg="1"/>
      <p:bldP spid="13350" grpId="0"/>
      <p:bldP spid="13351" grpId="0"/>
      <p:bldP spid="13364" grpId="0" animBg="1"/>
      <p:bldP spid="13365" grpId="0" animBg="1"/>
      <p:bldP spid="13366" grpId="0" animBg="1"/>
      <p:bldP spid="13374" grpId="0"/>
      <p:bldP spid="13377" grpId="0"/>
      <p:bldP spid="133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
            <a:ext cx="9144000" cy="876300"/>
          </a:xfrm>
        </p:spPr>
        <p:txBody>
          <a:bodyPr/>
          <a:lstStyle/>
          <a:p>
            <a:pPr eaLnBrk="1" hangingPunct="1"/>
            <a:r>
              <a:rPr lang="en-US" altLang="en-US" sz="3200" smtClean="0">
                <a:solidFill>
                  <a:schemeClr val="tx1"/>
                </a:solidFill>
              </a:rPr>
              <a:t>Design Methodologies</a:t>
            </a:r>
          </a:p>
        </p:txBody>
      </p:sp>
      <p:sp>
        <p:nvSpPr>
          <p:cNvPr id="13315" name="Rectangle 6"/>
          <p:cNvSpPr>
            <a:spLocks noChangeArrowheads="1"/>
          </p:cNvSpPr>
          <p:nvPr/>
        </p:nvSpPr>
        <p:spPr bwMode="auto">
          <a:xfrm>
            <a:off x="50800" y="2157413"/>
            <a:ext cx="9023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a:t>PLD/FPLD/	 Gate Arrays	 Standard cells     Structured        Full</a:t>
            </a:r>
          </a:p>
          <a:p>
            <a:pPr>
              <a:spcBef>
                <a:spcPct val="0"/>
              </a:spcBef>
              <a:buFontTx/>
              <a:buNone/>
            </a:pPr>
            <a:r>
              <a:rPr lang="en-US" altLang="en-US" sz="2200"/>
              <a:t>PLA/FPGA 	   SOG’s     	    core cells	       custom         custom</a:t>
            </a:r>
          </a:p>
        </p:txBody>
      </p:sp>
      <p:sp>
        <p:nvSpPr>
          <p:cNvPr id="13316" name="Rectangle 7"/>
          <p:cNvSpPr>
            <a:spLocks noChangeArrowheads="1"/>
          </p:cNvSpPr>
          <p:nvPr/>
        </p:nvSpPr>
        <p:spPr bwMode="auto">
          <a:xfrm>
            <a:off x="7086600" y="4114800"/>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Symbol" panose="05050102010706020507" pitchFamily="18" charset="2"/>
              <a:buNone/>
            </a:pPr>
            <a:r>
              <a:rPr lang="en-US" altLang="en-US" sz="1400">
                <a:sym typeface="Symbol" panose="05050102010706020507" pitchFamily="18" charset="2"/>
              </a:rPr>
              <a:t>Higher complexity</a:t>
            </a:r>
            <a:endParaRPr lang="en-US" altLang="en-US" sz="1400"/>
          </a:p>
        </p:txBody>
      </p:sp>
      <p:sp>
        <p:nvSpPr>
          <p:cNvPr id="13317" name="Rectangle 8"/>
          <p:cNvSpPr>
            <a:spLocks noChangeArrowheads="1"/>
          </p:cNvSpPr>
          <p:nvPr/>
        </p:nvSpPr>
        <p:spPr bwMode="auto">
          <a:xfrm>
            <a:off x="5105400" y="51816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Symbol" panose="05050102010706020507" pitchFamily="18" charset="2"/>
              <a:buNone/>
            </a:pPr>
            <a:r>
              <a:rPr lang="en-US" altLang="en-US" sz="1400"/>
              <a:t>Lower Power</a:t>
            </a:r>
          </a:p>
        </p:txBody>
      </p:sp>
      <p:sp>
        <p:nvSpPr>
          <p:cNvPr id="13318" name="Rectangle 9"/>
          <p:cNvSpPr>
            <a:spLocks noChangeArrowheads="1"/>
          </p:cNvSpPr>
          <p:nvPr/>
        </p:nvSpPr>
        <p:spPr bwMode="auto">
          <a:xfrm>
            <a:off x="8061325" y="2060575"/>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baseline="-25000"/>
          </a:p>
        </p:txBody>
      </p:sp>
      <p:sp>
        <p:nvSpPr>
          <p:cNvPr id="13319" name="Line 12"/>
          <p:cNvSpPr>
            <a:spLocks noChangeShapeType="1"/>
          </p:cNvSpPr>
          <p:nvPr/>
        </p:nvSpPr>
        <p:spPr bwMode="auto">
          <a:xfrm>
            <a:off x="6705600" y="2971800"/>
            <a:ext cx="0" cy="412750"/>
          </a:xfrm>
          <a:prstGeom prst="line">
            <a:avLst/>
          </a:prstGeom>
          <a:noFill/>
          <a:ln w="12700">
            <a:solidFill>
              <a:schemeClr val="tx1"/>
            </a:solidFill>
            <a:round/>
            <a:headEnd type="triangle" w="med"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13"/>
          <p:cNvSpPr>
            <a:spLocks noChangeShapeType="1"/>
          </p:cNvSpPr>
          <p:nvPr/>
        </p:nvSpPr>
        <p:spPr bwMode="auto">
          <a:xfrm>
            <a:off x="8308975" y="2940050"/>
            <a:ext cx="0" cy="412750"/>
          </a:xfrm>
          <a:prstGeom prst="line">
            <a:avLst/>
          </a:prstGeom>
          <a:noFill/>
          <a:ln w="12700">
            <a:solidFill>
              <a:schemeClr val="tx1"/>
            </a:solidFill>
            <a:round/>
            <a:headEnd type="triangle" w="med"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14"/>
          <p:cNvSpPr>
            <a:spLocks noChangeArrowheads="1"/>
          </p:cNvSpPr>
          <p:nvPr/>
        </p:nvSpPr>
        <p:spPr bwMode="auto">
          <a:xfrm>
            <a:off x="2819400" y="4038600"/>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Lower NRE</a:t>
            </a:r>
          </a:p>
        </p:txBody>
      </p:sp>
      <p:sp>
        <p:nvSpPr>
          <p:cNvPr id="13322" name="Rectangle 15"/>
          <p:cNvSpPr>
            <a:spLocks noChangeArrowheads="1"/>
          </p:cNvSpPr>
          <p:nvPr/>
        </p:nvSpPr>
        <p:spPr bwMode="auto">
          <a:xfrm>
            <a:off x="4953000" y="4038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Symbol" panose="05050102010706020507" pitchFamily="18" charset="2"/>
              <a:buNone/>
            </a:pPr>
            <a:r>
              <a:rPr lang="en-US" altLang="en-US" sz="1400">
                <a:sym typeface="Symbol" panose="05050102010706020507" pitchFamily="18" charset="2"/>
              </a:rPr>
              <a:t>Longer design time</a:t>
            </a:r>
            <a:endParaRPr lang="en-US" altLang="en-US" sz="1400"/>
          </a:p>
        </p:txBody>
      </p:sp>
      <p:sp>
        <p:nvSpPr>
          <p:cNvPr id="13323" name="Rectangle 16"/>
          <p:cNvSpPr>
            <a:spLocks noChangeArrowheads="1"/>
          </p:cNvSpPr>
          <p:nvPr/>
        </p:nvSpPr>
        <p:spPr bwMode="auto">
          <a:xfrm>
            <a:off x="5181600" y="4660900"/>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Symbol" panose="05050102010706020507" pitchFamily="18" charset="2"/>
              <a:buNone/>
            </a:pPr>
            <a:r>
              <a:rPr lang="en-US" altLang="en-US" sz="1400">
                <a:sym typeface="Symbol" panose="05050102010706020507" pitchFamily="18" charset="2"/>
              </a:rPr>
              <a:t>Higher speed</a:t>
            </a:r>
            <a:endParaRPr lang="en-US" altLang="en-US" sz="1400"/>
          </a:p>
        </p:txBody>
      </p:sp>
      <p:sp>
        <p:nvSpPr>
          <p:cNvPr id="13324" name="Rectangle 17"/>
          <p:cNvSpPr>
            <a:spLocks noChangeArrowheads="1"/>
          </p:cNvSpPr>
          <p:nvPr/>
        </p:nvSpPr>
        <p:spPr bwMode="auto">
          <a:xfrm>
            <a:off x="2743200" y="46482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Symbol" panose="05050102010706020507" pitchFamily="18" charset="2"/>
              <a:buNone/>
            </a:pPr>
            <a:r>
              <a:rPr lang="en-US" altLang="en-US" sz="1400">
                <a:sym typeface="Symbol" panose="05050102010706020507" pitchFamily="18" charset="2"/>
              </a:rPr>
              <a:t> Lower RE</a:t>
            </a:r>
            <a:endParaRPr lang="en-US" altLang="en-US" sz="1400"/>
          </a:p>
        </p:txBody>
      </p:sp>
      <p:sp>
        <p:nvSpPr>
          <p:cNvPr id="13325" name="Line 18"/>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9"/>
          <p:cNvSpPr>
            <a:spLocks noChangeShapeType="1"/>
          </p:cNvSpPr>
          <p:nvPr/>
        </p:nvSpPr>
        <p:spPr bwMode="auto">
          <a:xfrm>
            <a:off x="2895600" y="4965700"/>
            <a:ext cx="965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7" name="Rectangle 20"/>
          <p:cNvSpPr>
            <a:spLocks noChangeArrowheads="1"/>
          </p:cNvSpPr>
          <p:nvPr/>
        </p:nvSpPr>
        <p:spPr bwMode="auto">
          <a:xfrm>
            <a:off x="2743200" y="5257800"/>
            <a:ext cx="1327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ym typeface="Symbol" panose="05050102010706020507" pitchFamily="18" charset="2"/>
              </a:rPr>
              <a:t>Higher volume</a:t>
            </a:r>
          </a:p>
        </p:txBody>
      </p:sp>
      <p:sp>
        <p:nvSpPr>
          <p:cNvPr id="13328" name="Line 21"/>
          <p:cNvSpPr>
            <a:spLocks noChangeShapeType="1"/>
          </p:cNvSpPr>
          <p:nvPr/>
        </p:nvSpPr>
        <p:spPr bwMode="auto">
          <a:xfrm>
            <a:off x="2908300" y="5575300"/>
            <a:ext cx="9144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2"/>
          <p:cNvSpPr>
            <a:spLocks noChangeShapeType="1"/>
          </p:cNvSpPr>
          <p:nvPr/>
        </p:nvSpPr>
        <p:spPr bwMode="auto">
          <a:xfrm rot="10800000">
            <a:off x="2895600" y="4419600"/>
            <a:ext cx="838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3"/>
          <p:cNvSpPr>
            <a:spLocks noChangeShapeType="1"/>
          </p:cNvSpPr>
          <p:nvPr/>
        </p:nvSpPr>
        <p:spPr bwMode="auto">
          <a:xfrm>
            <a:off x="5346700" y="4965700"/>
            <a:ext cx="838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4"/>
          <p:cNvSpPr>
            <a:spLocks noChangeShapeType="1"/>
          </p:cNvSpPr>
          <p:nvPr/>
        </p:nvSpPr>
        <p:spPr bwMode="auto">
          <a:xfrm>
            <a:off x="5334000" y="4419600"/>
            <a:ext cx="838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5"/>
          <p:cNvSpPr>
            <a:spLocks noChangeShapeType="1"/>
          </p:cNvSpPr>
          <p:nvPr/>
        </p:nvSpPr>
        <p:spPr bwMode="auto">
          <a:xfrm>
            <a:off x="5257800" y="5562600"/>
            <a:ext cx="838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6"/>
          <p:cNvSpPr>
            <a:spLocks noChangeShapeType="1"/>
          </p:cNvSpPr>
          <p:nvPr/>
        </p:nvSpPr>
        <p:spPr bwMode="auto">
          <a:xfrm>
            <a:off x="7239000" y="4419600"/>
            <a:ext cx="838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7"/>
          <p:cNvSpPr>
            <a:spLocks/>
          </p:cNvSpPr>
          <p:nvPr/>
        </p:nvSpPr>
        <p:spPr bwMode="auto">
          <a:xfrm rot="-5400000">
            <a:off x="2520950" y="-908050"/>
            <a:ext cx="749300" cy="5638800"/>
          </a:xfrm>
          <a:prstGeom prst="rightBrace">
            <a:avLst>
              <a:gd name="adj1" fmla="val 62712"/>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3335" name="Rectangle 28"/>
          <p:cNvSpPr>
            <a:spLocks noChangeArrowheads="1"/>
          </p:cNvSpPr>
          <p:nvPr/>
        </p:nvSpPr>
        <p:spPr bwMode="auto">
          <a:xfrm>
            <a:off x="2273300" y="1143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Semi-custom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838200"/>
          </a:xfrm>
        </p:spPr>
        <p:txBody>
          <a:bodyPr/>
          <a:lstStyle/>
          <a:p>
            <a:pPr eaLnBrk="1" hangingPunct="1"/>
            <a:r>
              <a:rPr lang="en-US" altLang="en-US" sz="3200" smtClean="0"/>
              <a:t>Design Goals of CMOS Integrated Circuits</a:t>
            </a:r>
          </a:p>
        </p:txBody>
      </p:sp>
      <p:sp>
        <p:nvSpPr>
          <p:cNvPr id="86019" name="Line 3"/>
          <p:cNvSpPr>
            <a:spLocks noChangeShapeType="1"/>
          </p:cNvSpPr>
          <p:nvPr/>
        </p:nvSpPr>
        <p:spPr bwMode="auto">
          <a:xfrm>
            <a:off x="469900" y="5030788"/>
            <a:ext cx="8364538" cy="0"/>
          </a:xfrm>
          <a:prstGeom prst="line">
            <a:avLst/>
          </a:prstGeom>
          <a:noFill/>
          <a:ln w="19050">
            <a:solidFill>
              <a:schemeClr val="tx2"/>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86020" name="Rectangle 4"/>
          <p:cNvSpPr>
            <a:spLocks noChangeArrowheads="1"/>
          </p:cNvSpPr>
          <p:nvPr/>
        </p:nvSpPr>
        <p:spPr bwMode="auto">
          <a:xfrm rot="-4311200">
            <a:off x="823913" y="2727325"/>
            <a:ext cx="1155700" cy="1619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1" name="AutoShape 5"/>
          <p:cNvSpPr>
            <a:spLocks noChangeArrowheads="1"/>
          </p:cNvSpPr>
          <p:nvPr/>
        </p:nvSpPr>
        <p:spPr bwMode="auto">
          <a:xfrm>
            <a:off x="1517650" y="4400550"/>
            <a:ext cx="1303338" cy="153988"/>
          </a:xfrm>
          <a:prstGeom prst="homePlate">
            <a:avLst>
              <a:gd name="adj" fmla="val 117280"/>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2" name="Text Box 6"/>
          <p:cNvSpPr txBox="1">
            <a:spLocks noChangeArrowheads="1"/>
          </p:cNvSpPr>
          <p:nvPr/>
        </p:nvSpPr>
        <p:spPr bwMode="auto">
          <a:xfrm>
            <a:off x="5873750" y="5127625"/>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tx2"/>
                </a:solidFill>
              </a:rPr>
              <a:t>2000’s</a:t>
            </a:r>
            <a:endParaRPr lang="en-US" altLang="en-US" sz="2400">
              <a:solidFill>
                <a:schemeClr val="tx2"/>
              </a:solidFill>
            </a:endParaRPr>
          </a:p>
        </p:txBody>
      </p:sp>
      <p:sp>
        <p:nvSpPr>
          <p:cNvPr id="86023" name="AutoShape 7"/>
          <p:cNvSpPr>
            <a:spLocks noChangeArrowheads="1"/>
          </p:cNvSpPr>
          <p:nvPr/>
        </p:nvSpPr>
        <p:spPr bwMode="auto">
          <a:xfrm>
            <a:off x="4476750" y="4408488"/>
            <a:ext cx="2028825" cy="155575"/>
          </a:xfrm>
          <a:prstGeom prst="homePlate">
            <a:avLst>
              <a:gd name="adj" fmla="val 11537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4" name="AutoShape 8"/>
          <p:cNvSpPr>
            <a:spLocks noChangeArrowheads="1"/>
          </p:cNvSpPr>
          <p:nvPr/>
        </p:nvSpPr>
        <p:spPr bwMode="auto">
          <a:xfrm>
            <a:off x="4840288" y="2754313"/>
            <a:ext cx="1670050" cy="163512"/>
          </a:xfrm>
          <a:prstGeom prst="homePlate">
            <a:avLst>
              <a:gd name="adj" fmla="val 90362"/>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5" name="AutoShape 9"/>
          <p:cNvSpPr>
            <a:spLocks noChangeArrowheads="1"/>
          </p:cNvSpPr>
          <p:nvPr/>
        </p:nvSpPr>
        <p:spPr bwMode="auto">
          <a:xfrm flipH="1">
            <a:off x="4354513" y="3292475"/>
            <a:ext cx="344487" cy="155575"/>
          </a:xfrm>
          <a:prstGeom prst="homePlate">
            <a:avLst>
              <a:gd name="adj" fmla="val 35264"/>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6" name="Rectangle 10"/>
          <p:cNvSpPr>
            <a:spLocks noChangeArrowheads="1"/>
          </p:cNvSpPr>
          <p:nvPr/>
        </p:nvSpPr>
        <p:spPr bwMode="auto">
          <a:xfrm rot="-4311200">
            <a:off x="4399756" y="3026569"/>
            <a:ext cx="649288" cy="16510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7" name="AutoShape 11"/>
          <p:cNvSpPr>
            <a:spLocks noChangeArrowheads="1"/>
          </p:cNvSpPr>
          <p:nvPr/>
        </p:nvSpPr>
        <p:spPr bwMode="auto">
          <a:xfrm flipH="1" flipV="1">
            <a:off x="4354513" y="2220913"/>
            <a:ext cx="344487" cy="153987"/>
          </a:xfrm>
          <a:prstGeom prst="homePlate">
            <a:avLst>
              <a:gd name="adj" fmla="val 35628"/>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8" name="Rectangle 12"/>
          <p:cNvSpPr>
            <a:spLocks noChangeArrowheads="1"/>
          </p:cNvSpPr>
          <p:nvPr/>
        </p:nvSpPr>
        <p:spPr bwMode="auto">
          <a:xfrm rot="4311200" flipV="1">
            <a:off x="4389438" y="2484438"/>
            <a:ext cx="671512" cy="163512"/>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29" name="Rectangle 13"/>
          <p:cNvSpPr>
            <a:spLocks noChangeArrowheads="1"/>
          </p:cNvSpPr>
          <p:nvPr/>
        </p:nvSpPr>
        <p:spPr bwMode="auto">
          <a:xfrm rot="-4311200">
            <a:off x="4620420" y="3586956"/>
            <a:ext cx="1681162" cy="16192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30" name="Text Box 14"/>
          <p:cNvSpPr txBox="1">
            <a:spLocks noChangeArrowheads="1"/>
          </p:cNvSpPr>
          <p:nvPr/>
        </p:nvSpPr>
        <p:spPr bwMode="auto">
          <a:xfrm>
            <a:off x="4767263" y="2446338"/>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Speed/Power/Noise</a:t>
            </a:r>
          </a:p>
        </p:txBody>
      </p:sp>
      <p:sp>
        <p:nvSpPr>
          <p:cNvPr id="86031" name="Text Box 15"/>
          <p:cNvSpPr txBox="1">
            <a:spLocks noChangeArrowheads="1"/>
          </p:cNvSpPr>
          <p:nvPr/>
        </p:nvSpPr>
        <p:spPr bwMode="auto">
          <a:xfrm>
            <a:off x="552450" y="5105400"/>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tx2"/>
                </a:solidFill>
              </a:rPr>
              <a:t>1970’s</a:t>
            </a:r>
            <a:endParaRPr lang="en-US" altLang="en-US" sz="2400">
              <a:solidFill>
                <a:schemeClr val="tx2"/>
              </a:solidFill>
            </a:endParaRPr>
          </a:p>
        </p:txBody>
      </p:sp>
      <p:sp>
        <p:nvSpPr>
          <p:cNvPr id="86032" name="AutoShape 16"/>
          <p:cNvSpPr>
            <a:spLocks noChangeArrowheads="1"/>
          </p:cNvSpPr>
          <p:nvPr/>
        </p:nvSpPr>
        <p:spPr bwMode="auto">
          <a:xfrm>
            <a:off x="342900" y="3289300"/>
            <a:ext cx="957263" cy="147638"/>
          </a:xfrm>
          <a:prstGeom prst="homePlate">
            <a:avLst>
              <a:gd name="adj" fmla="val 103261"/>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33" name="Text Box 17"/>
          <p:cNvSpPr txBox="1">
            <a:spLocks noChangeArrowheads="1"/>
          </p:cNvSpPr>
          <p:nvPr/>
        </p:nvSpPr>
        <p:spPr bwMode="auto">
          <a:xfrm>
            <a:off x="520700" y="3048000"/>
            <a:ext cx="558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Area</a:t>
            </a:r>
          </a:p>
        </p:txBody>
      </p:sp>
      <p:sp>
        <p:nvSpPr>
          <p:cNvPr id="86034" name="Rectangle 18"/>
          <p:cNvSpPr>
            <a:spLocks noChangeArrowheads="1"/>
          </p:cNvSpPr>
          <p:nvPr/>
        </p:nvSpPr>
        <p:spPr bwMode="auto">
          <a:xfrm rot="4311200" flipV="1">
            <a:off x="806450" y="3881438"/>
            <a:ext cx="1203325" cy="16192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35" name="Rectangle 19"/>
          <p:cNvSpPr>
            <a:spLocks noChangeArrowheads="1"/>
          </p:cNvSpPr>
          <p:nvPr/>
        </p:nvSpPr>
        <p:spPr bwMode="auto">
          <a:xfrm rot="-4311200">
            <a:off x="823913" y="2720975"/>
            <a:ext cx="1155700" cy="161925"/>
          </a:xfrm>
          <a:prstGeom prst="rect">
            <a:avLst/>
          </a:prstGeom>
          <a:solidFill>
            <a:schemeClr val="tx2"/>
          </a:solidFill>
          <a:ln w="12700">
            <a:solidFill>
              <a:schemeClr val="tx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36" name="Text Box 20"/>
          <p:cNvSpPr txBox="1">
            <a:spLocks noChangeArrowheads="1"/>
          </p:cNvSpPr>
          <p:nvPr/>
        </p:nvSpPr>
        <p:spPr bwMode="auto">
          <a:xfrm>
            <a:off x="2381250" y="5119688"/>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tx2"/>
                </a:solidFill>
              </a:rPr>
              <a:t>1980’s</a:t>
            </a:r>
            <a:endParaRPr lang="en-US" altLang="en-US" sz="2400">
              <a:solidFill>
                <a:schemeClr val="tx2"/>
              </a:solidFill>
            </a:endParaRPr>
          </a:p>
        </p:txBody>
      </p:sp>
      <p:sp>
        <p:nvSpPr>
          <p:cNvPr id="86037" name="AutoShape 21"/>
          <p:cNvSpPr>
            <a:spLocks noChangeArrowheads="1"/>
          </p:cNvSpPr>
          <p:nvPr/>
        </p:nvSpPr>
        <p:spPr bwMode="auto">
          <a:xfrm>
            <a:off x="1503363" y="2220913"/>
            <a:ext cx="1303337" cy="153987"/>
          </a:xfrm>
          <a:prstGeom prst="homePlate">
            <a:avLst>
              <a:gd name="adj" fmla="val 11728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38" name="Text Box 22"/>
          <p:cNvSpPr txBox="1">
            <a:spLocks noChangeArrowheads="1"/>
          </p:cNvSpPr>
          <p:nvPr/>
        </p:nvSpPr>
        <p:spPr bwMode="auto">
          <a:xfrm>
            <a:off x="1595438" y="1905000"/>
            <a:ext cx="112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Speed/Area</a:t>
            </a:r>
          </a:p>
        </p:txBody>
      </p:sp>
      <p:sp>
        <p:nvSpPr>
          <p:cNvPr id="86039" name="Text Box 23"/>
          <p:cNvSpPr txBox="1">
            <a:spLocks noChangeArrowheads="1"/>
          </p:cNvSpPr>
          <p:nvPr/>
        </p:nvSpPr>
        <p:spPr bwMode="auto">
          <a:xfrm>
            <a:off x="1812925" y="4113213"/>
            <a:ext cx="68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Power</a:t>
            </a:r>
          </a:p>
        </p:txBody>
      </p:sp>
      <p:sp>
        <p:nvSpPr>
          <p:cNvPr id="86040" name="AutoShape 24"/>
          <p:cNvSpPr>
            <a:spLocks noChangeArrowheads="1"/>
          </p:cNvSpPr>
          <p:nvPr/>
        </p:nvSpPr>
        <p:spPr bwMode="auto">
          <a:xfrm>
            <a:off x="1530350" y="4408488"/>
            <a:ext cx="1303338" cy="153987"/>
          </a:xfrm>
          <a:prstGeom prst="homePlate">
            <a:avLst>
              <a:gd name="adj" fmla="val 117281"/>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41" name="AutoShape 25"/>
          <p:cNvSpPr>
            <a:spLocks noChangeArrowheads="1"/>
          </p:cNvSpPr>
          <p:nvPr/>
        </p:nvSpPr>
        <p:spPr bwMode="auto">
          <a:xfrm>
            <a:off x="2527300" y="2219325"/>
            <a:ext cx="2052638" cy="155575"/>
          </a:xfrm>
          <a:prstGeom prst="homePlate">
            <a:avLst>
              <a:gd name="adj" fmla="val 116729"/>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400" b="1" baseline="-25000"/>
          </a:p>
        </p:txBody>
      </p:sp>
      <p:sp>
        <p:nvSpPr>
          <p:cNvPr id="86042" name="Text Box 26"/>
          <p:cNvSpPr txBox="1">
            <a:spLocks noChangeArrowheads="1"/>
          </p:cNvSpPr>
          <p:nvPr/>
        </p:nvSpPr>
        <p:spPr bwMode="auto">
          <a:xfrm>
            <a:off x="3306763" y="412115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Ultra-Low Power</a:t>
            </a:r>
          </a:p>
        </p:txBody>
      </p:sp>
      <p:sp>
        <p:nvSpPr>
          <p:cNvPr id="86043" name="AutoShape 27"/>
          <p:cNvSpPr>
            <a:spLocks noChangeArrowheads="1"/>
          </p:cNvSpPr>
          <p:nvPr/>
        </p:nvSpPr>
        <p:spPr bwMode="auto">
          <a:xfrm>
            <a:off x="3089275" y="3292475"/>
            <a:ext cx="1570038" cy="155575"/>
          </a:xfrm>
          <a:prstGeom prst="homePlate">
            <a:avLst>
              <a:gd name="adj" fmla="val 128391"/>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44" name="Text Box 28"/>
          <p:cNvSpPr txBox="1">
            <a:spLocks noChangeArrowheads="1"/>
          </p:cNvSpPr>
          <p:nvPr/>
        </p:nvSpPr>
        <p:spPr bwMode="auto">
          <a:xfrm>
            <a:off x="3346450" y="1905000"/>
            <a:ext cx="696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Speed</a:t>
            </a:r>
          </a:p>
        </p:txBody>
      </p:sp>
      <p:sp>
        <p:nvSpPr>
          <p:cNvPr id="86045" name="Text Box 29"/>
          <p:cNvSpPr txBox="1">
            <a:spLocks noChangeArrowheads="1"/>
          </p:cNvSpPr>
          <p:nvPr/>
        </p:nvSpPr>
        <p:spPr bwMode="auto">
          <a:xfrm>
            <a:off x="4210050" y="5127625"/>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tx2"/>
                </a:solidFill>
              </a:rPr>
              <a:t>1990’s</a:t>
            </a:r>
            <a:endParaRPr lang="en-US" altLang="en-US" sz="2400">
              <a:solidFill>
                <a:schemeClr val="tx2"/>
              </a:solidFill>
            </a:endParaRPr>
          </a:p>
        </p:txBody>
      </p:sp>
      <p:sp>
        <p:nvSpPr>
          <p:cNvPr id="86046" name="Rectangle 30"/>
          <p:cNvSpPr>
            <a:spLocks noChangeArrowheads="1"/>
          </p:cNvSpPr>
          <p:nvPr/>
        </p:nvSpPr>
        <p:spPr bwMode="auto">
          <a:xfrm rot="-4311200">
            <a:off x="2305051" y="3813175"/>
            <a:ext cx="1155700" cy="161925"/>
          </a:xfrm>
          <a:prstGeom prst="rect">
            <a:avLst/>
          </a:prstGeom>
          <a:solidFill>
            <a:schemeClr val="tx2"/>
          </a:solidFill>
          <a:ln w="12700">
            <a:solidFill>
              <a:schemeClr val="tx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47" name="Rectangle 31"/>
          <p:cNvSpPr>
            <a:spLocks noChangeArrowheads="1"/>
          </p:cNvSpPr>
          <p:nvPr/>
        </p:nvSpPr>
        <p:spPr bwMode="auto">
          <a:xfrm rot="4311200" flipV="1">
            <a:off x="2292351" y="2743200"/>
            <a:ext cx="1155700" cy="16192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48" name="Text Box 32"/>
          <p:cNvSpPr txBox="1">
            <a:spLocks noChangeArrowheads="1"/>
          </p:cNvSpPr>
          <p:nvPr/>
        </p:nvSpPr>
        <p:spPr bwMode="auto">
          <a:xfrm>
            <a:off x="3086100" y="3013075"/>
            <a:ext cx="124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Speed/Power</a:t>
            </a:r>
          </a:p>
        </p:txBody>
      </p:sp>
      <p:sp>
        <p:nvSpPr>
          <p:cNvPr id="86049" name="AutoShape 33"/>
          <p:cNvSpPr>
            <a:spLocks noChangeArrowheads="1"/>
          </p:cNvSpPr>
          <p:nvPr/>
        </p:nvSpPr>
        <p:spPr bwMode="auto">
          <a:xfrm>
            <a:off x="2655888" y="4408488"/>
            <a:ext cx="2052637" cy="155575"/>
          </a:xfrm>
          <a:prstGeom prst="homePlate">
            <a:avLst>
              <a:gd name="adj" fmla="val 116729"/>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50" name="Line 34"/>
          <p:cNvSpPr>
            <a:spLocks noChangeShapeType="1"/>
          </p:cNvSpPr>
          <p:nvPr/>
        </p:nvSpPr>
        <p:spPr bwMode="auto">
          <a:xfrm>
            <a:off x="0" y="901700"/>
            <a:ext cx="91440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51" name="AutoShape 35"/>
          <p:cNvSpPr>
            <a:spLocks noChangeArrowheads="1"/>
          </p:cNvSpPr>
          <p:nvPr/>
        </p:nvSpPr>
        <p:spPr bwMode="auto">
          <a:xfrm>
            <a:off x="6267450" y="4410075"/>
            <a:ext cx="2374900" cy="152400"/>
          </a:xfrm>
          <a:prstGeom prst="homePlate">
            <a:avLst>
              <a:gd name="adj" fmla="val 137869"/>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52" name="AutoShape 36"/>
          <p:cNvSpPr>
            <a:spLocks noChangeArrowheads="1"/>
          </p:cNvSpPr>
          <p:nvPr/>
        </p:nvSpPr>
        <p:spPr bwMode="auto">
          <a:xfrm>
            <a:off x="6356350" y="2755900"/>
            <a:ext cx="2286000" cy="163513"/>
          </a:xfrm>
          <a:prstGeom prst="homePlate">
            <a:avLst>
              <a:gd name="adj" fmla="val 123689"/>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6053" name="Text Box 37"/>
          <p:cNvSpPr txBox="1">
            <a:spLocks noChangeArrowheads="1"/>
          </p:cNvSpPr>
          <p:nvPr/>
        </p:nvSpPr>
        <p:spPr bwMode="auto">
          <a:xfrm>
            <a:off x="7543800" y="5130800"/>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tx2"/>
                </a:solidFill>
              </a:rPr>
              <a:t>2010’s</a:t>
            </a:r>
            <a:endParaRPr lang="en-US" altLang="en-US" sz="2400">
              <a:solidFill>
                <a:schemeClr val="tx2"/>
              </a:solidFill>
            </a:endParaRPr>
          </a:p>
        </p:txBody>
      </p:sp>
      <p:sp>
        <p:nvSpPr>
          <p:cNvPr id="86054" name="Text Box 38"/>
          <p:cNvSpPr txBox="1">
            <a:spLocks noChangeArrowheads="1"/>
          </p:cNvSpPr>
          <p:nvPr/>
        </p:nvSpPr>
        <p:spPr bwMode="auto">
          <a:xfrm>
            <a:off x="6692900" y="2451100"/>
            <a:ext cx="213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tx2"/>
                </a:solidFill>
              </a:rPr>
              <a:t>POWER/Noise/speed</a:t>
            </a:r>
          </a:p>
        </p:txBody>
      </p:sp>
      <p:sp>
        <p:nvSpPr>
          <p:cNvPr id="86055" name="Rectangle 39"/>
          <p:cNvSpPr>
            <a:spLocks noChangeArrowheads="1"/>
          </p:cNvSpPr>
          <p:nvPr/>
        </p:nvSpPr>
        <p:spPr bwMode="auto">
          <a:xfrm rot="-4311200">
            <a:off x="5996781" y="3579019"/>
            <a:ext cx="1681163" cy="16192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901700"/>
          </a:xfrm>
        </p:spPr>
        <p:txBody>
          <a:bodyPr/>
          <a:lstStyle/>
          <a:p>
            <a:pPr eaLnBrk="1" hangingPunct="1"/>
            <a:r>
              <a:rPr lang="en-US" altLang="en-US" sz="3200" smtClean="0"/>
              <a:t>Speed/Performance Issues</a:t>
            </a:r>
          </a:p>
        </p:txBody>
      </p:sp>
      <p:sp>
        <p:nvSpPr>
          <p:cNvPr id="87043" name="Rectangle 28"/>
          <p:cNvSpPr>
            <a:spLocks noChangeArrowheads="1"/>
          </p:cNvSpPr>
          <p:nvPr/>
        </p:nvSpPr>
        <p:spPr bwMode="auto">
          <a:xfrm>
            <a:off x="5875338" y="1339850"/>
            <a:ext cx="2940050" cy="1196975"/>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Al		3.0 </a:t>
            </a:r>
            <a:r>
              <a:rPr lang="en-US" altLang="en-US" sz="1200">
                <a:sym typeface="Symbol" panose="05050102010706020507" pitchFamily="18" charset="2"/>
              </a:rPr>
              <a:t> - cm</a:t>
            </a:r>
            <a:endParaRPr lang="en-US" altLang="en-US" sz="1200"/>
          </a:p>
          <a:p>
            <a:pPr>
              <a:spcBef>
                <a:spcPct val="0"/>
              </a:spcBef>
              <a:buFontTx/>
              <a:buNone/>
            </a:pPr>
            <a:r>
              <a:rPr lang="en-US" altLang="en-US" sz="1200"/>
              <a:t>Cu		1.7 </a:t>
            </a:r>
            <a:r>
              <a:rPr lang="en-US" altLang="en-US" sz="1200">
                <a:sym typeface="Symbol" panose="05050102010706020507" pitchFamily="18" charset="2"/>
              </a:rPr>
              <a:t> - cm</a:t>
            </a:r>
            <a:endParaRPr lang="en-US" altLang="en-US" sz="1200"/>
          </a:p>
          <a:p>
            <a:pPr>
              <a:spcBef>
                <a:spcPct val="0"/>
              </a:spcBef>
              <a:buFontTx/>
              <a:buNone/>
            </a:pPr>
            <a:r>
              <a:rPr lang="en-US" altLang="en-US" sz="1200"/>
              <a:t>SiO</a:t>
            </a:r>
            <a:r>
              <a:rPr lang="en-US" altLang="en-US" sz="1000" baseline="-25000"/>
              <a:t>2</a:t>
            </a:r>
            <a:r>
              <a:rPr lang="en-US" altLang="en-US" sz="1200"/>
              <a:t>		</a:t>
            </a:r>
            <a:r>
              <a:rPr lang="en-US" altLang="en-US" sz="1200">
                <a:sym typeface="Symbol" panose="05050102010706020507" pitchFamily="18" charset="2"/>
              </a:rPr>
              <a:t></a:t>
            </a:r>
            <a:r>
              <a:rPr lang="en-US" altLang="en-US" sz="1200"/>
              <a:t> = 4.0</a:t>
            </a:r>
          </a:p>
          <a:p>
            <a:pPr>
              <a:spcBef>
                <a:spcPct val="0"/>
              </a:spcBef>
              <a:buFontTx/>
              <a:buNone/>
            </a:pPr>
            <a:r>
              <a:rPr lang="en-US" altLang="en-US" sz="1200"/>
              <a:t>Low </a:t>
            </a:r>
            <a:r>
              <a:rPr lang="en-US" altLang="en-US" sz="1200">
                <a:sym typeface="Symbol" panose="05050102010706020507" pitchFamily="18" charset="2"/>
              </a:rPr>
              <a:t></a:t>
            </a:r>
            <a:r>
              <a:rPr lang="en-US" altLang="en-US" sz="1200"/>
              <a:t> 		</a:t>
            </a:r>
            <a:r>
              <a:rPr lang="en-US" altLang="en-US" sz="1200">
                <a:sym typeface="Symbol" panose="05050102010706020507" pitchFamily="18" charset="2"/>
              </a:rPr>
              <a:t></a:t>
            </a:r>
            <a:r>
              <a:rPr lang="en-US" altLang="en-US" sz="1200"/>
              <a:t> = 2.0</a:t>
            </a:r>
          </a:p>
          <a:p>
            <a:pPr>
              <a:spcBef>
                <a:spcPct val="0"/>
              </a:spcBef>
              <a:buFontTx/>
              <a:buNone/>
            </a:pPr>
            <a:r>
              <a:rPr lang="en-US" altLang="en-US" sz="1200"/>
              <a:t>Al &amp; Cu		0.8  </a:t>
            </a:r>
            <a:r>
              <a:rPr lang="en-US" altLang="en-US" sz="1200">
                <a:sym typeface="Symbol" panose="05050102010706020507" pitchFamily="18" charset="2"/>
              </a:rPr>
              <a:t>m Thick</a:t>
            </a:r>
            <a:endParaRPr lang="en-US" altLang="en-US" sz="1200"/>
          </a:p>
          <a:p>
            <a:pPr>
              <a:spcBef>
                <a:spcPct val="0"/>
              </a:spcBef>
              <a:buFontTx/>
              <a:buNone/>
            </a:pPr>
            <a:r>
              <a:rPr lang="en-US" altLang="en-US" sz="1200"/>
              <a:t>Al &amp; Cu Line		43  </a:t>
            </a:r>
            <a:r>
              <a:rPr lang="en-US" altLang="en-US" sz="1200">
                <a:sym typeface="Symbol" panose="05050102010706020507" pitchFamily="18" charset="2"/>
              </a:rPr>
              <a:t>m Long</a:t>
            </a:r>
          </a:p>
        </p:txBody>
      </p:sp>
      <p:sp>
        <p:nvSpPr>
          <p:cNvPr id="87044" name="Rectangle 39"/>
          <p:cNvSpPr>
            <a:spLocks noChangeArrowheads="1"/>
          </p:cNvSpPr>
          <p:nvPr/>
        </p:nvSpPr>
        <p:spPr bwMode="auto">
          <a:xfrm>
            <a:off x="1871663" y="6210300"/>
            <a:ext cx="5360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Gate and interconnect delay versus technology generation</a:t>
            </a:r>
          </a:p>
          <a:p>
            <a:pPr algn="ctr">
              <a:spcBef>
                <a:spcPct val="0"/>
              </a:spcBef>
              <a:buFontTx/>
              <a:buNone/>
            </a:pPr>
            <a:r>
              <a:rPr lang="en-US" altLang="en-US" sz="1400" b="1"/>
              <a:t>The National Technology Roadmap for Semiconductors, 1997</a:t>
            </a:r>
          </a:p>
        </p:txBody>
      </p:sp>
      <p:sp>
        <p:nvSpPr>
          <p:cNvPr id="87045" name="Line 51"/>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87046"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066800"/>
            <a:ext cx="51085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59"/>
          <p:cNvSpPr>
            <a:spLocks noChangeArrowheads="1"/>
          </p:cNvSpPr>
          <p:nvPr/>
        </p:nvSpPr>
        <p:spPr bwMode="auto">
          <a:xfrm>
            <a:off x="1228725" y="1130300"/>
            <a:ext cx="4378325" cy="4381500"/>
          </a:xfrm>
          <a:prstGeom prst="rect">
            <a:avLst/>
          </a:prstGeom>
          <a:noFill/>
          <a:ln w="952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87048" name="Line 61"/>
          <p:cNvSpPr>
            <a:spLocks noChangeShapeType="1"/>
          </p:cNvSpPr>
          <p:nvPr/>
        </p:nvSpPr>
        <p:spPr bwMode="auto">
          <a:xfrm rot="5400000">
            <a:off x="1260475" y="494665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49" name="Line 62"/>
          <p:cNvSpPr>
            <a:spLocks noChangeShapeType="1"/>
          </p:cNvSpPr>
          <p:nvPr/>
        </p:nvSpPr>
        <p:spPr bwMode="auto">
          <a:xfrm>
            <a:off x="4879975" y="5438775"/>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0" name="Line 63"/>
          <p:cNvSpPr>
            <a:spLocks noChangeShapeType="1"/>
          </p:cNvSpPr>
          <p:nvPr/>
        </p:nvSpPr>
        <p:spPr bwMode="auto">
          <a:xfrm>
            <a:off x="1962150" y="5451475"/>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1" name="Line 64"/>
          <p:cNvSpPr>
            <a:spLocks noChangeShapeType="1"/>
          </p:cNvSpPr>
          <p:nvPr/>
        </p:nvSpPr>
        <p:spPr bwMode="auto">
          <a:xfrm>
            <a:off x="4146550" y="543560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2" name="Line 67"/>
          <p:cNvSpPr>
            <a:spLocks noChangeShapeType="1"/>
          </p:cNvSpPr>
          <p:nvPr/>
        </p:nvSpPr>
        <p:spPr bwMode="auto">
          <a:xfrm>
            <a:off x="3422650" y="544195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3" name="Line 68"/>
          <p:cNvSpPr>
            <a:spLocks noChangeShapeType="1"/>
          </p:cNvSpPr>
          <p:nvPr/>
        </p:nvSpPr>
        <p:spPr bwMode="auto">
          <a:xfrm>
            <a:off x="2692400" y="543560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4" name="Line 69"/>
          <p:cNvSpPr>
            <a:spLocks noChangeShapeType="1"/>
          </p:cNvSpPr>
          <p:nvPr/>
        </p:nvSpPr>
        <p:spPr bwMode="auto">
          <a:xfrm rot="5400000">
            <a:off x="1263650" y="251460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5" name="Line 70"/>
          <p:cNvSpPr>
            <a:spLocks noChangeShapeType="1"/>
          </p:cNvSpPr>
          <p:nvPr/>
        </p:nvSpPr>
        <p:spPr bwMode="auto">
          <a:xfrm rot="5400000">
            <a:off x="1260475" y="3971925"/>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6" name="Line 71"/>
          <p:cNvSpPr>
            <a:spLocks noChangeShapeType="1"/>
          </p:cNvSpPr>
          <p:nvPr/>
        </p:nvSpPr>
        <p:spPr bwMode="auto">
          <a:xfrm rot="5400000">
            <a:off x="1270000" y="446405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7" name="Line 72"/>
          <p:cNvSpPr>
            <a:spLocks noChangeShapeType="1"/>
          </p:cNvSpPr>
          <p:nvPr/>
        </p:nvSpPr>
        <p:spPr bwMode="auto">
          <a:xfrm rot="5400000">
            <a:off x="1266825" y="348615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73"/>
          <p:cNvSpPr>
            <a:spLocks noChangeShapeType="1"/>
          </p:cNvSpPr>
          <p:nvPr/>
        </p:nvSpPr>
        <p:spPr bwMode="auto">
          <a:xfrm rot="5400000">
            <a:off x="1260475" y="2025650"/>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74"/>
          <p:cNvSpPr>
            <a:spLocks noChangeShapeType="1"/>
          </p:cNvSpPr>
          <p:nvPr/>
        </p:nvSpPr>
        <p:spPr bwMode="auto">
          <a:xfrm rot="5400000">
            <a:off x="1263650" y="3000375"/>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75"/>
          <p:cNvSpPr>
            <a:spLocks noChangeShapeType="1"/>
          </p:cNvSpPr>
          <p:nvPr/>
        </p:nvSpPr>
        <p:spPr bwMode="auto">
          <a:xfrm rot="5400000">
            <a:off x="1260475" y="1541463"/>
            <a:ext cx="0" cy="152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Oval 2"/>
          <p:cNvSpPr>
            <a:spLocks noChangeArrowheads="1"/>
          </p:cNvSpPr>
          <p:nvPr/>
        </p:nvSpPr>
        <p:spPr bwMode="auto">
          <a:xfrm>
            <a:off x="7277100" y="1192213"/>
            <a:ext cx="800100" cy="323850"/>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88067" name="Rectangle 3"/>
          <p:cNvSpPr>
            <a:spLocks noChangeArrowheads="1"/>
          </p:cNvSpPr>
          <p:nvPr/>
        </p:nvSpPr>
        <p:spPr bwMode="auto">
          <a:xfrm>
            <a:off x="0" y="-9525"/>
            <a:ext cx="9144000" cy="866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b="1">
                <a:solidFill>
                  <a:srgbClr val="1D0C09"/>
                </a:solidFill>
              </a:rPr>
              <a:t>Evolution of IC Design Objectives</a:t>
            </a:r>
          </a:p>
        </p:txBody>
      </p:sp>
      <p:sp>
        <p:nvSpPr>
          <p:cNvPr id="88068" name="Rectangle 4"/>
          <p:cNvSpPr>
            <a:spLocks noChangeArrowheads="1"/>
          </p:cNvSpPr>
          <p:nvPr/>
        </p:nvSpPr>
        <p:spPr bwMode="auto">
          <a:xfrm>
            <a:off x="0" y="866775"/>
            <a:ext cx="9144000" cy="76200"/>
          </a:xfrm>
          <a:prstGeom prst="rect">
            <a:avLst/>
          </a:prstGeom>
          <a:solidFill>
            <a:srgbClr val="6E24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88069" name="Line 5"/>
          <p:cNvSpPr>
            <a:spLocks noChangeShapeType="1"/>
          </p:cNvSpPr>
          <p:nvPr/>
        </p:nvSpPr>
        <p:spPr bwMode="auto">
          <a:xfrm>
            <a:off x="190500" y="5791200"/>
            <a:ext cx="88011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8070" name="Text Box 6"/>
          <p:cNvSpPr txBox="1">
            <a:spLocks noChangeArrowheads="1"/>
          </p:cNvSpPr>
          <p:nvPr/>
        </p:nvSpPr>
        <p:spPr bwMode="auto">
          <a:xfrm>
            <a:off x="8286750" y="5789613"/>
            <a:ext cx="857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Time</a:t>
            </a:r>
          </a:p>
        </p:txBody>
      </p:sp>
      <p:sp>
        <p:nvSpPr>
          <p:cNvPr id="88071" name="Text Box 7"/>
          <p:cNvSpPr txBox="1">
            <a:spLocks noChangeArrowheads="1"/>
          </p:cNvSpPr>
          <p:nvPr/>
        </p:nvSpPr>
        <p:spPr bwMode="auto">
          <a:xfrm>
            <a:off x="-57150" y="578008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1960s</a:t>
            </a:r>
          </a:p>
        </p:txBody>
      </p:sp>
      <p:sp>
        <p:nvSpPr>
          <p:cNvPr id="88072" name="Text Box 8"/>
          <p:cNvSpPr txBox="1">
            <a:spLocks noChangeArrowheads="1"/>
          </p:cNvSpPr>
          <p:nvPr/>
        </p:nvSpPr>
        <p:spPr bwMode="auto">
          <a:xfrm>
            <a:off x="2781300" y="5751513"/>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1980s</a:t>
            </a:r>
          </a:p>
        </p:txBody>
      </p:sp>
      <p:sp>
        <p:nvSpPr>
          <p:cNvPr id="88073" name="Text Box 9"/>
          <p:cNvSpPr txBox="1">
            <a:spLocks noChangeArrowheads="1"/>
          </p:cNvSpPr>
          <p:nvPr/>
        </p:nvSpPr>
        <p:spPr bwMode="auto">
          <a:xfrm>
            <a:off x="4329113" y="5761038"/>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1990s</a:t>
            </a:r>
          </a:p>
        </p:txBody>
      </p:sp>
      <p:sp>
        <p:nvSpPr>
          <p:cNvPr id="88074" name="Text Box 10"/>
          <p:cNvSpPr txBox="1">
            <a:spLocks noChangeArrowheads="1"/>
          </p:cNvSpPr>
          <p:nvPr/>
        </p:nvSpPr>
        <p:spPr bwMode="auto">
          <a:xfrm>
            <a:off x="5991225" y="5751513"/>
            <a:ext cx="98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2000s</a:t>
            </a:r>
          </a:p>
        </p:txBody>
      </p:sp>
      <p:sp>
        <p:nvSpPr>
          <p:cNvPr id="88075" name="Text Box 11"/>
          <p:cNvSpPr txBox="1">
            <a:spLocks noChangeArrowheads="1"/>
          </p:cNvSpPr>
          <p:nvPr/>
        </p:nvSpPr>
        <p:spPr bwMode="auto">
          <a:xfrm>
            <a:off x="266700" y="6534150"/>
            <a:ext cx="8877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pPr>
            <a:r>
              <a:rPr lang="en-US" altLang="en-US" sz="1000">
                <a:solidFill>
                  <a:srgbClr val="411A13"/>
                </a:solidFill>
              </a:rPr>
              <a:t>M. Popovich, A. V. Mezhiba, and E. G. Friedman, </a:t>
            </a:r>
            <a:r>
              <a:rPr lang="en-US" altLang="en-US" sz="1000" i="1">
                <a:solidFill>
                  <a:srgbClr val="411A13"/>
                </a:solidFill>
              </a:rPr>
              <a:t>Power Distribution Networks with On-Chip Decoupling Capacitors, </a:t>
            </a:r>
            <a:r>
              <a:rPr lang="en-US" altLang="en-US" sz="1000">
                <a:solidFill>
                  <a:srgbClr val="411A13"/>
                </a:solidFill>
              </a:rPr>
              <a:t>Springer Verlag, 2008</a:t>
            </a:r>
          </a:p>
        </p:txBody>
      </p:sp>
      <p:sp>
        <p:nvSpPr>
          <p:cNvPr id="88076" name="Rectangle 12"/>
          <p:cNvSpPr>
            <a:spLocks noChangeArrowheads="1"/>
          </p:cNvSpPr>
          <p:nvPr/>
        </p:nvSpPr>
        <p:spPr bwMode="auto">
          <a:xfrm rot="10800000" flipV="1">
            <a:off x="0" y="6429375"/>
            <a:ext cx="9144000" cy="42863"/>
          </a:xfrm>
          <a:prstGeom prst="rect">
            <a:avLst/>
          </a:prstGeom>
          <a:solidFill>
            <a:srgbClr val="6E24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88077" name="Text Box 13"/>
          <p:cNvSpPr txBox="1">
            <a:spLocks noChangeArrowheads="1"/>
          </p:cNvSpPr>
          <p:nvPr/>
        </p:nvSpPr>
        <p:spPr bwMode="auto">
          <a:xfrm>
            <a:off x="1230313" y="5753100"/>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1970s</a:t>
            </a:r>
          </a:p>
        </p:txBody>
      </p:sp>
      <p:pic>
        <p:nvPicPr>
          <p:cNvPr id="88078" name="Picture 14" descr="first_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0363"/>
            <a:ext cx="146526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complex_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725" y="1519238"/>
            <a:ext cx="17811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0" name="Text Box 16"/>
          <p:cNvSpPr txBox="1">
            <a:spLocks noChangeArrowheads="1"/>
          </p:cNvSpPr>
          <p:nvPr/>
        </p:nvSpPr>
        <p:spPr bwMode="auto">
          <a:xfrm>
            <a:off x="0" y="300990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b="1">
                <a:solidFill>
                  <a:srgbClr val="1D0C09"/>
                </a:solidFill>
              </a:rPr>
              <a:t>1959</a:t>
            </a:r>
          </a:p>
        </p:txBody>
      </p:sp>
      <p:sp>
        <p:nvSpPr>
          <p:cNvPr id="88081" name="Text Box 17"/>
          <p:cNvSpPr txBox="1">
            <a:spLocks noChangeArrowheads="1"/>
          </p:cNvSpPr>
          <p:nvPr/>
        </p:nvSpPr>
        <p:spPr bwMode="auto">
          <a:xfrm>
            <a:off x="7267575" y="3211513"/>
            <a:ext cx="1762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b="1">
                <a:solidFill>
                  <a:srgbClr val="1D0C09"/>
                </a:solidFill>
              </a:rPr>
              <a:t>2008</a:t>
            </a:r>
          </a:p>
        </p:txBody>
      </p:sp>
      <p:sp>
        <p:nvSpPr>
          <p:cNvPr id="267282" name="Rectangle 18"/>
          <p:cNvSpPr>
            <a:spLocks noChangeArrowheads="1"/>
          </p:cNvSpPr>
          <p:nvPr/>
        </p:nvSpPr>
        <p:spPr bwMode="auto">
          <a:xfrm>
            <a:off x="1514475" y="2216150"/>
            <a:ext cx="700088"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83" name="Text Box 19"/>
          <p:cNvSpPr txBox="1">
            <a:spLocks noChangeArrowheads="1"/>
          </p:cNvSpPr>
          <p:nvPr/>
        </p:nvSpPr>
        <p:spPr bwMode="auto">
          <a:xfrm>
            <a:off x="1533525" y="1776413"/>
            <a:ext cx="952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Area</a:t>
            </a:r>
          </a:p>
        </p:txBody>
      </p:sp>
      <p:sp>
        <p:nvSpPr>
          <p:cNvPr id="267284" name="Rectangle 20"/>
          <p:cNvSpPr>
            <a:spLocks noChangeArrowheads="1"/>
          </p:cNvSpPr>
          <p:nvPr/>
        </p:nvSpPr>
        <p:spPr bwMode="auto">
          <a:xfrm rot="-4244321">
            <a:off x="1869282" y="1853406"/>
            <a:ext cx="865188"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85" name="Text Box 21"/>
          <p:cNvSpPr txBox="1">
            <a:spLocks noChangeArrowheads="1"/>
          </p:cNvSpPr>
          <p:nvPr/>
        </p:nvSpPr>
        <p:spPr bwMode="auto">
          <a:xfrm>
            <a:off x="2266950" y="1143000"/>
            <a:ext cx="155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Speed / area</a:t>
            </a:r>
          </a:p>
        </p:txBody>
      </p:sp>
      <p:sp>
        <p:nvSpPr>
          <p:cNvPr id="267286" name="Rectangle 22"/>
          <p:cNvSpPr>
            <a:spLocks noChangeArrowheads="1"/>
          </p:cNvSpPr>
          <p:nvPr/>
        </p:nvSpPr>
        <p:spPr bwMode="auto">
          <a:xfrm>
            <a:off x="2387600" y="1484313"/>
            <a:ext cx="1323975"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87" name="Rectangle 23"/>
          <p:cNvSpPr>
            <a:spLocks noChangeArrowheads="1"/>
          </p:cNvSpPr>
          <p:nvPr/>
        </p:nvSpPr>
        <p:spPr bwMode="auto">
          <a:xfrm rot="3993071">
            <a:off x="1908969" y="2550319"/>
            <a:ext cx="865187"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88" name="Rectangle 24"/>
          <p:cNvSpPr>
            <a:spLocks noChangeArrowheads="1"/>
          </p:cNvSpPr>
          <p:nvPr/>
        </p:nvSpPr>
        <p:spPr bwMode="auto">
          <a:xfrm>
            <a:off x="2455863" y="2916238"/>
            <a:ext cx="1300162"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89" name="Text Box 25"/>
          <p:cNvSpPr txBox="1">
            <a:spLocks noChangeArrowheads="1"/>
          </p:cNvSpPr>
          <p:nvPr/>
        </p:nvSpPr>
        <p:spPr bwMode="auto">
          <a:xfrm>
            <a:off x="2611438" y="2997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Power</a:t>
            </a:r>
          </a:p>
        </p:txBody>
      </p:sp>
      <p:sp>
        <p:nvSpPr>
          <p:cNvPr id="267290" name="Rectangle 26"/>
          <p:cNvSpPr>
            <a:spLocks noChangeArrowheads="1"/>
          </p:cNvSpPr>
          <p:nvPr/>
        </p:nvSpPr>
        <p:spPr bwMode="auto">
          <a:xfrm>
            <a:off x="3952875" y="2185988"/>
            <a:ext cx="1552575"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1" name="Rectangle 27"/>
          <p:cNvSpPr>
            <a:spLocks noChangeArrowheads="1"/>
          </p:cNvSpPr>
          <p:nvPr/>
        </p:nvSpPr>
        <p:spPr bwMode="auto">
          <a:xfrm rot="-4244321">
            <a:off x="3415507" y="2540794"/>
            <a:ext cx="846137"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2" name="Rectangle 28"/>
          <p:cNvSpPr>
            <a:spLocks noChangeArrowheads="1"/>
          </p:cNvSpPr>
          <p:nvPr/>
        </p:nvSpPr>
        <p:spPr bwMode="auto">
          <a:xfrm rot="3993071">
            <a:off x="3396457" y="1842294"/>
            <a:ext cx="865187"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3" name="Rectangle 29"/>
          <p:cNvSpPr>
            <a:spLocks noChangeArrowheads="1"/>
          </p:cNvSpPr>
          <p:nvPr/>
        </p:nvSpPr>
        <p:spPr bwMode="auto">
          <a:xfrm>
            <a:off x="3717925" y="1485900"/>
            <a:ext cx="1781175"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4" name="Text Box 30"/>
          <p:cNvSpPr txBox="1">
            <a:spLocks noChangeArrowheads="1"/>
          </p:cNvSpPr>
          <p:nvPr/>
        </p:nvSpPr>
        <p:spPr bwMode="auto">
          <a:xfrm>
            <a:off x="4073525" y="1116013"/>
            <a:ext cx="995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Speed</a:t>
            </a:r>
          </a:p>
        </p:txBody>
      </p:sp>
      <p:sp>
        <p:nvSpPr>
          <p:cNvPr id="267295" name="Text Box 31"/>
          <p:cNvSpPr txBox="1">
            <a:spLocks noChangeArrowheads="1"/>
          </p:cNvSpPr>
          <p:nvPr/>
        </p:nvSpPr>
        <p:spPr bwMode="auto">
          <a:xfrm>
            <a:off x="3979863" y="2270125"/>
            <a:ext cx="181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Speed / Power</a:t>
            </a:r>
          </a:p>
        </p:txBody>
      </p:sp>
      <p:sp>
        <p:nvSpPr>
          <p:cNvPr id="267296" name="Rectangle 32"/>
          <p:cNvSpPr>
            <a:spLocks noChangeArrowheads="1"/>
          </p:cNvSpPr>
          <p:nvPr/>
        </p:nvSpPr>
        <p:spPr bwMode="auto">
          <a:xfrm>
            <a:off x="3757613" y="2916238"/>
            <a:ext cx="1733550"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7" name="Text Box 33"/>
          <p:cNvSpPr txBox="1">
            <a:spLocks noChangeArrowheads="1"/>
          </p:cNvSpPr>
          <p:nvPr/>
        </p:nvSpPr>
        <p:spPr bwMode="auto">
          <a:xfrm>
            <a:off x="3756025" y="3022600"/>
            <a:ext cx="197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Ultra low power</a:t>
            </a:r>
          </a:p>
        </p:txBody>
      </p:sp>
      <p:sp>
        <p:nvSpPr>
          <p:cNvPr id="267298" name="Rectangle 34"/>
          <p:cNvSpPr>
            <a:spLocks noChangeArrowheads="1"/>
          </p:cNvSpPr>
          <p:nvPr/>
        </p:nvSpPr>
        <p:spPr bwMode="auto">
          <a:xfrm rot="3993071">
            <a:off x="5314951" y="1636712"/>
            <a:ext cx="425450"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299" name="Rectangle 35"/>
          <p:cNvSpPr>
            <a:spLocks noChangeArrowheads="1"/>
          </p:cNvSpPr>
          <p:nvPr/>
        </p:nvSpPr>
        <p:spPr bwMode="auto">
          <a:xfrm rot="-4244321">
            <a:off x="5299869" y="2004219"/>
            <a:ext cx="439737"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0" name="Rectangle 36"/>
          <p:cNvSpPr>
            <a:spLocks noChangeArrowheads="1"/>
          </p:cNvSpPr>
          <p:nvPr/>
        </p:nvSpPr>
        <p:spPr bwMode="auto">
          <a:xfrm>
            <a:off x="5602288" y="1820863"/>
            <a:ext cx="1704975"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1" name="Rectangle 37"/>
          <p:cNvSpPr>
            <a:spLocks noChangeArrowheads="1"/>
          </p:cNvSpPr>
          <p:nvPr/>
        </p:nvSpPr>
        <p:spPr bwMode="auto">
          <a:xfrm>
            <a:off x="5449888" y="2917825"/>
            <a:ext cx="1871662" cy="12382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2" name="Rectangle 38"/>
          <p:cNvSpPr>
            <a:spLocks noChangeArrowheads="1"/>
          </p:cNvSpPr>
          <p:nvPr/>
        </p:nvSpPr>
        <p:spPr bwMode="auto">
          <a:xfrm rot="-4244321">
            <a:off x="5545932" y="2362994"/>
            <a:ext cx="1195387" cy="13017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3" name="AutoShape 39"/>
          <p:cNvSpPr>
            <a:spLocks/>
          </p:cNvSpPr>
          <p:nvPr/>
        </p:nvSpPr>
        <p:spPr bwMode="auto">
          <a:xfrm rot="-5400000">
            <a:off x="852488" y="2663825"/>
            <a:ext cx="342900" cy="1771650"/>
          </a:xfrm>
          <a:prstGeom prst="leftBrace">
            <a:avLst>
              <a:gd name="adj1" fmla="val 43056"/>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4" name="AutoShape 40"/>
          <p:cNvSpPr>
            <a:spLocks/>
          </p:cNvSpPr>
          <p:nvPr/>
        </p:nvSpPr>
        <p:spPr bwMode="auto">
          <a:xfrm rot="-5400000">
            <a:off x="2711450" y="2740025"/>
            <a:ext cx="342900" cy="1638300"/>
          </a:xfrm>
          <a:prstGeom prst="leftBrace">
            <a:avLst>
              <a:gd name="adj1" fmla="val 39815"/>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5" name="AutoShape 41"/>
          <p:cNvSpPr>
            <a:spLocks/>
          </p:cNvSpPr>
          <p:nvPr/>
        </p:nvSpPr>
        <p:spPr bwMode="auto">
          <a:xfrm rot="-5400000">
            <a:off x="4608513" y="2644775"/>
            <a:ext cx="342900" cy="1847850"/>
          </a:xfrm>
          <a:prstGeom prst="leftBrace">
            <a:avLst>
              <a:gd name="adj1" fmla="val 44907"/>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267306" name="AutoShape 42"/>
          <p:cNvSpPr>
            <a:spLocks/>
          </p:cNvSpPr>
          <p:nvPr/>
        </p:nvSpPr>
        <p:spPr bwMode="auto">
          <a:xfrm rot="-5400000">
            <a:off x="6478588" y="2830512"/>
            <a:ext cx="342900" cy="1533525"/>
          </a:xfrm>
          <a:prstGeom prst="leftBrace">
            <a:avLst>
              <a:gd name="adj1" fmla="val 37269"/>
              <a:gd name="adj2" fmla="val 50000"/>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200" b="1">
              <a:solidFill>
                <a:srgbClr val="000000"/>
              </a:solidFill>
            </a:endParaRPr>
          </a:p>
        </p:txBody>
      </p:sp>
      <p:sp>
        <p:nvSpPr>
          <p:cNvPr id="88107" name="Line 43"/>
          <p:cNvSpPr>
            <a:spLocks noChangeShapeType="1"/>
          </p:cNvSpPr>
          <p:nvPr/>
        </p:nvSpPr>
        <p:spPr bwMode="auto">
          <a:xfrm>
            <a:off x="2595563" y="5657850"/>
            <a:ext cx="0" cy="271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8" name="Text Box 44"/>
          <p:cNvSpPr txBox="1">
            <a:spLocks noChangeArrowheads="1"/>
          </p:cNvSpPr>
          <p:nvPr/>
        </p:nvSpPr>
        <p:spPr bwMode="auto">
          <a:xfrm>
            <a:off x="2281238" y="5338763"/>
            <a:ext cx="628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500" b="1">
                <a:solidFill>
                  <a:srgbClr val="1D0C09"/>
                </a:solidFill>
              </a:rPr>
              <a:t>4 µm</a:t>
            </a:r>
          </a:p>
        </p:txBody>
      </p:sp>
      <p:sp>
        <p:nvSpPr>
          <p:cNvPr id="88109" name="Line 45"/>
          <p:cNvSpPr>
            <a:spLocks noChangeShapeType="1"/>
          </p:cNvSpPr>
          <p:nvPr/>
        </p:nvSpPr>
        <p:spPr bwMode="auto">
          <a:xfrm>
            <a:off x="4254500" y="5659438"/>
            <a:ext cx="0" cy="271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0" name="Text Box 46"/>
          <p:cNvSpPr txBox="1">
            <a:spLocks noChangeArrowheads="1"/>
          </p:cNvSpPr>
          <p:nvPr/>
        </p:nvSpPr>
        <p:spPr bwMode="auto">
          <a:xfrm>
            <a:off x="3876675" y="5359400"/>
            <a:ext cx="828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500" b="1">
                <a:solidFill>
                  <a:srgbClr val="1D0C09"/>
                </a:solidFill>
              </a:rPr>
              <a:t>0.8 µm</a:t>
            </a:r>
          </a:p>
        </p:txBody>
      </p:sp>
      <p:sp>
        <p:nvSpPr>
          <p:cNvPr id="88111" name="Line 47"/>
          <p:cNvSpPr>
            <a:spLocks noChangeShapeType="1"/>
          </p:cNvSpPr>
          <p:nvPr/>
        </p:nvSpPr>
        <p:spPr bwMode="auto">
          <a:xfrm>
            <a:off x="6037263" y="5661025"/>
            <a:ext cx="0" cy="271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2" name="Text Box 48"/>
          <p:cNvSpPr txBox="1">
            <a:spLocks noChangeArrowheads="1"/>
          </p:cNvSpPr>
          <p:nvPr/>
        </p:nvSpPr>
        <p:spPr bwMode="auto">
          <a:xfrm>
            <a:off x="5726113" y="5370513"/>
            <a:ext cx="828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500" b="1">
                <a:solidFill>
                  <a:srgbClr val="1D0C09"/>
                </a:solidFill>
              </a:rPr>
              <a:t>0.1 µm</a:t>
            </a:r>
          </a:p>
        </p:txBody>
      </p:sp>
      <p:sp>
        <p:nvSpPr>
          <p:cNvPr id="88113" name="Text Box 49"/>
          <p:cNvSpPr txBox="1">
            <a:spLocks noChangeArrowheads="1"/>
          </p:cNvSpPr>
          <p:nvPr/>
        </p:nvSpPr>
        <p:spPr bwMode="auto">
          <a:xfrm>
            <a:off x="7421563" y="5743575"/>
            <a:ext cx="981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1D0C09"/>
                </a:solidFill>
              </a:rPr>
              <a:t>2010s</a:t>
            </a:r>
          </a:p>
        </p:txBody>
      </p:sp>
      <p:sp>
        <p:nvSpPr>
          <p:cNvPr id="88114" name="Text Box 50"/>
          <p:cNvSpPr txBox="1">
            <a:spLocks noChangeArrowheads="1"/>
          </p:cNvSpPr>
          <p:nvPr/>
        </p:nvSpPr>
        <p:spPr bwMode="auto">
          <a:xfrm>
            <a:off x="7099300" y="5353050"/>
            <a:ext cx="1019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500" b="1">
                <a:solidFill>
                  <a:srgbClr val="1D0C09"/>
                </a:solidFill>
              </a:rPr>
              <a:t>0.045 µm</a:t>
            </a:r>
          </a:p>
        </p:txBody>
      </p:sp>
      <p:sp>
        <p:nvSpPr>
          <p:cNvPr id="88115" name="Line 51"/>
          <p:cNvSpPr>
            <a:spLocks noChangeShapeType="1"/>
          </p:cNvSpPr>
          <p:nvPr/>
        </p:nvSpPr>
        <p:spPr bwMode="auto">
          <a:xfrm>
            <a:off x="7419975" y="5653088"/>
            <a:ext cx="0" cy="271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16" name="Text Box 52"/>
          <p:cNvSpPr txBox="1">
            <a:spLocks noChangeArrowheads="1"/>
          </p:cNvSpPr>
          <p:nvPr/>
        </p:nvSpPr>
        <p:spPr bwMode="auto">
          <a:xfrm>
            <a:off x="0" y="3732213"/>
            <a:ext cx="18002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rPr>
              <a:t>Yield concern</a:t>
            </a:r>
          </a:p>
          <a:p>
            <a:pPr>
              <a:spcBef>
                <a:spcPct val="50000"/>
              </a:spcBef>
            </a:pPr>
            <a:r>
              <a:rPr lang="en-US" altLang="en-US" sz="1600" b="1">
                <a:solidFill>
                  <a:srgbClr val="000000"/>
                </a:solidFill>
              </a:rPr>
              <a:t>Limited integration</a:t>
            </a:r>
            <a:endParaRPr lang="en-US" altLang="en-US" sz="2000" b="1">
              <a:solidFill>
                <a:srgbClr val="000000"/>
              </a:solidFill>
            </a:endParaRPr>
          </a:p>
        </p:txBody>
      </p:sp>
      <p:sp>
        <p:nvSpPr>
          <p:cNvPr id="267317" name="Text Box 53"/>
          <p:cNvSpPr txBox="1">
            <a:spLocks noChangeArrowheads="1"/>
          </p:cNvSpPr>
          <p:nvPr/>
        </p:nvSpPr>
        <p:spPr bwMode="auto">
          <a:xfrm>
            <a:off x="1828800" y="3789363"/>
            <a:ext cx="23526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rPr>
              <a:t>Higher integration</a:t>
            </a:r>
          </a:p>
          <a:p>
            <a:pPr>
              <a:spcBef>
                <a:spcPct val="50000"/>
              </a:spcBef>
            </a:pPr>
            <a:r>
              <a:rPr lang="en-US" altLang="en-US" sz="1600" b="1">
                <a:solidFill>
                  <a:srgbClr val="000000"/>
                </a:solidFill>
              </a:rPr>
              <a:t>New applications</a:t>
            </a:r>
          </a:p>
          <a:p>
            <a:pPr>
              <a:spcBef>
                <a:spcPct val="50000"/>
              </a:spcBef>
            </a:pPr>
            <a:r>
              <a:rPr lang="en-US" altLang="en-US" sz="1600" b="1">
                <a:solidFill>
                  <a:srgbClr val="000000"/>
                </a:solidFill>
              </a:rPr>
              <a:t>Transition to CMOS</a:t>
            </a:r>
            <a:endParaRPr lang="en-US" altLang="en-US" sz="2000" b="1">
              <a:solidFill>
                <a:srgbClr val="000000"/>
              </a:solidFill>
            </a:endParaRPr>
          </a:p>
        </p:txBody>
      </p:sp>
      <p:sp>
        <p:nvSpPr>
          <p:cNvPr id="267318" name="Text Box 54"/>
          <p:cNvSpPr txBox="1">
            <a:spLocks noChangeArrowheads="1"/>
          </p:cNvSpPr>
          <p:nvPr/>
        </p:nvSpPr>
        <p:spPr bwMode="auto">
          <a:xfrm>
            <a:off x="3990975" y="3798888"/>
            <a:ext cx="22574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rPr>
              <a:t>Supercomputers</a:t>
            </a:r>
          </a:p>
          <a:p>
            <a:pPr>
              <a:spcBef>
                <a:spcPct val="50000"/>
              </a:spcBef>
            </a:pPr>
            <a:r>
              <a:rPr lang="en-US" altLang="en-US" sz="1600" b="1">
                <a:solidFill>
                  <a:srgbClr val="000000"/>
                </a:solidFill>
              </a:rPr>
              <a:t>Subthreshold logic</a:t>
            </a:r>
            <a:endParaRPr lang="en-US" altLang="en-US" sz="2000" b="1">
              <a:solidFill>
                <a:srgbClr val="000000"/>
              </a:solidFill>
            </a:endParaRPr>
          </a:p>
        </p:txBody>
      </p:sp>
      <p:sp>
        <p:nvSpPr>
          <p:cNvPr id="267319" name="Text Box 55"/>
          <p:cNvSpPr txBox="1">
            <a:spLocks noChangeArrowheads="1"/>
          </p:cNvSpPr>
          <p:nvPr/>
        </p:nvSpPr>
        <p:spPr bwMode="auto">
          <a:xfrm>
            <a:off x="6076950" y="3798888"/>
            <a:ext cx="26003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rPr>
              <a:t>Very high integration</a:t>
            </a:r>
          </a:p>
          <a:p>
            <a:pPr>
              <a:spcBef>
                <a:spcPct val="50000"/>
              </a:spcBef>
            </a:pPr>
            <a:r>
              <a:rPr lang="en-US" altLang="en-US" sz="1600" b="1">
                <a:solidFill>
                  <a:srgbClr val="000000"/>
                </a:solidFill>
              </a:rPr>
              <a:t>Complex SoCs </a:t>
            </a:r>
          </a:p>
          <a:p>
            <a:pPr>
              <a:spcBef>
                <a:spcPct val="50000"/>
              </a:spcBef>
            </a:pPr>
            <a:r>
              <a:rPr lang="en-US" altLang="en-US" sz="1600" b="1">
                <a:solidFill>
                  <a:srgbClr val="000000"/>
                </a:solidFill>
              </a:rPr>
              <a:t>RF, analog, and digital on the same die</a:t>
            </a:r>
            <a:endParaRPr lang="en-US" altLang="en-US" sz="2000" b="1">
              <a:solidFill>
                <a:srgbClr val="000000"/>
              </a:solidFill>
            </a:endParaRPr>
          </a:p>
        </p:txBody>
      </p:sp>
      <p:sp>
        <p:nvSpPr>
          <p:cNvPr id="267320" name="Text Box 56"/>
          <p:cNvSpPr txBox="1">
            <a:spLocks noChangeArrowheads="1"/>
          </p:cNvSpPr>
          <p:nvPr/>
        </p:nvSpPr>
        <p:spPr bwMode="auto">
          <a:xfrm>
            <a:off x="5500688" y="1181100"/>
            <a:ext cx="2566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b="1">
                <a:solidFill>
                  <a:srgbClr val="1D0C09"/>
                </a:solidFill>
              </a:rPr>
              <a:t>Speed / Power / Noise</a:t>
            </a:r>
          </a:p>
        </p:txBody>
      </p:sp>
      <p:sp>
        <p:nvSpPr>
          <p:cNvPr id="88121" name="Text Box 59"/>
          <p:cNvSpPr txBox="1">
            <a:spLocks noChangeArrowheads="1"/>
          </p:cNvSpPr>
          <p:nvPr/>
        </p:nvSpPr>
        <p:spPr bwMode="auto">
          <a:xfrm>
            <a:off x="127000" y="6529388"/>
            <a:ext cx="28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B290B9C2-94C4-44CF-8756-FF47DF5DA810}" type="slidenum">
              <a:rPr lang="en-US" altLang="en-US" sz="1200" b="1">
                <a:solidFill>
                  <a:srgbClr val="000000"/>
                </a:solidFill>
              </a:rPr>
              <a:pPr algn="ctr">
                <a:spcBef>
                  <a:spcPct val="0"/>
                </a:spcBef>
                <a:buFontTx/>
                <a:buNone/>
              </a:pPr>
              <a:t>52</a:t>
            </a:fld>
            <a:endParaRPr lang="en-US" altLang="en-US" sz="12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73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3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72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72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72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72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73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73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72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72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72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72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729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72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72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72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73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731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730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73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73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73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73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7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72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72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7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p:bldP spid="267282" grpId="0" animBg="1"/>
      <p:bldP spid="267283" grpId="0"/>
      <p:bldP spid="267284" grpId="0" animBg="1"/>
      <p:bldP spid="267285" grpId="0"/>
      <p:bldP spid="267286" grpId="0" animBg="1"/>
      <p:bldP spid="267287" grpId="0" animBg="1"/>
      <p:bldP spid="267288" grpId="0" animBg="1"/>
      <p:bldP spid="267289" grpId="0"/>
      <p:bldP spid="267290" grpId="0" animBg="1"/>
      <p:bldP spid="267291" grpId="0" animBg="1"/>
      <p:bldP spid="267292" grpId="0" animBg="1"/>
      <p:bldP spid="267293" grpId="0" animBg="1"/>
      <p:bldP spid="267294" grpId="0"/>
      <p:bldP spid="267295" grpId="0"/>
      <p:bldP spid="267296" grpId="0" animBg="1"/>
      <p:bldP spid="267297" grpId="0"/>
      <p:bldP spid="267298" grpId="0" animBg="1"/>
      <p:bldP spid="267299" grpId="0" animBg="1"/>
      <p:bldP spid="267300" grpId="0" animBg="1"/>
      <p:bldP spid="267301" grpId="0" animBg="1"/>
      <p:bldP spid="267302" grpId="0" animBg="1"/>
      <p:bldP spid="267303" grpId="0" animBg="1"/>
      <p:bldP spid="267304" grpId="0" animBg="1"/>
      <p:bldP spid="267305" grpId="0" animBg="1"/>
      <p:bldP spid="267306" grpId="0" animBg="1"/>
      <p:bldP spid="267316" grpId="0"/>
      <p:bldP spid="267317" grpId="0"/>
      <p:bldP spid="267318" grpId="0"/>
      <p:bldP spid="267319" grpId="0"/>
      <p:bldP spid="2673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838200"/>
          </a:xfrm>
        </p:spPr>
        <p:txBody>
          <a:bodyPr/>
          <a:lstStyle/>
          <a:p>
            <a:pPr eaLnBrk="1" hangingPunct="1"/>
            <a:r>
              <a:rPr lang="en-US" altLang="en-US" sz="3200" smtClean="0"/>
              <a:t>Complexity vs. Year and the Y–Chart</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939800"/>
            <a:ext cx="4343400" cy="533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ChangeArrowheads="1"/>
          </p:cNvSpPr>
          <p:nvPr/>
        </p:nvSpPr>
        <p:spPr bwMode="auto">
          <a:xfrm>
            <a:off x="4689475" y="6188075"/>
            <a:ext cx="4543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Typical VLSI design flow in three domains (Y-chart representation)</a:t>
            </a:r>
          </a:p>
        </p:txBody>
      </p:sp>
      <p:sp>
        <p:nvSpPr>
          <p:cNvPr id="14341" name="Line 41"/>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342" name="Group 285"/>
          <p:cNvGrpSpPr>
            <a:grpSpLocks/>
          </p:cNvGrpSpPr>
          <p:nvPr/>
        </p:nvGrpSpPr>
        <p:grpSpPr bwMode="auto">
          <a:xfrm>
            <a:off x="0" y="1657350"/>
            <a:ext cx="4264025" cy="4787900"/>
            <a:chOff x="0" y="1044"/>
            <a:chExt cx="2686" cy="3016"/>
          </a:xfrm>
        </p:grpSpPr>
        <p:sp>
          <p:nvSpPr>
            <p:cNvPr id="14344" name="Rectangle 7"/>
            <p:cNvSpPr>
              <a:spLocks noChangeArrowheads="1"/>
            </p:cNvSpPr>
            <p:nvPr/>
          </p:nvSpPr>
          <p:spPr bwMode="auto">
            <a:xfrm>
              <a:off x="0" y="3896"/>
              <a:ext cx="266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Level of integration versus time, for memory chips and logic chips</a:t>
              </a:r>
            </a:p>
          </p:txBody>
        </p:sp>
        <p:grpSp>
          <p:nvGrpSpPr>
            <p:cNvPr id="14345" name="Group 284"/>
            <p:cNvGrpSpPr>
              <a:grpSpLocks/>
            </p:cNvGrpSpPr>
            <p:nvPr/>
          </p:nvGrpSpPr>
          <p:grpSpPr bwMode="auto">
            <a:xfrm>
              <a:off x="170" y="1044"/>
              <a:ext cx="2516" cy="2721"/>
              <a:chOff x="170" y="1044"/>
              <a:chExt cx="2516" cy="2721"/>
            </a:xfrm>
          </p:grpSpPr>
          <p:sp>
            <p:nvSpPr>
              <p:cNvPr id="14346" name="Rectangle 120"/>
              <p:cNvSpPr>
                <a:spLocks noChangeArrowheads="1"/>
              </p:cNvSpPr>
              <p:nvPr/>
            </p:nvSpPr>
            <p:spPr bwMode="auto">
              <a:xfrm>
                <a:off x="493" y="3650"/>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1970</a:t>
                </a:r>
              </a:p>
            </p:txBody>
          </p:sp>
          <p:sp>
            <p:nvSpPr>
              <p:cNvPr id="14347" name="Rectangle 121"/>
              <p:cNvSpPr>
                <a:spLocks noChangeArrowheads="1"/>
              </p:cNvSpPr>
              <p:nvPr/>
            </p:nvSpPr>
            <p:spPr bwMode="auto">
              <a:xfrm>
                <a:off x="1154" y="3646"/>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1980</a:t>
                </a:r>
              </a:p>
            </p:txBody>
          </p:sp>
          <p:sp>
            <p:nvSpPr>
              <p:cNvPr id="14348" name="Rectangle 122"/>
              <p:cNvSpPr>
                <a:spLocks noChangeArrowheads="1"/>
              </p:cNvSpPr>
              <p:nvPr/>
            </p:nvSpPr>
            <p:spPr bwMode="auto">
              <a:xfrm>
                <a:off x="1812" y="3636"/>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1990</a:t>
                </a:r>
              </a:p>
            </p:txBody>
          </p:sp>
          <p:sp>
            <p:nvSpPr>
              <p:cNvPr id="14349" name="Rectangle 123"/>
              <p:cNvSpPr>
                <a:spLocks noChangeArrowheads="1"/>
              </p:cNvSpPr>
              <p:nvPr/>
            </p:nvSpPr>
            <p:spPr bwMode="auto">
              <a:xfrm>
                <a:off x="2474" y="3635"/>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2000</a:t>
                </a:r>
              </a:p>
            </p:txBody>
          </p:sp>
          <p:sp>
            <p:nvSpPr>
              <p:cNvPr id="14350" name="Line 124"/>
              <p:cNvSpPr>
                <a:spLocks noChangeShapeType="1"/>
              </p:cNvSpPr>
              <p:nvPr/>
            </p:nvSpPr>
            <p:spPr bwMode="auto">
              <a:xfrm>
                <a:off x="1906" y="3482"/>
                <a:ext cx="0" cy="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25"/>
              <p:cNvSpPr>
                <a:spLocks noChangeShapeType="1"/>
              </p:cNvSpPr>
              <p:nvPr/>
            </p:nvSpPr>
            <p:spPr bwMode="auto">
              <a:xfrm>
                <a:off x="1250" y="3488"/>
                <a:ext cx="0" cy="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2" name="Rectangle 126"/>
              <p:cNvSpPr>
                <a:spLocks noChangeArrowheads="1"/>
              </p:cNvSpPr>
              <p:nvPr/>
            </p:nvSpPr>
            <p:spPr bwMode="auto">
              <a:xfrm>
                <a:off x="536" y="304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53" name="Rectangle 127"/>
              <p:cNvSpPr>
                <a:spLocks noChangeArrowheads="1"/>
              </p:cNvSpPr>
              <p:nvPr/>
            </p:nvSpPr>
            <p:spPr bwMode="auto">
              <a:xfrm>
                <a:off x="532" y="217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54" name="Rectangle 128"/>
              <p:cNvSpPr>
                <a:spLocks noChangeArrowheads="1"/>
              </p:cNvSpPr>
              <p:nvPr/>
            </p:nvSpPr>
            <p:spPr bwMode="auto">
              <a:xfrm>
                <a:off x="536" y="174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55" name="Rectangle 129"/>
              <p:cNvSpPr>
                <a:spLocks noChangeArrowheads="1"/>
              </p:cNvSpPr>
              <p:nvPr/>
            </p:nvSpPr>
            <p:spPr bwMode="auto">
              <a:xfrm>
                <a:off x="532" y="131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56" name="Rectangle 130"/>
              <p:cNvSpPr>
                <a:spLocks noChangeArrowheads="1"/>
              </p:cNvSpPr>
              <p:nvPr/>
            </p:nvSpPr>
            <p:spPr bwMode="auto">
              <a:xfrm>
                <a:off x="534" y="260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57" name="Line 131"/>
              <p:cNvSpPr>
                <a:spLocks noChangeShapeType="1"/>
              </p:cNvSpPr>
              <p:nvPr/>
            </p:nvSpPr>
            <p:spPr bwMode="auto">
              <a:xfrm rot="20531956" flipV="1">
                <a:off x="1533" y="1584"/>
                <a:ext cx="1144" cy="670"/>
              </a:xfrm>
              <a:prstGeom prst="line">
                <a:avLst/>
              </a:prstGeom>
              <a:noFill/>
              <a:ln w="2857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8" name="Text Box 132"/>
              <p:cNvSpPr txBox="1">
                <a:spLocks noChangeArrowheads="1"/>
              </p:cNvSpPr>
              <p:nvPr/>
            </p:nvSpPr>
            <p:spPr bwMode="auto">
              <a:xfrm>
                <a:off x="931" y="3029"/>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59" name="Text Box 133"/>
              <p:cNvSpPr txBox="1">
                <a:spLocks noChangeArrowheads="1"/>
              </p:cNvSpPr>
              <p:nvPr/>
            </p:nvSpPr>
            <p:spPr bwMode="auto">
              <a:xfrm>
                <a:off x="1133" y="2758"/>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0" name="Text Box 134"/>
              <p:cNvSpPr txBox="1">
                <a:spLocks noChangeArrowheads="1"/>
              </p:cNvSpPr>
              <p:nvPr/>
            </p:nvSpPr>
            <p:spPr bwMode="auto">
              <a:xfrm>
                <a:off x="1588" y="2353"/>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1" name="Text Box 135"/>
              <p:cNvSpPr txBox="1">
                <a:spLocks noChangeArrowheads="1"/>
              </p:cNvSpPr>
              <p:nvPr/>
            </p:nvSpPr>
            <p:spPr bwMode="auto">
              <a:xfrm>
                <a:off x="1657" y="2313"/>
                <a:ext cx="8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2" name="Text Box 136"/>
              <p:cNvSpPr txBox="1">
                <a:spLocks noChangeArrowheads="1"/>
              </p:cNvSpPr>
              <p:nvPr/>
            </p:nvSpPr>
            <p:spPr bwMode="auto">
              <a:xfrm>
                <a:off x="683" y="3207"/>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3" name="Text Box 137"/>
              <p:cNvSpPr txBox="1">
                <a:spLocks noChangeArrowheads="1"/>
              </p:cNvSpPr>
              <p:nvPr/>
            </p:nvSpPr>
            <p:spPr bwMode="auto">
              <a:xfrm>
                <a:off x="811" y="3074"/>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4" name="Text Box 138"/>
              <p:cNvSpPr txBox="1">
                <a:spLocks noChangeArrowheads="1"/>
              </p:cNvSpPr>
              <p:nvPr/>
            </p:nvSpPr>
            <p:spPr bwMode="auto">
              <a:xfrm>
                <a:off x="610" y="3242"/>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5" name="Text Box 139"/>
              <p:cNvSpPr txBox="1">
                <a:spLocks noChangeArrowheads="1"/>
              </p:cNvSpPr>
              <p:nvPr/>
            </p:nvSpPr>
            <p:spPr bwMode="auto">
              <a:xfrm>
                <a:off x="1001" y="2885"/>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6" name="Text Box 140"/>
              <p:cNvSpPr txBox="1">
                <a:spLocks noChangeArrowheads="1"/>
              </p:cNvSpPr>
              <p:nvPr/>
            </p:nvSpPr>
            <p:spPr bwMode="auto">
              <a:xfrm>
                <a:off x="1463" y="2417"/>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7" name="Text Box 141"/>
              <p:cNvSpPr txBox="1">
                <a:spLocks noChangeArrowheads="1"/>
              </p:cNvSpPr>
              <p:nvPr/>
            </p:nvSpPr>
            <p:spPr bwMode="auto">
              <a:xfrm>
                <a:off x="1789" y="2031"/>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8" name="Text Box 142"/>
              <p:cNvSpPr txBox="1">
                <a:spLocks noChangeArrowheads="1"/>
              </p:cNvSpPr>
              <p:nvPr/>
            </p:nvSpPr>
            <p:spPr bwMode="auto">
              <a:xfrm>
                <a:off x="1399" y="2465"/>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69" name="Text Box 143"/>
              <p:cNvSpPr txBox="1">
                <a:spLocks noChangeArrowheads="1"/>
              </p:cNvSpPr>
              <p:nvPr/>
            </p:nvSpPr>
            <p:spPr bwMode="auto">
              <a:xfrm>
                <a:off x="1265" y="2619"/>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0" name="Text Box 144"/>
              <p:cNvSpPr txBox="1">
                <a:spLocks noChangeArrowheads="1"/>
              </p:cNvSpPr>
              <p:nvPr/>
            </p:nvSpPr>
            <p:spPr bwMode="auto">
              <a:xfrm>
                <a:off x="1982" y="1857"/>
                <a:ext cx="8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1" name="Text Box 145"/>
              <p:cNvSpPr txBox="1">
                <a:spLocks noChangeArrowheads="1"/>
              </p:cNvSpPr>
              <p:nvPr/>
            </p:nvSpPr>
            <p:spPr bwMode="auto">
              <a:xfrm>
                <a:off x="1862" y="2047"/>
                <a:ext cx="8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2" name="Text Box 146"/>
              <p:cNvSpPr txBox="1">
                <a:spLocks noChangeArrowheads="1"/>
              </p:cNvSpPr>
              <p:nvPr/>
            </p:nvSpPr>
            <p:spPr bwMode="auto">
              <a:xfrm>
                <a:off x="2059" y="1875"/>
                <a:ext cx="8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3" name="Rectangle 147"/>
              <p:cNvSpPr>
                <a:spLocks noChangeArrowheads="1"/>
              </p:cNvSpPr>
              <p:nvPr/>
            </p:nvSpPr>
            <p:spPr bwMode="auto">
              <a:xfrm>
                <a:off x="2446" y="302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74" name="Rectangle 148"/>
              <p:cNvSpPr>
                <a:spLocks noChangeArrowheads="1"/>
              </p:cNvSpPr>
              <p:nvPr/>
            </p:nvSpPr>
            <p:spPr bwMode="auto">
              <a:xfrm>
                <a:off x="2446" y="172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75" name="Rectangle 149"/>
              <p:cNvSpPr>
                <a:spLocks noChangeArrowheads="1"/>
              </p:cNvSpPr>
              <p:nvPr/>
            </p:nvSpPr>
            <p:spPr bwMode="auto">
              <a:xfrm>
                <a:off x="2458" y="21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76" name="Rectangle 150"/>
              <p:cNvSpPr>
                <a:spLocks noChangeArrowheads="1"/>
              </p:cNvSpPr>
              <p:nvPr/>
            </p:nvSpPr>
            <p:spPr bwMode="auto">
              <a:xfrm>
                <a:off x="2448" y="258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a:t>
                </a:r>
              </a:p>
            </p:txBody>
          </p:sp>
          <p:sp>
            <p:nvSpPr>
              <p:cNvPr id="14377" name="Text Box 151"/>
              <p:cNvSpPr txBox="1">
                <a:spLocks noChangeArrowheads="1"/>
              </p:cNvSpPr>
              <p:nvPr/>
            </p:nvSpPr>
            <p:spPr bwMode="auto">
              <a:xfrm>
                <a:off x="1795" y="2088"/>
                <a:ext cx="8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8" name="Text Box 152"/>
              <p:cNvSpPr txBox="1">
                <a:spLocks noChangeArrowheads="1"/>
              </p:cNvSpPr>
              <p:nvPr/>
            </p:nvSpPr>
            <p:spPr bwMode="auto">
              <a:xfrm>
                <a:off x="1326" y="2449"/>
                <a:ext cx="8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sym typeface="Symbol" panose="05050102010706020507" pitchFamily="18" charset="2"/>
                  </a:rPr>
                  <a:t></a:t>
                </a:r>
                <a:endParaRPr lang="en-US" altLang="en-US" sz="4400"/>
              </a:p>
            </p:txBody>
          </p:sp>
          <p:sp>
            <p:nvSpPr>
              <p:cNvPr id="14379" name="Text Box 153"/>
              <p:cNvSpPr txBox="1">
                <a:spLocks noChangeArrowheads="1"/>
              </p:cNvSpPr>
              <p:nvPr/>
            </p:nvSpPr>
            <p:spPr bwMode="auto">
              <a:xfrm>
                <a:off x="2408" y="1340"/>
                <a:ext cx="20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b="1"/>
                  <a:t>100</a:t>
                </a:r>
              </a:p>
            </p:txBody>
          </p:sp>
          <p:sp>
            <p:nvSpPr>
              <p:cNvPr id="14380" name="Text Box 154"/>
              <p:cNvSpPr txBox="1">
                <a:spLocks noChangeArrowheads="1"/>
              </p:cNvSpPr>
              <p:nvPr/>
            </p:nvSpPr>
            <p:spPr bwMode="auto">
              <a:xfrm>
                <a:off x="2323" y="1448"/>
                <a:ext cx="2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b="1"/>
                  <a:t>5 x 10</a:t>
                </a:r>
                <a:r>
                  <a:rPr lang="en-US" altLang="en-US" sz="700" b="1" baseline="40000"/>
                  <a:t>7</a:t>
                </a:r>
                <a:endParaRPr lang="en-US" altLang="en-US" sz="700" b="1"/>
              </a:p>
            </p:txBody>
          </p:sp>
          <p:sp>
            <p:nvSpPr>
              <p:cNvPr id="14381" name="Text Box 155"/>
              <p:cNvSpPr txBox="1">
                <a:spLocks noChangeArrowheads="1"/>
              </p:cNvSpPr>
              <p:nvPr/>
            </p:nvSpPr>
            <p:spPr bwMode="auto">
              <a:xfrm>
                <a:off x="1822" y="1658"/>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16M</a:t>
                </a:r>
                <a:r>
                  <a:rPr lang="en-US" altLang="en-US" sz="1000" b="1" baseline="-30000">
                    <a:sym typeface="Monotype Sorts" pitchFamily="1" charset="2"/>
                  </a:rPr>
                  <a:t></a:t>
                </a:r>
                <a:endParaRPr lang="en-US" altLang="en-US" sz="800" b="1"/>
              </a:p>
            </p:txBody>
          </p:sp>
          <p:sp>
            <p:nvSpPr>
              <p:cNvPr id="14382" name="Text Box 156"/>
              <p:cNvSpPr txBox="1">
                <a:spLocks noChangeArrowheads="1"/>
              </p:cNvSpPr>
              <p:nvPr/>
            </p:nvSpPr>
            <p:spPr bwMode="auto">
              <a:xfrm>
                <a:off x="1660" y="1857"/>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4M</a:t>
                </a:r>
                <a:r>
                  <a:rPr lang="en-US" altLang="en-US" sz="1000" b="1" baseline="-30000">
                    <a:sym typeface="Monotype Sorts" pitchFamily="1" charset="2"/>
                  </a:rPr>
                  <a:t></a:t>
                </a:r>
                <a:endParaRPr lang="en-US" altLang="en-US" sz="800" b="1"/>
              </a:p>
            </p:txBody>
          </p:sp>
          <p:sp>
            <p:nvSpPr>
              <p:cNvPr id="14383" name="Text Box 157"/>
              <p:cNvSpPr txBox="1">
                <a:spLocks noChangeArrowheads="1"/>
              </p:cNvSpPr>
              <p:nvPr/>
            </p:nvSpPr>
            <p:spPr bwMode="auto">
              <a:xfrm>
                <a:off x="1396" y="2097"/>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1M</a:t>
                </a:r>
                <a:r>
                  <a:rPr lang="en-US" altLang="en-US" sz="1000" b="1" baseline="-30000">
                    <a:sym typeface="Monotype Sorts" pitchFamily="1" charset="2"/>
                  </a:rPr>
                  <a:t></a:t>
                </a:r>
                <a:endParaRPr lang="en-US" altLang="en-US" sz="800" b="1"/>
              </a:p>
            </p:txBody>
          </p:sp>
          <p:sp>
            <p:nvSpPr>
              <p:cNvPr id="14384" name="Text Box 158"/>
              <p:cNvSpPr txBox="1">
                <a:spLocks noChangeArrowheads="1"/>
              </p:cNvSpPr>
              <p:nvPr/>
            </p:nvSpPr>
            <p:spPr bwMode="auto">
              <a:xfrm>
                <a:off x="1198" y="2310"/>
                <a:ext cx="32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250K</a:t>
                </a:r>
                <a:r>
                  <a:rPr lang="en-US" altLang="en-US" sz="1000" b="1" baseline="-30000">
                    <a:sym typeface="Monotype Sorts" pitchFamily="1" charset="2"/>
                  </a:rPr>
                  <a:t></a:t>
                </a:r>
                <a:endParaRPr lang="en-US" altLang="en-US" sz="800" b="1"/>
              </a:p>
            </p:txBody>
          </p:sp>
          <p:sp>
            <p:nvSpPr>
              <p:cNvPr id="14385" name="Text Box 159"/>
              <p:cNvSpPr txBox="1">
                <a:spLocks noChangeArrowheads="1"/>
              </p:cNvSpPr>
              <p:nvPr/>
            </p:nvSpPr>
            <p:spPr bwMode="auto">
              <a:xfrm>
                <a:off x="1984" y="2049"/>
                <a:ext cx="4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DEC Alpha</a:t>
                </a:r>
              </a:p>
            </p:txBody>
          </p:sp>
          <p:sp>
            <p:nvSpPr>
              <p:cNvPr id="14386" name="Text Box 160"/>
              <p:cNvSpPr txBox="1">
                <a:spLocks noChangeArrowheads="1"/>
              </p:cNvSpPr>
              <p:nvPr/>
            </p:nvSpPr>
            <p:spPr bwMode="auto">
              <a:xfrm>
                <a:off x="1594" y="2118"/>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80486</a:t>
                </a:r>
              </a:p>
            </p:txBody>
          </p:sp>
          <p:sp>
            <p:nvSpPr>
              <p:cNvPr id="14387" name="Text Box 161"/>
              <p:cNvSpPr txBox="1">
                <a:spLocks noChangeArrowheads="1"/>
              </p:cNvSpPr>
              <p:nvPr/>
            </p:nvSpPr>
            <p:spPr bwMode="auto">
              <a:xfrm>
                <a:off x="1852" y="1908"/>
                <a:ext cx="3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Pentium</a:t>
                </a:r>
              </a:p>
            </p:txBody>
          </p:sp>
          <p:sp>
            <p:nvSpPr>
              <p:cNvPr id="14388" name="Text Box 162"/>
              <p:cNvSpPr txBox="1">
                <a:spLocks noChangeArrowheads="1"/>
              </p:cNvSpPr>
              <p:nvPr/>
            </p:nvSpPr>
            <p:spPr bwMode="auto">
              <a:xfrm>
                <a:off x="964" y="2553"/>
                <a:ext cx="28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64K</a:t>
                </a:r>
                <a:r>
                  <a:rPr lang="en-US" altLang="en-US" sz="1000" b="1" baseline="-30000">
                    <a:sym typeface="Monotype Sorts" pitchFamily="1" charset="2"/>
                  </a:rPr>
                  <a:t></a:t>
                </a:r>
                <a:endParaRPr lang="en-US" altLang="en-US" sz="800" b="1"/>
              </a:p>
            </p:txBody>
          </p:sp>
          <p:sp>
            <p:nvSpPr>
              <p:cNvPr id="14389" name="Text Box 163"/>
              <p:cNvSpPr txBox="1">
                <a:spLocks noChangeArrowheads="1"/>
              </p:cNvSpPr>
              <p:nvPr/>
            </p:nvSpPr>
            <p:spPr bwMode="auto">
              <a:xfrm>
                <a:off x="508" y="3207"/>
                <a:ext cx="25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baseline="-30000">
                    <a:sym typeface="Monotype Sorts" pitchFamily="1" charset="2"/>
                  </a:rPr>
                  <a:t></a:t>
                </a:r>
                <a:r>
                  <a:rPr lang="en-US" altLang="en-US" sz="800" b="1">
                    <a:sym typeface="Monotype Sorts" pitchFamily="1" charset="2"/>
                  </a:rPr>
                  <a:t>1K</a:t>
                </a:r>
                <a:endParaRPr lang="en-US" altLang="en-US" sz="800" b="1"/>
              </a:p>
            </p:txBody>
          </p:sp>
          <p:sp>
            <p:nvSpPr>
              <p:cNvPr id="14390" name="Text Box 164"/>
              <p:cNvSpPr txBox="1">
                <a:spLocks noChangeArrowheads="1"/>
              </p:cNvSpPr>
              <p:nvPr/>
            </p:nvSpPr>
            <p:spPr bwMode="auto">
              <a:xfrm>
                <a:off x="706" y="2874"/>
                <a:ext cx="28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16K</a:t>
                </a:r>
                <a:r>
                  <a:rPr lang="en-US" altLang="en-US" sz="1000" b="1" baseline="-30000">
                    <a:sym typeface="Monotype Sorts" pitchFamily="1" charset="2"/>
                  </a:rPr>
                  <a:t></a:t>
                </a:r>
                <a:endParaRPr lang="en-US" altLang="en-US" sz="800" b="1"/>
              </a:p>
            </p:txBody>
          </p:sp>
          <p:sp>
            <p:nvSpPr>
              <p:cNvPr id="14391" name="Text Box 165"/>
              <p:cNvSpPr txBox="1">
                <a:spLocks noChangeArrowheads="1"/>
              </p:cNvSpPr>
              <p:nvPr/>
            </p:nvSpPr>
            <p:spPr bwMode="auto">
              <a:xfrm>
                <a:off x="619" y="2970"/>
                <a:ext cx="25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4K</a:t>
                </a:r>
                <a:r>
                  <a:rPr lang="en-US" altLang="en-US" sz="1000" b="1" baseline="-30000">
                    <a:sym typeface="Monotype Sorts" pitchFamily="1" charset="2"/>
                  </a:rPr>
                  <a:t></a:t>
                </a:r>
                <a:endParaRPr lang="en-US" altLang="en-US" sz="800" b="1"/>
              </a:p>
            </p:txBody>
          </p:sp>
          <p:sp>
            <p:nvSpPr>
              <p:cNvPr id="14392" name="Text Box 166"/>
              <p:cNvSpPr txBox="1">
                <a:spLocks noChangeArrowheads="1"/>
              </p:cNvSpPr>
              <p:nvPr/>
            </p:nvSpPr>
            <p:spPr bwMode="auto">
              <a:xfrm>
                <a:off x="610" y="3408"/>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4004</a:t>
                </a:r>
              </a:p>
            </p:txBody>
          </p:sp>
          <p:sp>
            <p:nvSpPr>
              <p:cNvPr id="14393" name="Text Box 167"/>
              <p:cNvSpPr txBox="1">
                <a:spLocks noChangeArrowheads="1"/>
              </p:cNvSpPr>
              <p:nvPr/>
            </p:nvSpPr>
            <p:spPr bwMode="auto">
              <a:xfrm>
                <a:off x="703" y="3324"/>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8008</a:t>
                </a:r>
              </a:p>
            </p:txBody>
          </p:sp>
          <p:sp>
            <p:nvSpPr>
              <p:cNvPr id="14394" name="Text Box 168"/>
              <p:cNvSpPr txBox="1">
                <a:spLocks noChangeArrowheads="1"/>
              </p:cNvSpPr>
              <p:nvPr/>
            </p:nvSpPr>
            <p:spPr bwMode="auto">
              <a:xfrm>
                <a:off x="950" y="3140"/>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8085</a:t>
                </a:r>
              </a:p>
            </p:txBody>
          </p:sp>
          <p:sp>
            <p:nvSpPr>
              <p:cNvPr id="14395" name="Text Box 169"/>
              <p:cNvSpPr txBox="1">
                <a:spLocks noChangeArrowheads="1"/>
              </p:cNvSpPr>
              <p:nvPr/>
            </p:nvSpPr>
            <p:spPr bwMode="auto">
              <a:xfrm>
                <a:off x="334" y="3071"/>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4</a:t>
                </a:r>
                <a:endParaRPr lang="en-US" altLang="en-US" sz="1000" b="1"/>
              </a:p>
            </p:txBody>
          </p:sp>
          <p:sp>
            <p:nvSpPr>
              <p:cNvPr id="14396" name="Text Box 170"/>
              <p:cNvSpPr txBox="1">
                <a:spLocks noChangeArrowheads="1"/>
              </p:cNvSpPr>
              <p:nvPr/>
            </p:nvSpPr>
            <p:spPr bwMode="auto">
              <a:xfrm>
                <a:off x="334" y="3509"/>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3</a:t>
                </a:r>
                <a:endParaRPr lang="en-US" altLang="en-US" sz="1000" b="1"/>
              </a:p>
            </p:txBody>
          </p:sp>
          <p:sp>
            <p:nvSpPr>
              <p:cNvPr id="14397" name="Text Box 171"/>
              <p:cNvSpPr txBox="1">
                <a:spLocks noChangeArrowheads="1"/>
              </p:cNvSpPr>
              <p:nvPr/>
            </p:nvSpPr>
            <p:spPr bwMode="auto">
              <a:xfrm>
                <a:off x="331" y="2636"/>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5</a:t>
                </a:r>
                <a:endParaRPr lang="en-US" altLang="en-US" sz="1000" b="1"/>
              </a:p>
            </p:txBody>
          </p:sp>
          <p:sp>
            <p:nvSpPr>
              <p:cNvPr id="14398" name="Text Box 172"/>
              <p:cNvSpPr txBox="1">
                <a:spLocks noChangeArrowheads="1"/>
              </p:cNvSpPr>
              <p:nvPr/>
            </p:nvSpPr>
            <p:spPr bwMode="auto">
              <a:xfrm>
                <a:off x="1015" y="3003"/>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8048</a:t>
                </a:r>
              </a:p>
            </p:txBody>
          </p:sp>
          <p:sp>
            <p:nvSpPr>
              <p:cNvPr id="14399" name="Text Box 173"/>
              <p:cNvSpPr txBox="1">
                <a:spLocks noChangeArrowheads="1"/>
              </p:cNvSpPr>
              <p:nvPr/>
            </p:nvSpPr>
            <p:spPr bwMode="auto">
              <a:xfrm>
                <a:off x="823" y="3222"/>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8080</a:t>
                </a:r>
              </a:p>
            </p:txBody>
          </p:sp>
          <p:sp>
            <p:nvSpPr>
              <p:cNvPr id="14400" name="Text Box 174"/>
              <p:cNvSpPr txBox="1">
                <a:spLocks noChangeArrowheads="1"/>
              </p:cNvSpPr>
              <p:nvPr/>
            </p:nvSpPr>
            <p:spPr bwMode="auto">
              <a:xfrm>
                <a:off x="1285" y="2742"/>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68000</a:t>
                </a:r>
              </a:p>
            </p:txBody>
          </p:sp>
          <p:sp>
            <p:nvSpPr>
              <p:cNvPr id="14401" name="Text Box 175"/>
              <p:cNvSpPr txBox="1">
                <a:spLocks noChangeArrowheads="1"/>
              </p:cNvSpPr>
              <p:nvPr/>
            </p:nvSpPr>
            <p:spPr bwMode="auto">
              <a:xfrm>
                <a:off x="1666" y="2388"/>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68030</a:t>
                </a:r>
              </a:p>
            </p:txBody>
          </p:sp>
          <p:sp>
            <p:nvSpPr>
              <p:cNvPr id="14402" name="Text Box 176"/>
              <p:cNvSpPr txBox="1">
                <a:spLocks noChangeArrowheads="1"/>
              </p:cNvSpPr>
              <p:nvPr/>
            </p:nvSpPr>
            <p:spPr bwMode="auto">
              <a:xfrm>
                <a:off x="1135" y="2661"/>
                <a:ext cx="2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32A</a:t>
                </a:r>
              </a:p>
            </p:txBody>
          </p:sp>
          <p:sp>
            <p:nvSpPr>
              <p:cNvPr id="14403" name="Text Box 177"/>
              <p:cNvSpPr txBox="1">
                <a:spLocks noChangeArrowheads="1"/>
              </p:cNvSpPr>
              <p:nvPr/>
            </p:nvSpPr>
            <p:spPr bwMode="auto">
              <a:xfrm>
                <a:off x="1147" y="2868"/>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8066</a:t>
                </a:r>
              </a:p>
            </p:txBody>
          </p:sp>
          <p:sp>
            <p:nvSpPr>
              <p:cNvPr id="14404" name="Text Box 178"/>
              <p:cNvSpPr txBox="1">
                <a:spLocks noChangeArrowheads="1"/>
              </p:cNvSpPr>
              <p:nvPr/>
            </p:nvSpPr>
            <p:spPr bwMode="auto">
              <a:xfrm>
                <a:off x="1609" y="2481"/>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80386</a:t>
                </a:r>
              </a:p>
            </p:txBody>
          </p:sp>
          <p:sp>
            <p:nvSpPr>
              <p:cNvPr id="14405" name="Text Box 179"/>
              <p:cNvSpPr txBox="1">
                <a:spLocks noChangeArrowheads="1"/>
              </p:cNvSpPr>
              <p:nvPr/>
            </p:nvSpPr>
            <p:spPr bwMode="auto">
              <a:xfrm>
                <a:off x="1138" y="2600"/>
                <a:ext cx="3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00" b="1"/>
                  <a:t>Bellmac</a:t>
                </a:r>
              </a:p>
            </p:txBody>
          </p:sp>
          <p:sp>
            <p:nvSpPr>
              <p:cNvPr id="14406" name="Text Box 180"/>
              <p:cNvSpPr txBox="1">
                <a:spLocks noChangeArrowheads="1"/>
              </p:cNvSpPr>
              <p:nvPr/>
            </p:nvSpPr>
            <p:spPr bwMode="auto">
              <a:xfrm>
                <a:off x="1471" y="2544"/>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68020</a:t>
                </a:r>
              </a:p>
            </p:txBody>
          </p:sp>
          <p:sp>
            <p:nvSpPr>
              <p:cNvPr id="14407" name="Text Box 181"/>
              <p:cNvSpPr txBox="1">
                <a:spLocks noChangeArrowheads="1"/>
              </p:cNvSpPr>
              <p:nvPr/>
            </p:nvSpPr>
            <p:spPr bwMode="auto">
              <a:xfrm>
                <a:off x="1879" y="2151"/>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68040</a:t>
                </a:r>
              </a:p>
            </p:txBody>
          </p:sp>
          <p:sp>
            <p:nvSpPr>
              <p:cNvPr id="14408" name="Text Box 182"/>
              <p:cNvSpPr txBox="1">
                <a:spLocks noChangeArrowheads="1"/>
              </p:cNvSpPr>
              <p:nvPr/>
            </p:nvSpPr>
            <p:spPr bwMode="auto">
              <a:xfrm>
                <a:off x="1414" y="2610"/>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80286</a:t>
                </a:r>
              </a:p>
            </p:txBody>
          </p:sp>
          <p:sp>
            <p:nvSpPr>
              <p:cNvPr id="14409" name="Text Box 183"/>
              <p:cNvSpPr txBox="1">
                <a:spLocks noChangeArrowheads="1"/>
              </p:cNvSpPr>
              <p:nvPr/>
            </p:nvSpPr>
            <p:spPr bwMode="auto">
              <a:xfrm>
                <a:off x="1804" y="2226"/>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b="1"/>
                  <a:t>80860</a:t>
                </a:r>
              </a:p>
            </p:txBody>
          </p:sp>
          <p:sp>
            <p:nvSpPr>
              <p:cNvPr id="14410" name="Text Box 184"/>
              <p:cNvSpPr txBox="1">
                <a:spLocks noChangeArrowheads="1"/>
              </p:cNvSpPr>
              <p:nvPr/>
            </p:nvSpPr>
            <p:spPr bwMode="auto">
              <a:xfrm>
                <a:off x="320" y="2194"/>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6</a:t>
                </a:r>
                <a:endParaRPr lang="en-US" altLang="en-US" sz="1000" b="1"/>
              </a:p>
            </p:txBody>
          </p:sp>
          <p:sp>
            <p:nvSpPr>
              <p:cNvPr id="14411" name="Text Box 185"/>
              <p:cNvSpPr txBox="1">
                <a:spLocks noChangeArrowheads="1"/>
              </p:cNvSpPr>
              <p:nvPr/>
            </p:nvSpPr>
            <p:spPr bwMode="auto">
              <a:xfrm>
                <a:off x="322" y="1760"/>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7</a:t>
                </a:r>
                <a:endParaRPr lang="en-US" altLang="en-US" sz="1000" b="1"/>
              </a:p>
            </p:txBody>
          </p:sp>
          <p:sp>
            <p:nvSpPr>
              <p:cNvPr id="14412" name="Text Box 186"/>
              <p:cNvSpPr txBox="1">
                <a:spLocks noChangeArrowheads="1"/>
              </p:cNvSpPr>
              <p:nvPr/>
            </p:nvSpPr>
            <p:spPr bwMode="auto">
              <a:xfrm>
                <a:off x="322" y="1328"/>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10</a:t>
                </a:r>
                <a:r>
                  <a:rPr lang="en-US" altLang="en-US" sz="1200" b="1" baseline="40000"/>
                  <a:t>8</a:t>
                </a:r>
                <a:endParaRPr lang="en-US" altLang="en-US" sz="1000" b="1"/>
              </a:p>
            </p:txBody>
          </p:sp>
          <p:sp>
            <p:nvSpPr>
              <p:cNvPr id="14413" name="Text Box 187"/>
              <p:cNvSpPr txBox="1">
                <a:spLocks noChangeArrowheads="1"/>
              </p:cNvSpPr>
              <p:nvPr/>
            </p:nvSpPr>
            <p:spPr bwMode="auto">
              <a:xfrm>
                <a:off x="764" y="1098"/>
                <a:ext cx="83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ym typeface="Symbol" panose="05050102010706020507" pitchFamily="18" charset="2"/>
                  </a:rPr>
                  <a:t></a:t>
                </a:r>
                <a:r>
                  <a:rPr lang="en-US" altLang="en-US" sz="2000" b="1">
                    <a:sym typeface="Symbol" panose="05050102010706020507" pitchFamily="18" charset="2"/>
                  </a:rPr>
                  <a:t> </a:t>
                </a:r>
                <a:r>
                  <a:rPr lang="en-US" altLang="en-US" sz="1000" b="1">
                    <a:sym typeface="Symbol" panose="05050102010706020507" pitchFamily="18" charset="2"/>
                  </a:rPr>
                  <a:t> Microprocessor</a:t>
                </a:r>
                <a:endParaRPr lang="en-US" altLang="en-US" sz="1000" b="1">
                  <a:sym typeface="Monotype Sorts" pitchFamily="1" charset="2"/>
                </a:endParaRPr>
              </a:p>
              <a:p>
                <a:pPr>
                  <a:spcBef>
                    <a:spcPct val="0"/>
                  </a:spcBef>
                  <a:buFontTx/>
                  <a:buNone/>
                </a:pPr>
                <a:r>
                  <a:rPr lang="en-US" altLang="en-US" sz="1000" b="1">
                    <a:sym typeface="Monotype Sorts" pitchFamily="1" charset="2"/>
                  </a:rPr>
                  <a:t>  Memory</a:t>
                </a:r>
                <a:endParaRPr lang="en-US" altLang="en-US" sz="1000" b="1"/>
              </a:p>
            </p:txBody>
          </p:sp>
          <p:sp>
            <p:nvSpPr>
              <p:cNvPr id="14414" name="Line 188"/>
              <p:cNvSpPr>
                <a:spLocks noChangeShapeType="1"/>
              </p:cNvSpPr>
              <p:nvPr/>
            </p:nvSpPr>
            <p:spPr bwMode="auto">
              <a:xfrm flipV="1">
                <a:off x="599" y="1276"/>
                <a:ext cx="1957" cy="195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15" name="Text Box 189"/>
              <p:cNvSpPr txBox="1">
                <a:spLocks noChangeArrowheads="1"/>
              </p:cNvSpPr>
              <p:nvPr/>
            </p:nvSpPr>
            <p:spPr bwMode="auto">
              <a:xfrm rot="-5400000">
                <a:off x="-233" y="1892"/>
                <a:ext cx="9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t>Transistors per die</a:t>
                </a:r>
              </a:p>
            </p:txBody>
          </p:sp>
          <p:sp>
            <p:nvSpPr>
              <p:cNvPr id="14416" name="Text Box 190"/>
              <p:cNvSpPr txBox="1">
                <a:spLocks noChangeArrowheads="1"/>
              </p:cNvSpPr>
              <p:nvPr/>
            </p:nvSpPr>
            <p:spPr bwMode="auto">
              <a:xfrm>
                <a:off x="1910" y="3345"/>
                <a:ext cx="65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t>Source: Intel Corp.</a:t>
                </a:r>
              </a:p>
            </p:txBody>
          </p:sp>
          <p:sp>
            <p:nvSpPr>
              <p:cNvPr id="14417" name="Line 191"/>
              <p:cNvSpPr>
                <a:spLocks noChangeShapeType="1"/>
              </p:cNvSpPr>
              <p:nvPr/>
            </p:nvSpPr>
            <p:spPr bwMode="auto">
              <a:xfrm flipV="1">
                <a:off x="593" y="1529"/>
                <a:ext cx="1962" cy="196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18" name="Rectangle 192"/>
              <p:cNvSpPr>
                <a:spLocks noChangeArrowheads="1"/>
              </p:cNvSpPr>
              <p:nvPr/>
            </p:nvSpPr>
            <p:spPr bwMode="auto">
              <a:xfrm flipV="1">
                <a:off x="1868" y="2868"/>
                <a:ext cx="8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4419" name="Rectangle 197"/>
              <p:cNvSpPr>
                <a:spLocks noChangeArrowheads="1"/>
              </p:cNvSpPr>
              <p:nvPr/>
            </p:nvSpPr>
            <p:spPr bwMode="auto">
              <a:xfrm flipV="1">
                <a:off x="1964" y="2964"/>
                <a:ext cx="8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4420" name="Freeform 202"/>
              <p:cNvSpPr>
                <a:spLocks/>
              </p:cNvSpPr>
              <p:nvPr/>
            </p:nvSpPr>
            <p:spPr bwMode="auto">
              <a:xfrm>
                <a:off x="594" y="1064"/>
                <a:ext cx="1984" cy="2512"/>
              </a:xfrm>
              <a:custGeom>
                <a:avLst/>
                <a:gdLst>
                  <a:gd name="T0" fmla="*/ 0 w 288"/>
                  <a:gd name="T1" fmla="*/ 0 h 288"/>
                  <a:gd name="T2" fmla="*/ 0 w 288"/>
                  <a:gd name="T3" fmla="*/ 2147483646 h 288"/>
                  <a:gd name="T4" fmla="*/ 2147483646 w 288"/>
                  <a:gd name="T5" fmla="*/ 2147483646 h 288"/>
                  <a:gd name="T6" fmla="*/ 2147483646 w 288"/>
                  <a:gd name="T7" fmla="*/ 0 h 288"/>
                  <a:gd name="T8" fmla="*/ 0 60000 65536"/>
                  <a:gd name="T9" fmla="*/ 0 60000 65536"/>
                  <a:gd name="T10" fmla="*/ 0 60000 65536"/>
                  <a:gd name="T11" fmla="*/ 0 60000 65536"/>
                  <a:gd name="T12" fmla="*/ 0 w 288"/>
                  <a:gd name="T13" fmla="*/ 0 h 288"/>
                  <a:gd name="T14" fmla="*/ 288 w 288"/>
                  <a:gd name="T15" fmla="*/ 288 h 288"/>
                </a:gdLst>
                <a:ahLst/>
                <a:cxnLst>
                  <a:cxn ang="T8">
                    <a:pos x="T0" y="T1"/>
                  </a:cxn>
                  <a:cxn ang="T9">
                    <a:pos x="T2" y="T3"/>
                  </a:cxn>
                  <a:cxn ang="T10">
                    <a:pos x="T4" y="T5"/>
                  </a:cxn>
                  <a:cxn ang="T11">
                    <a:pos x="T6" y="T7"/>
                  </a:cxn>
                </a:cxnLst>
                <a:rect l="T12" t="T13" r="T14" b="T15"/>
                <a:pathLst>
                  <a:path w="288" h="288">
                    <a:moveTo>
                      <a:pt x="0" y="0"/>
                    </a:moveTo>
                    <a:lnTo>
                      <a:pt x="0" y="288"/>
                    </a:lnTo>
                    <a:lnTo>
                      <a:pt x="288" y="288"/>
                    </a:lnTo>
                    <a:lnTo>
                      <a:pt x="288" y="0"/>
                    </a:lnTo>
                  </a:path>
                </a:pathLst>
              </a:cu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21" name="Line 281"/>
              <p:cNvSpPr>
                <a:spLocks noChangeShapeType="1"/>
              </p:cNvSpPr>
              <p:nvPr/>
            </p:nvSpPr>
            <p:spPr bwMode="auto">
              <a:xfrm>
                <a:off x="582" y="1053"/>
                <a:ext cx="200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22" name="Line 282"/>
              <p:cNvSpPr>
                <a:spLocks noChangeShapeType="1"/>
              </p:cNvSpPr>
              <p:nvPr/>
            </p:nvSpPr>
            <p:spPr bwMode="auto">
              <a:xfrm>
                <a:off x="1896" y="1044"/>
                <a:ext cx="0" cy="11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23" name="Line 283"/>
              <p:cNvSpPr>
                <a:spLocks noChangeShapeType="1"/>
              </p:cNvSpPr>
              <p:nvPr/>
            </p:nvSpPr>
            <p:spPr bwMode="auto">
              <a:xfrm>
                <a:off x="1248" y="1044"/>
                <a:ext cx="0" cy="11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43" name="TextBox 87"/>
          <p:cNvSpPr txBox="1">
            <a:spLocks noChangeArrowheads="1"/>
          </p:cNvSpPr>
          <p:nvPr/>
        </p:nvSpPr>
        <p:spPr bwMode="auto">
          <a:xfrm>
            <a:off x="4876800" y="6551613"/>
            <a:ext cx="3886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t>D. D. Gajski (Ed.), </a:t>
            </a:r>
            <a:r>
              <a:rPr lang="en-US" altLang="en-US" sz="900" i="1"/>
              <a:t>Silicon Compilation</a:t>
            </a:r>
            <a:r>
              <a:rPr lang="en-US" altLang="en-US" sz="900"/>
              <a:t>, Addison Wesley, 1988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38200"/>
          </a:xfrm>
        </p:spPr>
        <p:txBody>
          <a:bodyPr/>
          <a:lstStyle/>
          <a:p>
            <a:pPr eaLnBrk="1" hangingPunct="1"/>
            <a:r>
              <a:rPr lang="en-US" altLang="en-US" sz="3200" smtClean="0"/>
              <a:t>Levels of Design</a:t>
            </a:r>
          </a:p>
        </p:txBody>
      </p:sp>
      <p:sp>
        <p:nvSpPr>
          <p:cNvPr id="15363" name="Rectangle 7"/>
          <p:cNvSpPr>
            <a:spLocks noChangeArrowheads="1"/>
          </p:cNvSpPr>
          <p:nvPr/>
        </p:nvSpPr>
        <p:spPr bwMode="auto">
          <a:xfrm>
            <a:off x="2905125" y="6164263"/>
            <a:ext cx="3300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Levels of design in the tripartite representation</a:t>
            </a:r>
          </a:p>
        </p:txBody>
      </p:sp>
      <p:sp>
        <p:nvSpPr>
          <p:cNvPr id="15364" name="Rectangle 8"/>
          <p:cNvSpPr>
            <a:spLocks noChangeArrowheads="1"/>
          </p:cNvSpPr>
          <p:nvPr/>
        </p:nvSpPr>
        <p:spPr bwMode="auto">
          <a:xfrm>
            <a:off x="3784600" y="6469063"/>
            <a:ext cx="1570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Dan Gajski’s Y-chart</a:t>
            </a:r>
          </a:p>
        </p:txBody>
      </p:sp>
      <p:grpSp>
        <p:nvGrpSpPr>
          <p:cNvPr id="15365" name="Group 55"/>
          <p:cNvGrpSpPr>
            <a:grpSpLocks/>
          </p:cNvGrpSpPr>
          <p:nvPr/>
        </p:nvGrpSpPr>
        <p:grpSpPr bwMode="auto">
          <a:xfrm>
            <a:off x="444500" y="1184275"/>
            <a:ext cx="7219950" cy="4859338"/>
            <a:chOff x="280" y="746"/>
            <a:chExt cx="4548" cy="3061"/>
          </a:xfrm>
        </p:grpSpPr>
        <p:grpSp>
          <p:nvGrpSpPr>
            <p:cNvPr id="15367" name="Group 54"/>
            <p:cNvGrpSpPr>
              <a:grpSpLocks/>
            </p:cNvGrpSpPr>
            <p:nvPr/>
          </p:nvGrpSpPr>
          <p:grpSpPr bwMode="auto">
            <a:xfrm>
              <a:off x="280" y="746"/>
              <a:ext cx="4548" cy="2786"/>
              <a:chOff x="280" y="746"/>
              <a:chExt cx="4548" cy="2786"/>
            </a:xfrm>
          </p:grpSpPr>
          <p:sp>
            <p:nvSpPr>
              <p:cNvPr id="15369" name="AutoShape 15"/>
              <p:cNvSpPr>
                <a:spLocks noChangeArrowheads="1"/>
              </p:cNvSpPr>
              <p:nvPr/>
            </p:nvSpPr>
            <p:spPr bwMode="auto">
              <a:xfrm flipH="1" flipV="1">
                <a:off x="3152" y="2052"/>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0" name="Line 16"/>
              <p:cNvSpPr>
                <a:spLocks noChangeShapeType="1"/>
              </p:cNvSpPr>
              <p:nvPr/>
            </p:nvSpPr>
            <p:spPr bwMode="auto">
              <a:xfrm>
                <a:off x="2875" y="2284"/>
                <a:ext cx="0" cy="124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1" name="AutoShape 17"/>
              <p:cNvSpPr>
                <a:spLocks noChangeArrowheads="1"/>
              </p:cNvSpPr>
              <p:nvPr/>
            </p:nvSpPr>
            <p:spPr bwMode="auto">
              <a:xfrm flipH="1" flipV="1">
                <a:off x="2851" y="3400"/>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2" name="AutoShape 18"/>
              <p:cNvSpPr>
                <a:spLocks noChangeArrowheads="1"/>
              </p:cNvSpPr>
              <p:nvPr/>
            </p:nvSpPr>
            <p:spPr bwMode="auto">
              <a:xfrm flipH="1" flipV="1">
                <a:off x="2851" y="3168"/>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3" name="AutoShape 19"/>
              <p:cNvSpPr>
                <a:spLocks noChangeArrowheads="1"/>
              </p:cNvSpPr>
              <p:nvPr/>
            </p:nvSpPr>
            <p:spPr bwMode="auto">
              <a:xfrm flipH="1" flipV="1">
                <a:off x="2851" y="2956"/>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4" name="AutoShape 20"/>
              <p:cNvSpPr>
                <a:spLocks noChangeArrowheads="1"/>
              </p:cNvSpPr>
              <p:nvPr/>
            </p:nvSpPr>
            <p:spPr bwMode="auto">
              <a:xfrm flipH="1" flipV="1">
                <a:off x="2851" y="2728"/>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5" name="AutoShape 21"/>
              <p:cNvSpPr>
                <a:spLocks noChangeArrowheads="1"/>
              </p:cNvSpPr>
              <p:nvPr/>
            </p:nvSpPr>
            <p:spPr bwMode="auto">
              <a:xfrm flipH="1" flipV="1">
                <a:off x="2851" y="2501"/>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6" name="AutoShape 22"/>
              <p:cNvSpPr>
                <a:spLocks noChangeArrowheads="1"/>
              </p:cNvSpPr>
              <p:nvPr/>
            </p:nvSpPr>
            <p:spPr bwMode="auto">
              <a:xfrm flipH="1" flipV="1">
                <a:off x="2564" y="2056"/>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7" name="AutoShape 23"/>
              <p:cNvSpPr>
                <a:spLocks noChangeArrowheads="1"/>
              </p:cNvSpPr>
              <p:nvPr/>
            </p:nvSpPr>
            <p:spPr bwMode="auto">
              <a:xfrm flipH="1" flipV="1">
                <a:off x="2264" y="1840"/>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8" name="AutoShape 24"/>
              <p:cNvSpPr>
                <a:spLocks noChangeArrowheads="1"/>
              </p:cNvSpPr>
              <p:nvPr/>
            </p:nvSpPr>
            <p:spPr bwMode="auto">
              <a:xfrm flipH="1" flipV="1">
                <a:off x="1976" y="1636"/>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79" name="AutoShape 25"/>
              <p:cNvSpPr>
                <a:spLocks noChangeArrowheads="1"/>
              </p:cNvSpPr>
              <p:nvPr/>
            </p:nvSpPr>
            <p:spPr bwMode="auto">
              <a:xfrm flipH="1" flipV="1">
                <a:off x="1688" y="1432"/>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0" name="AutoShape 26"/>
              <p:cNvSpPr>
                <a:spLocks noChangeArrowheads="1"/>
              </p:cNvSpPr>
              <p:nvPr/>
            </p:nvSpPr>
            <p:spPr bwMode="auto">
              <a:xfrm flipH="1" flipV="1">
                <a:off x="1400" y="1232"/>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1" name="AutoShape 27"/>
              <p:cNvSpPr>
                <a:spLocks noChangeArrowheads="1"/>
              </p:cNvSpPr>
              <p:nvPr/>
            </p:nvSpPr>
            <p:spPr bwMode="auto">
              <a:xfrm flipH="1" flipV="1">
                <a:off x="3744" y="1660"/>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2" name="AutoShape 28"/>
              <p:cNvSpPr>
                <a:spLocks noChangeArrowheads="1"/>
              </p:cNvSpPr>
              <p:nvPr/>
            </p:nvSpPr>
            <p:spPr bwMode="auto">
              <a:xfrm flipH="1" flipV="1">
                <a:off x="3448" y="1848"/>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3" name="AutoShape 29"/>
              <p:cNvSpPr>
                <a:spLocks noChangeArrowheads="1"/>
              </p:cNvSpPr>
              <p:nvPr/>
            </p:nvSpPr>
            <p:spPr bwMode="auto">
              <a:xfrm flipH="1" flipV="1">
                <a:off x="4028" y="1472"/>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4" name="AutoShape 30"/>
              <p:cNvSpPr>
                <a:spLocks noChangeArrowheads="1"/>
              </p:cNvSpPr>
              <p:nvPr/>
            </p:nvSpPr>
            <p:spPr bwMode="auto">
              <a:xfrm flipH="1" flipV="1">
                <a:off x="4316" y="1280"/>
                <a:ext cx="47" cy="47"/>
              </a:xfrm>
              <a:prstGeom prst="flowChartConnector">
                <a:avLst/>
              </a:prstGeom>
              <a:solidFill>
                <a:schemeClr val="tx1"/>
              </a:solidFill>
              <a:ln w="9525">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5385" name="Line 31"/>
              <p:cNvSpPr>
                <a:spLocks noChangeShapeType="1"/>
              </p:cNvSpPr>
              <p:nvPr/>
            </p:nvSpPr>
            <p:spPr bwMode="auto">
              <a:xfrm rot="21377382" flipV="1">
                <a:off x="2839" y="1242"/>
                <a:ext cx="1693" cy="97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6" name="Line 32"/>
              <p:cNvSpPr>
                <a:spLocks noChangeShapeType="1"/>
              </p:cNvSpPr>
              <p:nvPr/>
            </p:nvSpPr>
            <p:spPr bwMode="auto">
              <a:xfrm rot="-586044" flipH="1" flipV="1">
                <a:off x="1397" y="1028"/>
                <a:ext cx="1379" cy="137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7" name="Rectangle 33"/>
              <p:cNvSpPr>
                <a:spLocks noChangeArrowheads="1"/>
              </p:cNvSpPr>
              <p:nvPr/>
            </p:nvSpPr>
            <p:spPr bwMode="auto">
              <a:xfrm>
                <a:off x="280" y="1221"/>
                <a:ext cx="11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Processor, Memory, switch</a:t>
                </a:r>
              </a:p>
            </p:txBody>
          </p:sp>
          <p:sp>
            <p:nvSpPr>
              <p:cNvPr id="15388" name="Rectangle 34"/>
              <p:cNvSpPr>
                <a:spLocks noChangeArrowheads="1"/>
              </p:cNvSpPr>
              <p:nvPr/>
            </p:nvSpPr>
            <p:spPr bwMode="auto">
              <a:xfrm>
                <a:off x="820" y="1412"/>
                <a:ext cx="80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Hardware modules</a:t>
                </a:r>
              </a:p>
            </p:txBody>
          </p:sp>
          <p:sp>
            <p:nvSpPr>
              <p:cNvPr id="15389" name="Rectangle 35"/>
              <p:cNvSpPr>
                <a:spLocks noChangeArrowheads="1"/>
              </p:cNvSpPr>
              <p:nvPr/>
            </p:nvSpPr>
            <p:spPr bwMode="auto">
              <a:xfrm>
                <a:off x="1387" y="2017"/>
                <a:ext cx="12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Transistors, contacts, wires   </a:t>
                </a:r>
              </a:p>
            </p:txBody>
          </p:sp>
          <p:sp>
            <p:nvSpPr>
              <p:cNvPr id="15390" name="Rectangle 36"/>
              <p:cNvSpPr>
                <a:spLocks noChangeArrowheads="1"/>
              </p:cNvSpPr>
              <p:nvPr/>
            </p:nvSpPr>
            <p:spPr bwMode="auto">
              <a:xfrm>
                <a:off x="964" y="1600"/>
                <a:ext cx="9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ALUs, MUXs, registers</a:t>
                </a:r>
              </a:p>
            </p:txBody>
          </p:sp>
          <p:sp>
            <p:nvSpPr>
              <p:cNvPr id="15391" name="Rectangle 37"/>
              <p:cNvSpPr>
                <a:spLocks noChangeArrowheads="1"/>
              </p:cNvSpPr>
              <p:nvPr/>
            </p:nvSpPr>
            <p:spPr bwMode="auto">
              <a:xfrm>
                <a:off x="1326" y="1814"/>
                <a:ext cx="9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Gates, flip-flops, cells</a:t>
                </a:r>
              </a:p>
            </p:txBody>
          </p:sp>
          <p:sp>
            <p:nvSpPr>
              <p:cNvPr id="15392" name="Rectangle 38"/>
              <p:cNvSpPr>
                <a:spLocks noChangeArrowheads="1"/>
              </p:cNvSpPr>
              <p:nvPr/>
            </p:nvSpPr>
            <p:spPr bwMode="auto">
              <a:xfrm>
                <a:off x="4152" y="1438"/>
                <a:ext cx="6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Algorithms        </a:t>
                </a:r>
              </a:p>
            </p:txBody>
          </p:sp>
          <p:sp>
            <p:nvSpPr>
              <p:cNvPr id="15393" name="Rectangle 39"/>
              <p:cNvSpPr>
                <a:spLocks noChangeArrowheads="1"/>
              </p:cNvSpPr>
              <p:nvPr/>
            </p:nvSpPr>
            <p:spPr bwMode="auto">
              <a:xfrm>
                <a:off x="2964" y="3356"/>
                <a:ext cx="7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Physical Partitions</a:t>
                </a:r>
              </a:p>
            </p:txBody>
          </p:sp>
          <p:sp>
            <p:nvSpPr>
              <p:cNvPr id="15394" name="Rectangle 40"/>
              <p:cNvSpPr>
                <a:spLocks noChangeArrowheads="1"/>
              </p:cNvSpPr>
              <p:nvPr/>
            </p:nvSpPr>
            <p:spPr bwMode="auto">
              <a:xfrm>
                <a:off x="2964" y="3140"/>
                <a:ext cx="3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Clusters</a:t>
                </a:r>
              </a:p>
            </p:txBody>
          </p:sp>
          <p:sp>
            <p:nvSpPr>
              <p:cNvPr id="15395" name="Rectangle 41"/>
              <p:cNvSpPr>
                <a:spLocks noChangeArrowheads="1"/>
              </p:cNvSpPr>
              <p:nvPr/>
            </p:nvSpPr>
            <p:spPr bwMode="auto">
              <a:xfrm>
                <a:off x="2967" y="2693"/>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Modules</a:t>
                </a:r>
              </a:p>
            </p:txBody>
          </p:sp>
          <p:sp>
            <p:nvSpPr>
              <p:cNvPr id="15396" name="Rectangle 42"/>
              <p:cNvSpPr>
                <a:spLocks noChangeArrowheads="1"/>
              </p:cNvSpPr>
              <p:nvPr/>
            </p:nvSpPr>
            <p:spPr bwMode="auto">
              <a:xfrm>
                <a:off x="2973" y="2922"/>
                <a:ext cx="4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Floor plans</a:t>
                </a:r>
              </a:p>
            </p:txBody>
          </p:sp>
          <p:sp>
            <p:nvSpPr>
              <p:cNvPr id="15397" name="Rectangle 43"/>
              <p:cNvSpPr>
                <a:spLocks noChangeArrowheads="1"/>
              </p:cNvSpPr>
              <p:nvPr/>
            </p:nvSpPr>
            <p:spPr bwMode="auto">
              <a:xfrm>
                <a:off x="2967" y="2466"/>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Layout</a:t>
                </a:r>
              </a:p>
            </p:txBody>
          </p:sp>
          <p:sp>
            <p:nvSpPr>
              <p:cNvPr id="15398" name="Rectangle 44"/>
              <p:cNvSpPr>
                <a:spLocks noChangeArrowheads="1"/>
              </p:cNvSpPr>
              <p:nvPr/>
            </p:nvSpPr>
            <p:spPr bwMode="auto">
              <a:xfrm>
                <a:off x="3888" y="1630"/>
                <a:ext cx="7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Register transfers</a:t>
                </a:r>
              </a:p>
            </p:txBody>
          </p:sp>
          <p:sp>
            <p:nvSpPr>
              <p:cNvPr id="15399" name="Rectangle 45"/>
              <p:cNvSpPr>
                <a:spLocks noChangeArrowheads="1"/>
              </p:cNvSpPr>
              <p:nvPr/>
            </p:nvSpPr>
            <p:spPr bwMode="auto">
              <a:xfrm>
                <a:off x="4185" y="770"/>
                <a:ext cx="5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t>Behavioral</a:t>
                </a:r>
              </a:p>
              <a:p>
                <a:pPr algn="ctr">
                  <a:spcBef>
                    <a:spcPct val="0"/>
                  </a:spcBef>
                  <a:buFontTx/>
                  <a:buNone/>
                </a:pPr>
                <a:r>
                  <a:rPr lang="en-US" altLang="en-US" sz="1300" b="1"/>
                  <a:t>domain</a:t>
                </a:r>
              </a:p>
            </p:txBody>
          </p:sp>
          <p:sp>
            <p:nvSpPr>
              <p:cNvPr id="15400" name="Rectangle 46"/>
              <p:cNvSpPr>
                <a:spLocks noChangeArrowheads="1"/>
              </p:cNvSpPr>
              <p:nvPr/>
            </p:nvSpPr>
            <p:spPr bwMode="auto">
              <a:xfrm>
                <a:off x="4460" y="1242"/>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Systems</a:t>
                </a:r>
              </a:p>
            </p:txBody>
          </p:sp>
          <p:sp>
            <p:nvSpPr>
              <p:cNvPr id="15401" name="Rectangle 47"/>
              <p:cNvSpPr>
                <a:spLocks noChangeArrowheads="1"/>
              </p:cNvSpPr>
              <p:nvPr/>
            </p:nvSpPr>
            <p:spPr bwMode="auto">
              <a:xfrm>
                <a:off x="3574" y="1840"/>
                <a:ext cx="2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Logic</a:t>
                </a:r>
              </a:p>
            </p:txBody>
          </p:sp>
          <p:sp>
            <p:nvSpPr>
              <p:cNvPr id="15402" name="Rectangle 48"/>
              <p:cNvSpPr>
                <a:spLocks noChangeArrowheads="1"/>
              </p:cNvSpPr>
              <p:nvPr/>
            </p:nvSpPr>
            <p:spPr bwMode="auto">
              <a:xfrm>
                <a:off x="3287" y="2045"/>
                <a:ext cx="7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Transfer functions</a:t>
                </a:r>
              </a:p>
            </p:txBody>
          </p:sp>
          <p:sp>
            <p:nvSpPr>
              <p:cNvPr id="15403" name="Rectangle 49"/>
              <p:cNvSpPr>
                <a:spLocks noChangeArrowheads="1"/>
              </p:cNvSpPr>
              <p:nvPr/>
            </p:nvSpPr>
            <p:spPr bwMode="auto">
              <a:xfrm>
                <a:off x="1041" y="746"/>
                <a:ext cx="4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t>Structural</a:t>
                </a:r>
              </a:p>
              <a:p>
                <a:pPr algn="ctr">
                  <a:spcBef>
                    <a:spcPct val="0"/>
                  </a:spcBef>
                  <a:buFontTx/>
                  <a:buNone/>
                </a:pPr>
                <a:r>
                  <a:rPr lang="en-US" altLang="en-US" sz="1300" b="1"/>
                  <a:t>domain</a:t>
                </a:r>
              </a:p>
            </p:txBody>
          </p:sp>
        </p:grpSp>
        <p:sp>
          <p:nvSpPr>
            <p:cNvPr id="15368" name="Rectangle 50"/>
            <p:cNvSpPr>
              <a:spLocks noChangeArrowheads="1"/>
            </p:cNvSpPr>
            <p:nvPr/>
          </p:nvSpPr>
          <p:spPr bwMode="auto">
            <a:xfrm>
              <a:off x="2446" y="3682"/>
              <a:ext cx="8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t>Physical  domain</a:t>
              </a:r>
            </a:p>
          </p:txBody>
        </p:sp>
      </p:grpSp>
      <p:sp>
        <p:nvSpPr>
          <p:cNvPr id="15366" name="Line 53"/>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14375" y="1219200"/>
            <a:ext cx="767715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chemeClr val="tx2"/>
                </a:solidFill>
              </a:rPr>
              <a:t>What is design in VLSI/IC?</a:t>
            </a:r>
            <a:r>
              <a:rPr lang="en-US" altLang="en-US" b="1" u="sng"/>
              <a:t> </a:t>
            </a:r>
          </a:p>
          <a:p>
            <a:pPr algn="ctr">
              <a:spcBef>
                <a:spcPct val="0"/>
              </a:spcBef>
              <a:buFontTx/>
              <a:buNone/>
            </a:pPr>
            <a:endParaRPr lang="en-US" altLang="en-US" sz="2000" b="1" u="sng"/>
          </a:p>
          <a:p>
            <a:pPr algn="ctr">
              <a:spcBef>
                <a:spcPct val="0"/>
              </a:spcBef>
              <a:buFontTx/>
              <a:buNone/>
            </a:pPr>
            <a:r>
              <a:rPr lang="en-US" altLang="en-US" b="1" u="sng"/>
              <a:t>Levels of Abstraction</a:t>
            </a:r>
            <a:endParaRPr lang="en-US" altLang="en-US" sz="2800" b="1"/>
          </a:p>
          <a:p>
            <a:pPr algn="ctr">
              <a:spcBef>
                <a:spcPct val="0"/>
              </a:spcBef>
              <a:buFontTx/>
              <a:buNone/>
            </a:pPr>
            <a:endParaRPr lang="en-US" altLang="en-US" sz="600" b="1"/>
          </a:p>
          <a:p>
            <a:pPr algn="ctr">
              <a:spcBef>
                <a:spcPct val="0"/>
              </a:spcBef>
              <a:buFontTx/>
              <a:buNone/>
            </a:pPr>
            <a:r>
              <a:rPr lang="en-US" altLang="en-US" sz="2800" b="1"/>
              <a:t>Technology</a:t>
            </a:r>
          </a:p>
          <a:p>
            <a:pPr algn="ctr">
              <a:spcBef>
                <a:spcPct val="0"/>
              </a:spcBef>
              <a:buFontTx/>
              <a:buNone/>
            </a:pPr>
            <a:r>
              <a:rPr lang="en-US" altLang="en-US" sz="2800" b="1"/>
              <a:t>Process</a:t>
            </a:r>
          </a:p>
          <a:p>
            <a:pPr algn="ctr">
              <a:spcBef>
                <a:spcPct val="0"/>
              </a:spcBef>
              <a:buFontTx/>
              <a:buNone/>
            </a:pPr>
            <a:r>
              <a:rPr lang="en-US" altLang="en-US" sz="2800" b="1"/>
              <a:t>Device</a:t>
            </a:r>
          </a:p>
          <a:p>
            <a:pPr algn="ctr">
              <a:spcBef>
                <a:spcPct val="0"/>
              </a:spcBef>
              <a:buFontTx/>
              <a:buNone/>
            </a:pPr>
            <a:r>
              <a:rPr lang="en-US" altLang="en-US" sz="2800" b="1"/>
              <a:t>Geometric</a:t>
            </a:r>
          </a:p>
          <a:p>
            <a:pPr algn="ctr">
              <a:spcBef>
                <a:spcPct val="0"/>
              </a:spcBef>
              <a:buFontTx/>
              <a:buNone/>
            </a:pPr>
            <a:r>
              <a:rPr lang="en-US" altLang="en-US" sz="2800" b="1"/>
              <a:t>Circuit</a:t>
            </a:r>
          </a:p>
          <a:p>
            <a:pPr algn="ctr">
              <a:spcBef>
                <a:spcPct val="0"/>
              </a:spcBef>
              <a:buFontTx/>
              <a:buNone/>
            </a:pPr>
            <a:r>
              <a:rPr lang="en-US" altLang="en-US" sz="2800" b="1"/>
              <a:t>Logic</a:t>
            </a:r>
          </a:p>
          <a:p>
            <a:pPr algn="ctr">
              <a:spcBef>
                <a:spcPct val="0"/>
              </a:spcBef>
              <a:buFontTx/>
              <a:buNone/>
            </a:pPr>
            <a:r>
              <a:rPr lang="en-US" altLang="en-US" sz="2800" b="1"/>
              <a:t>RTL - structural</a:t>
            </a:r>
          </a:p>
          <a:p>
            <a:pPr algn="ctr">
              <a:spcBef>
                <a:spcPct val="0"/>
              </a:spcBef>
              <a:buFontTx/>
              <a:buNone/>
            </a:pPr>
            <a:r>
              <a:rPr lang="en-US" altLang="en-US" sz="2800" b="1"/>
              <a:t>Behavioral</a:t>
            </a:r>
          </a:p>
          <a:p>
            <a:pPr algn="ctr">
              <a:spcBef>
                <a:spcPct val="0"/>
              </a:spcBef>
              <a:buFontTx/>
              <a:buNone/>
            </a:pPr>
            <a:r>
              <a:rPr lang="en-US" altLang="en-US" sz="2800" b="1"/>
              <a:t>Systems</a:t>
            </a:r>
          </a:p>
        </p:txBody>
      </p:sp>
      <p:sp>
        <p:nvSpPr>
          <p:cNvPr id="16387" name="AutoShape 3"/>
          <p:cNvSpPr>
            <a:spLocks/>
          </p:cNvSpPr>
          <p:nvPr/>
        </p:nvSpPr>
        <p:spPr bwMode="auto">
          <a:xfrm>
            <a:off x="5588000" y="2806700"/>
            <a:ext cx="228600" cy="1905000"/>
          </a:xfrm>
          <a:prstGeom prst="rightBrace">
            <a:avLst>
              <a:gd name="adj1" fmla="val 69444"/>
              <a:gd name="adj2" fmla="val 5000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900"/>
          </a:p>
        </p:txBody>
      </p:sp>
      <p:sp>
        <p:nvSpPr>
          <p:cNvPr id="16388" name="Rectangle 4"/>
          <p:cNvSpPr>
            <a:spLocks noChangeArrowheads="1"/>
          </p:cNvSpPr>
          <p:nvPr/>
        </p:nvSpPr>
        <p:spPr bwMode="auto">
          <a:xfrm>
            <a:off x="5829300" y="3560763"/>
            <a:ext cx="271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This class will focus here</a:t>
            </a:r>
          </a:p>
        </p:txBody>
      </p:sp>
      <p:sp>
        <p:nvSpPr>
          <p:cNvPr id="16389" name="Rectangle 5"/>
          <p:cNvSpPr>
            <a:spLocks noGrp="1" noChangeArrowheads="1"/>
          </p:cNvSpPr>
          <p:nvPr>
            <p:ph type="title"/>
          </p:nvPr>
        </p:nvSpPr>
        <p:spPr>
          <a:xfrm>
            <a:off x="0" y="25400"/>
            <a:ext cx="9144000" cy="889000"/>
          </a:xfrm>
        </p:spPr>
        <p:txBody>
          <a:bodyPr lIns="0" tIns="0" rIns="0" bIns="0"/>
          <a:lstStyle/>
          <a:p>
            <a:pPr eaLnBrk="1" hangingPunct="1"/>
            <a:r>
              <a:rPr lang="en-US" altLang="en-US" sz="2900" smtClean="0"/>
              <a:t>Performance Issues in VLSI/IC Design and Analysis</a:t>
            </a:r>
          </a:p>
        </p:txBody>
      </p:sp>
      <p:sp>
        <p:nvSpPr>
          <p:cNvPr id="16390" name="Line 6"/>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69"/>
          <p:cNvGrpSpPr>
            <a:grpSpLocks/>
          </p:cNvGrpSpPr>
          <p:nvPr/>
        </p:nvGrpSpPr>
        <p:grpSpPr bwMode="auto">
          <a:xfrm>
            <a:off x="5241925" y="3548063"/>
            <a:ext cx="2967038" cy="958850"/>
            <a:chOff x="3302" y="2235"/>
            <a:chExt cx="1869" cy="604"/>
          </a:xfrm>
        </p:grpSpPr>
        <p:sp>
          <p:nvSpPr>
            <p:cNvPr id="17443" name="Line 34"/>
            <p:cNvSpPr>
              <a:spLocks noChangeShapeType="1"/>
            </p:cNvSpPr>
            <p:nvPr/>
          </p:nvSpPr>
          <p:spPr bwMode="auto">
            <a:xfrm>
              <a:off x="3302" y="2235"/>
              <a:ext cx="445" cy="34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7572" name="AutoShape 36"/>
            <p:cNvSpPr>
              <a:spLocks noChangeArrowheads="1"/>
            </p:cNvSpPr>
            <p:nvPr/>
          </p:nvSpPr>
          <p:spPr bwMode="auto">
            <a:xfrm>
              <a:off x="3792" y="2321"/>
              <a:ext cx="1379" cy="518"/>
            </a:xfrm>
            <a:prstGeom prst="cube">
              <a:avLst>
                <a:gd name="adj" fmla="val 125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Circuit design</a:t>
              </a:r>
              <a:endParaRPr kumimoji="1" lang="sr-Cyrl-CS" sz="2400">
                <a:solidFill>
                  <a:srgbClr val="000000"/>
                </a:solidFill>
                <a:latin typeface="Times New Roman" charset="0"/>
              </a:endParaRPr>
            </a:p>
          </p:txBody>
        </p:sp>
      </p:grpSp>
      <p:grpSp>
        <p:nvGrpSpPr>
          <p:cNvPr id="3" name="Group 56"/>
          <p:cNvGrpSpPr>
            <a:grpSpLocks/>
          </p:cNvGrpSpPr>
          <p:nvPr/>
        </p:nvGrpSpPr>
        <p:grpSpPr bwMode="auto">
          <a:xfrm>
            <a:off x="5241925" y="4438650"/>
            <a:ext cx="2967038" cy="1300163"/>
            <a:chOff x="3216" y="2784"/>
            <a:chExt cx="2016" cy="912"/>
          </a:xfrm>
        </p:grpSpPr>
        <p:sp>
          <p:nvSpPr>
            <p:cNvPr id="17441" name="Line 30"/>
            <p:cNvSpPr>
              <a:spLocks noChangeShapeType="1"/>
            </p:cNvSpPr>
            <p:nvPr/>
          </p:nvSpPr>
          <p:spPr bwMode="auto">
            <a:xfrm>
              <a:off x="3216" y="2784"/>
              <a:ext cx="480" cy="624"/>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7580" name="AutoShape 44"/>
            <p:cNvSpPr>
              <a:spLocks noChangeArrowheads="1"/>
            </p:cNvSpPr>
            <p:nvPr/>
          </p:nvSpPr>
          <p:spPr bwMode="auto">
            <a:xfrm>
              <a:off x="3745" y="3120"/>
              <a:ext cx="1487" cy="576"/>
            </a:xfrm>
            <a:prstGeom prst="cube">
              <a:avLst>
                <a:gd name="adj" fmla="val 125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Layout design</a:t>
              </a:r>
              <a:endParaRPr kumimoji="1" lang="sr-Cyrl-CS" sz="2400">
                <a:solidFill>
                  <a:srgbClr val="000000"/>
                </a:solidFill>
                <a:latin typeface="Times New Roman" charset="0"/>
              </a:endParaRPr>
            </a:p>
          </p:txBody>
        </p:sp>
      </p:grpSp>
      <p:sp>
        <p:nvSpPr>
          <p:cNvPr id="577573" name="AutoShape 37"/>
          <p:cNvSpPr>
            <a:spLocks noChangeArrowheads="1"/>
          </p:cNvSpPr>
          <p:nvPr/>
        </p:nvSpPr>
        <p:spPr bwMode="auto">
          <a:xfrm>
            <a:off x="5980113" y="2520950"/>
            <a:ext cx="2189162" cy="820738"/>
          </a:xfrm>
          <a:prstGeom prst="cube">
            <a:avLst>
              <a:gd name="adj" fmla="val 13542"/>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Logic design</a:t>
            </a:r>
            <a:endParaRPr kumimoji="1" lang="sr-Cyrl-CS" sz="2400">
              <a:solidFill>
                <a:srgbClr val="000000"/>
              </a:solidFill>
              <a:latin typeface="Times New Roman" charset="0"/>
            </a:endParaRPr>
          </a:p>
        </p:txBody>
      </p:sp>
      <p:sp>
        <p:nvSpPr>
          <p:cNvPr id="577574" name="AutoShape 38"/>
          <p:cNvSpPr>
            <a:spLocks noChangeArrowheads="1"/>
          </p:cNvSpPr>
          <p:nvPr/>
        </p:nvSpPr>
        <p:spPr bwMode="auto">
          <a:xfrm>
            <a:off x="6089650" y="1355725"/>
            <a:ext cx="2190750" cy="822325"/>
          </a:xfrm>
          <a:prstGeom prst="cube">
            <a:avLst>
              <a:gd name="adj" fmla="val 14583"/>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Architecture</a:t>
            </a:r>
            <a:r>
              <a:rPr kumimoji="1" lang="en-US" sz="2400">
                <a:solidFill>
                  <a:srgbClr val="FFFFFF"/>
                </a:solidFill>
                <a:latin typeface="Times New Roman" charset="0"/>
              </a:rPr>
              <a:t> </a:t>
            </a:r>
          </a:p>
          <a:p>
            <a:pPr algn="ctr">
              <a:defRPr/>
            </a:pPr>
            <a:r>
              <a:rPr kumimoji="1" lang="en-US" sz="2400">
                <a:solidFill>
                  <a:srgbClr val="000000"/>
                </a:solidFill>
                <a:latin typeface="Times New Roman" charset="0"/>
              </a:rPr>
              <a:t>definition</a:t>
            </a:r>
            <a:endParaRPr kumimoji="1" lang="sr-Cyrl-CS" sz="2400">
              <a:solidFill>
                <a:srgbClr val="000000"/>
              </a:solidFill>
              <a:latin typeface="Times New Roman" charset="0"/>
            </a:endParaRPr>
          </a:p>
        </p:txBody>
      </p:sp>
      <p:sp>
        <p:nvSpPr>
          <p:cNvPr id="17414" name="AutoShape 46"/>
          <p:cNvSpPr>
            <a:spLocks noChangeArrowheads="1"/>
          </p:cNvSpPr>
          <p:nvPr/>
        </p:nvSpPr>
        <p:spPr bwMode="auto">
          <a:xfrm>
            <a:off x="5980113" y="3684588"/>
            <a:ext cx="2189162" cy="822325"/>
          </a:xfrm>
          <a:prstGeom prst="cube">
            <a:avLst>
              <a:gd name="adj" fmla="val 12500"/>
            </a:avLst>
          </a:prstGeom>
          <a:gradFill rotWithShape="1">
            <a:gsLst>
              <a:gs pos="0">
                <a:srgbClr val="585B60"/>
              </a:gs>
              <a:gs pos="50000">
                <a:srgbClr val="BFC4CF"/>
              </a:gs>
              <a:gs pos="100000">
                <a:srgbClr val="585B60"/>
              </a:gs>
            </a:gsLst>
            <a:lin ang="5400000" scaled="1"/>
          </a:gradFill>
          <a:ln w="12700" cap="sq">
            <a:solidFill>
              <a:schemeClr val="bg2"/>
            </a:solidFill>
            <a:miter lim="800000"/>
            <a:headEnd type="none" w="sm" len="sm"/>
            <a:tailEnd type="none" w="sm" len="sm"/>
          </a:ln>
        </p:spPr>
        <p:txBody>
          <a:bodyPr wrap="none" anchor="ct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a:spcBef>
                <a:spcPct val="0"/>
              </a:spcBef>
              <a:buClrTx/>
              <a:buSzTx/>
              <a:buFontTx/>
              <a:buNone/>
            </a:pPr>
            <a:r>
              <a:rPr lang="en-US" altLang="en-US" sz="2400" b="0">
                <a:solidFill>
                  <a:srgbClr val="000000"/>
                </a:solidFill>
                <a:latin typeface="Times New Roman" panose="02020603050405020304" pitchFamily="18" charset="0"/>
              </a:rPr>
              <a:t>Circuit design</a:t>
            </a:r>
            <a:endParaRPr lang="sr-Cyrl-CS" altLang="en-US" sz="2400" b="0">
              <a:solidFill>
                <a:srgbClr val="000000"/>
              </a:solidFill>
              <a:latin typeface="Times New Roman" panose="02020603050405020304" pitchFamily="18" charset="0"/>
            </a:endParaRPr>
          </a:p>
        </p:txBody>
      </p:sp>
      <p:sp>
        <p:nvSpPr>
          <p:cNvPr id="17415" name="AutoShape 47"/>
          <p:cNvSpPr>
            <a:spLocks noChangeArrowheads="1"/>
          </p:cNvSpPr>
          <p:nvPr/>
        </p:nvSpPr>
        <p:spPr bwMode="auto">
          <a:xfrm>
            <a:off x="5980113" y="4918075"/>
            <a:ext cx="2189162" cy="820738"/>
          </a:xfrm>
          <a:prstGeom prst="cube">
            <a:avLst>
              <a:gd name="adj" fmla="val 12500"/>
            </a:avLst>
          </a:prstGeom>
          <a:gradFill rotWithShape="1">
            <a:gsLst>
              <a:gs pos="0">
                <a:srgbClr val="585B60"/>
              </a:gs>
              <a:gs pos="50000">
                <a:srgbClr val="BFC4CF"/>
              </a:gs>
              <a:gs pos="100000">
                <a:srgbClr val="585B60"/>
              </a:gs>
            </a:gsLst>
            <a:lin ang="5400000" scaled="1"/>
          </a:gradFill>
          <a:ln w="12700" cap="sq">
            <a:solidFill>
              <a:schemeClr val="bg2"/>
            </a:solidFill>
            <a:miter lim="800000"/>
            <a:headEnd type="none" w="sm" len="sm"/>
            <a:tailEnd type="none" w="sm" len="sm"/>
          </a:ln>
        </p:spPr>
        <p:txBody>
          <a:bodyPr wrap="none" anchor="ct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a:spcBef>
                <a:spcPct val="0"/>
              </a:spcBef>
              <a:buClrTx/>
              <a:buSzTx/>
              <a:buFontTx/>
              <a:buNone/>
            </a:pPr>
            <a:r>
              <a:rPr lang="en-US" altLang="en-US" sz="2400" b="0">
                <a:solidFill>
                  <a:srgbClr val="000000"/>
                </a:solidFill>
                <a:latin typeface="Times New Roman" panose="02020603050405020304" pitchFamily="18" charset="0"/>
              </a:rPr>
              <a:t>Layout design</a:t>
            </a:r>
            <a:endParaRPr lang="sr-Cyrl-CS" altLang="en-US" sz="2400" b="0">
              <a:solidFill>
                <a:srgbClr val="000000"/>
              </a:solidFill>
              <a:latin typeface="Times New Roman" panose="02020603050405020304" pitchFamily="18" charset="0"/>
            </a:endParaRPr>
          </a:p>
        </p:txBody>
      </p:sp>
      <p:grpSp>
        <p:nvGrpSpPr>
          <p:cNvPr id="4" name="Group 61"/>
          <p:cNvGrpSpPr>
            <a:grpSpLocks/>
          </p:cNvGrpSpPr>
          <p:nvPr/>
        </p:nvGrpSpPr>
        <p:grpSpPr bwMode="auto">
          <a:xfrm>
            <a:off x="1917700" y="4759325"/>
            <a:ext cx="3249613" cy="896938"/>
            <a:chOff x="984" y="3009"/>
            <a:chExt cx="2208" cy="629"/>
          </a:xfrm>
        </p:grpSpPr>
        <p:sp>
          <p:nvSpPr>
            <p:cNvPr id="577578" name="AutoShape 42"/>
            <p:cNvSpPr>
              <a:spLocks noChangeArrowheads="1"/>
            </p:cNvSpPr>
            <p:nvPr/>
          </p:nvSpPr>
          <p:spPr bwMode="auto">
            <a:xfrm>
              <a:off x="984" y="3206"/>
              <a:ext cx="2208" cy="432"/>
            </a:xfrm>
            <a:prstGeom prst="cube">
              <a:avLst>
                <a:gd name="adj" fmla="val 21593"/>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Fabrication</a:t>
              </a:r>
              <a:endParaRPr kumimoji="1" lang="sr-Cyrl-CS" sz="2400">
                <a:solidFill>
                  <a:srgbClr val="000000"/>
                </a:solidFill>
                <a:latin typeface="Times New Roman" charset="0"/>
              </a:endParaRPr>
            </a:p>
          </p:txBody>
        </p:sp>
        <p:sp>
          <p:nvSpPr>
            <p:cNvPr id="577551" name="AutoShape 15"/>
            <p:cNvSpPr>
              <a:spLocks noChangeArrowheads="1"/>
            </p:cNvSpPr>
            <p:nvPr/>
          </p:nvSpPr>
          <p:spPr bwMode="auto">
            <a:xfrm>
              <a:off x="1920" y="3009"/>
              <a:ext cx="332" cy="207"/>
            </a:xfrm>
            <a:prstGeom prst="downArrow">
              <a:avLst>
                <a:gd name="adj1" fmla="val 50000"/>
                <a:gd name="adj2" fmla="val 250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tx1"/>
              </a:solidFill>
              <a:miter lim="800000"/>
              <a:headEnd type="none" w="sm" len="sm"/>
              <a:tailEnd type="none" w="sm" len="sm"/>
            </a:ln>
            <a:effectLst/>
          </p:spPr>
          <p:txBody>
            <a:bodyPr wrap="none" anchor="ctr"/>
            <a:lstStyle/>
            <a:p>
              <a:pPr>
                <a:defRPr/>
              </a:pPr>
              <a:endParaRPr lang="en-US" sz="2400">
                <a:solidFill>
                  <a:srgbClr val="FFFFFF"/>
                </a:solidFill>
                <a:latin typeface="Arial" charset="0"/>
              </a:endParaRPr>
            </a:p>
          </p:txBody>
        </p:sp>
      </p:grpSp>
      <p:sp>
        <p:nvSpPr>
          <p:cNvPr id="577555" name="Text Box 19"/>
          <p:cNvSpPr txBox="1">
            <a:spLocks noChangeArrowheads="1"/>
          </p:cNvSpPr>
          <p:nvPr/>
        </p:nvSpPr>
        <p:spPr bwMode="auto">
          <a:xfrm>
            <a:off x="581025" y="2373313"/>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a:spcBef>
                <a:spcPct val="0"/>
              </a:spcBef>
              <a:buClrTx/>
              <a:buSzTx/>
              <a:buFontTx/>
              <a:buNone/>
            </a:pPr>
            <a:r>
              <a:rPr lang="en-US" altLang="en-US" sz="1800" b="0">
                <a:solidFill>
                  <a:srgbClr val="000000"/>
                </a:solidFill>
                <a:latin typeface="Times New Roman" panose="02020603050405020304" pitchFamily="18" charset="0"/>
              </a:rPr>
              <a:t>Behavioral</a:t>
            </a:r>
          </a:p>
          <a:p>
            <a:pPr algn="ctr">
              <a:spcBef>
                <a:spcPct val="0"/>
              </a:spcBef>
              <a:buClrTx/>
              <a:buSzTx/>
              <a:buFontTx/>
              <a:buNone/>
            </a:pPr>
            <a:r>
              <a:rPr lang="en-US" altLang="en-US" sz="1800" b="0">
                <a:solidFill>
                  <a:srgbClr val="000000"/>
                </a:solidFill>
                <a:latin typeface="Times New Roman" panose="02020603050405020304" pitchFamily="18" charset="0"/>
              </a:rPr>
              <a:t>description</a:t>
            </a:r>
            <a:endParaRPr lang="sr-Cyrl-CS" altLang="en-US" sz="1800" b="0">
              <a:solidFill>
                <a:srgbClr val="000000"/>
              </a:solidFill>
              <a:latin typeface="Times New Roman" panose="02020603050405020304" pitchFamily="18" charset="0"/>
            </a:endParaRPr>
          </a:p>
        </p:txBody>
      </p:sp>
      <p:sp>
        <p:nvSpPr>
          <p:cNvPr id="577556" name="Text Box 20"/>
          <p:cNvSpPr txBox="1">
            <a:spLocks noChangeArrowheads="1"/>
          </p:cNvSpPr>
          <p:nvPr/>
        </p:nvSpPr>
        <p:spPr bwMode="auto">
          <a:xfrm>
            <a:off x="569913" y="3241675"/>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a:spcBef>
                <a:spcPct val="0"/>
              </a:spcBef>
              <a:buClrTx/>
              <a:buSzTx/>
              <a:buFontTx/>
              <a:buNone/>
            </a:pPr>
            <a:r>
              <a:rPr lang="en-US" altLang="en-US" sz="1800" b="0">
                <a:solidFill>
                  <a:srgbClr val="000000"/>
                </a:solidFill>
                <a:latin typeface="Times New Roman" panose="02020603050405020304" pitchFamily="18" charset="0"/>
              </a:rPr>
              <a:t>Structural</a:t>
            </a:r>
          </a:p>
          <a:p>
            <a:pPr algn="ctr">
              <a:spcBef>
                <a:spcPct val="0"/>
              </a:spcBef>
              <a:buClrTx/>
              <a:buSzTx/>
              <a:buFontTx/>
              <a:buNone/>
            </a:pPr>
            <a:r>
              <a:rPr lang="en-US" altLang="en-US" sz="1800" b="0">
                <a:solidFill>
                  <a:srgbClr val="000000"/>
                </a:solidFill>
                <a:latin typeface="Times New Roman" panose="02020603050405020304" pitchFamily="18" charset="0"/>
              </a:rPr>
              <a:t>description</a:t>
            </a:r>
            <a:endParaRPr lang="sr-Cyrl-CS" altLang="en-US" sz="1800" b="0">
              <a:solidFill>
                <a:srgbClr val="000000"/>
              </a:solidFill>
              <a:latin typeface="Times New Roman" panose="02020603050405020304" pitchFamily="18" charset="0"/>
            </a:endParaRPr>
          </a:p>
        </p:txBody>
      </p:sp>
      <p:sp>
        <p:nvSpPr>
          <p:cNvPr id="577557" name="Text Box 21"/>
          <p:cNvSpPr txBox="1">
            <a:spLocks noChangeArrowheads="1"/>
          </p:cNvSpPr>
          <p:nvPr/>
        </p:nvSpPr>
        <p:spPr bwMode="auto">
          <a:xfrm>
            <a:off x="581025" y="4130675"/>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a:spcBef>
                <a:spcPct val="0"/>
              </a:spcBef>
              <a:buClrTx/>
              <a:buSzTx/>
              <a:buFontTx/>
              <a:buNone/>
            </a:pPr>
            <a:r>
              <a:rPr lang="en-US" altLang="en-US" sz="1800" b="0">
                <a:solidFill>
                  <a:srgbClr val="000000"/>
                </a:solidFill>
                <a:latin typeface="Times New Roman" panose="02020603050405020304" pitchFamily="18" charset="0"/>
              </a:rPr>
              <a:t>Physical</a:t>
            </a:r>
          </a:p>
          <a:p>
            <a:pPr algn="ctr">
              <a:spcBef>
                <a:spcPct val="0"/>
              </a:spcBef>
              <a:buClrTx/>
              <a:buSzTx/>
              <a:buFontTx/>
              <a:buNone/>
            </a:pPr>
            <a:r>
              <a:rPr lang="en-US" altLang="en-US" sz="1800" b="0">
                <a:solidFill>
                  <a:srgbClr val="000000"/>
                </a:solidFill>
                <a:latin typeface="Times New Roman" panose="02020603050405020304" pitchFamily="18" charset="0"/>
              </a:rPr>
              <a:t>description</a:t>
            </a:r>
            <a:endParaRPr lang="sr-Cyrl-CS" altLang="en-US" sz="1800" b="0">
              <a:solidFill>
                <a:srgbClr val="000000"/>
              </a:solidFill>
              <a:latin typeface="Times New Roman" panose="02020603050405020304" pitchFamily="18" charset="0"/>
            </a:endParaRPr>
          </a:p>
        </p:txBody>
      </p:sp>
      <p:sp>
        <p:nvSpPr>
          <p:cNvPr id="577571" name="AutoShape 35"/>
          <p:cNvSpPr>
            <a:spLocks noChangeArrowheads="1"/>
          </p:cNvSpPr>
          <p:nvPr/>
        </p:nvSpPr>
        <p:spPr bwMode="auto">
          <a:xfrm>
            <a:off x="1917700" y="1219200"/>
            <a:ext cx="3249613" cy="822325"/>
          </a:xfrm>
          <a:prstGeom prst="can">
            <a:avLst>
              <a:gd name="adj" fmla="val 13153"/>
            </a:avLst>
          </a:prstGeom>
          <a:gradFill rotWithShape="0">
            <a:gsLst>
              <a:gs pos="0">
                <a:schemeClr val="tx1">
                  <a:gamma/>
                  <a:shade val="69804"/>
                  <a:invGamma/>
                </a:schemeClr>
              </a:gs>
              <a:gs pos="50000">
                <a:schemeClr val="tx1"/>
              </a:gs>
              <a:gs pos="100000">
                <a:schemeClr val="tx1">
                  <a:gamma/>
                  <a:shade val="69804"/>
                  <a:invGamma/>
                </a:schemeClr>
              </a:gs>
            </a:gsLst>
            <a:lin ang="5400000" scaled="1"/>
          </a:gradFill>
          <a:ln w="12700" cap="sq">
            <a:solidFill>
              <a:schemeClr val="bg2"/>
            </a:solidFill>
            <a:round/>
            <a:headEnd type="none" w="sm" len="sm"/>
            <a:tailEnd type="none" w="sm" len="sm"/>
          </a:ln>
          <a:effectLst/>
        </p:spPr>
        <p:txBody>
          <a:bodyPr wrap="none" anchor="ctr"/>
          <a:lstStyle/>
          <a:p>
            <a:pPr algn="ctr">
              <a:defRPr/>
            </a:pPr>
            <a:r>
              <a:rPr kumimoji="1" lang="en-US" sz="2400">
                <a:solidFill>
                  <a:srgbClr val="000000"/>
                </a:solidFill>
                <a:latin typeface="Times New Roman" charset="0"/>
              </a:rPr>
              <a:t>System requirements </a:t>
            </a:r>
          </a:p>
          <a:p>
            <a:pPr algn="ctr">
              <a:defRPr/>
            </a:pPr>
            <a:r>
              <a:rPr kumimoji="1" lang="en-US" sz="2400">
                <a:solidFill>
                  <a:srgbClr val="000000"/>
                </a:solidFill>
                <a:latin typeface="Times New Roman" charset="0"/>
              </a:rPr>
              <a:t>and specifications</a:t>
            </a:r>
            <a:endParaRPr kumimoji="1" lang="sr-Cyrl-CS" sz="2400">
              <a:solidFill>
                <a:srgbClr val="000000"/>
              </a:solidFill>
              <a:latin typeface="Times New Roman" charset="0"/>
            </a:endParaRPr>
          </a:p>
        </p:txBody>
      </p:sp>
      <p:sp>
        <p:nvSpPr>
          <p:cNvPr id="577575" name="AutoShape 39"/>
          <p:cNvSpPr>
            <a:spLocks noChangeArrowheads="1"/>
          </p:cNvSpPr>
          <p:nvPr/>
        </p:nvSpPr>
        <p:spPr bwMode="auto">
          <a:xfrm>
            <a:off x="1917700" y="2327275"/>
            <a:ext cx="3249613" cy="617538"/>
          </a:xfrm>
          <a:prstGeom prst="cube">
            <a:avLst>
              <a:gd name="adj" fmla="val 21593"/>
            </a:avLst>
          </a:prstGeom>
          <a:gradFill rotWithShape="1">
            <a:gsLst>
              <a:gs pos="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Architecture level</a:t>
            </a:r>
            <a:endParaRPr kumimoji="1" lang="sr-Cyrl-CS" sz="2400">
              <a:solidFill>
                <a:srgbClr val="000000"/>
              </a:solidFill>
              <a:latin typeface="Times New Roman" charset="0"/>
            </a:endParaRPr>
          </a:p>
        </p:txBody>
      </p:sp>
      <p:sp>
        <p:nvSpPr>
          <p:cNvPr id="577542" name="AutoShape 6"/>
          <p:cNvSpPr>
            <a:spLocks noChangeArrowheads="1"/>
          </p:cNvSpPr>
          <p:nvPr/>
        </p:nvSpPr>
        <p:spPr bwMode="auto">
          <a:xfrm>
            <a:off x="3295650" y="2046288"/>
            <a:ext cx="493713" cy="336550"/>
          </a:xfrm>
          <a:prstGeom prst="downArrow">
            <a:avLst>
              <a:gd name="adj1" fmla="val 50000"/>
              <a:gd name="adj2" fmla="val 25000"/>
            </a:avLst>
          </a:prstGeom>
          <a:gradFill rotWithShape="1">
            <a:gsLst>
              <a:gs pos="0">
                <a:schemeClr val="tx1"/>
              </a:gs>
              <a:gs pos="100000">
                <a:schemeClr val="tx1">
                  <a:gamma/>
                  <a:shade val="46275"/>
                  <a:invGamma/>
                </a:schemeClr>
              </a:gs>
            </a:gsLst>
            <a:lin ang="5400000" scaled="1"/>
          </a:gradFill>
          <a:ln w="12700" cap="sq">
            <a:solidFill>
              <a:schemeClr val="tx1"/>
            </a:solidFill>
            <a:miter lim="800000"/>
            <a:headEnd type="none" w="sm" len="sm"/>
            <a:tailEnd type="none" w="sm" len="sm"/>
          </a:ln>
          <a:effectLst/>
        </p:spPr>
        <p:txBody>
          <a:bodyPr wrap="none" anchor="ctr"/>
          <a:lstStyle/>
          <a:p>
            <a:pPr>
              <a:defRPr/>
            </a:pPr>
            <a:endParaRPr lang="en-US" sz="2400">
              <a:solidFill>
                <a:srgbClr val="FFFFFF"/>
              </a:solidFill>
              <a:latin typeface="Arial" charset="0"/>
            </a:endParaRPr>
          </a:p>
        </p:txBody>
      </p:sp>
      <p:grpSp>
        <p:nvGrpSpPr>
          <p:cNvPr id="5" name="Group 60"/>
          <p:cNvGrpSpPr>
            <a:grpSpLocks/>
          </p:cNvGrpSpPr>
          <p:nvPr/>
        </p:nvGrpSpPr>
        <p:grpSpPr bwMode="auto">
          <a:xfrm>
            <a:off x="1917700" y="3856038"/>
            <a:ext cx="3249613" cy="895350"/>
            <a:chOff x="984" y="2376"/>
            <a:chExt cx="2208" cy="628"/>
          </a:xfrm>
        </p:grpSpPr>
        <p:sp>
          <p:nvSpPr>
            <p:cNvPr id="577577" name="AutoShape 41"/>
            <p:cNvSpPr>
              <a:spLocks noChangeArrowheads="1"/>
            </p:cNvSpPr>
            <p:nvPr/>
          </p:nvSpPr>
          <p:spPr bwMode="auto">
            <a:xfrm>
              <a:off x="984" y="2572"/>
              <a:ext cx="2208" cy="432"/>
            </a:xfrm>
            <a:prstGeom prst="cube">
              <a:avLst>
                <a:gd name="adj" fmla="val 21593"/>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Physical level</a:t>
              </a:r>
              <a:endParaRPr kumimoji="1" lang="sr-Cyrl-CS" sz="2400">
                <a:solidFill>
                  <a:srgbClr val="000000"/>
                </a:solidFill>
                <a:latin typeface="Times New Roman" charset="0"/>
              </a:endParaRPr>
            </a:p>
          </p:txBody>
        </p:sp>
        <p:sp>
          <p:nvSpPr>
            <p:cNvPr id="577548" name="AutoShape 12"/>
            <p:cNvSpPr>
              <a:spLocks noChangeArrowheads="1"/>
            </p:cNvSpPr>
            <p:nvPr/>
          </p:nvSpPr>
          <p:spPr bwMode="auto">
            <a:xfrm>
              <a:off x="1920" y="2376"/>
              <a:ext cx="332" cy="216"/>
            </a:xfrm>
            <a:prstGeom prst="downArrow">
              <a:avLst>
                <a:gd name="adj1" fmla="val 50000"/>
                <a:gd name="adj2" fmla="val 250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tx1"/>
              </a:solidFill>
              <a:miter lim="800000"/>
              <a:headEnd type="none" w="sm" len="sm"/>
              <a:tailEnd type="none" w="sm" len="sm"/>
            </a:ln>
            <a:effectLst/>
          </p:spPr>
          <p:txBody>
            <a:bodyPr wrap="none" anchor="ctr"/>
            <a:lstStyle/>
            <a:p>
              <a:pPr>
                <a:defRPr/>
              </a:pPr>
              <a:endParaRPr lang="en-US" sz="2400">
                <a:solidFill>
                  <a:srgbClr val="FFFFFF"/>
                </a:solidFill>
                <a:latin typeface="Arial" charset="0"/>
              </a:endParaRPr>
            </a:p>
          </p:txBody>
        </p:sp>
      </p:grpSp>
      <p:grpSp>
        <p:nvGrpSpPr>
          <p:cNvPr id="6" name="Group 59"/>
          <p:cNvGrpSpPr>
            <a:grpSpLocks/>
          </p:cNvGrpSpPr>
          <p:nvPr/>
        </p:nvGrpSpPr>
        <p:grpSpPr bwMode="auto">
          <a:xfrm>
            <a:off x="1917700" y="2951163"/>
            <a:ext cx="3249613" cy="896937"/>
            <a:chOff x="984" y="1742"/>
            <a:chExt cx="2208" cy="629"/>
          </a:xfrm>
        </p:grpSpPr>
        <p:sp>
          <p:nvSpPr>
            <p:cNvPr id="577576" name="AutoShape 40"/>
            <p:cNvSpPr>
              <a:spLocks noChangeArrowheads="1"/>
            </p:cNvSpPr>
            <p:nvPr/>
          </p:nvSpPr>
          <p:spPr bwMode="auto">
            <a:xfrm>
              <a:off x="984" y="1939"/>
              <a:ext cx="2208" cy="432"/>
            </a:xfrm>
            <a:prstGeom prst="cube">
              <a:avLst>
                <a:gd name="adj" fmla="val 21593"/>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miter lim="800000"/>
              <a:headEnd type="none" w="sm" len="sm"/>
              <a:tailEnd type="none" w="sm" len="sm"/>
            </a:ln>
            <a:effectLst/>
          </p:spPr>
          <p:txBody>
            <a:bodyPr wrap="none" anchor="ctr"/>
            <a:lstStyle/>
            <a:p>
              <a:pPr algn="ctr">
                <a:defRPr/>
              </a:pPr>
              <a:r>
                <a:rPr kumimoji="1" lang="en-US" sz="2400">
                  <a:solidFill>
                    <a:srgbClr val="000000"/>
                  </a:solidFill>
                  <a:latin typeface="Times New Roman" charset="0"/>
                </a:rPr>
                <a:t>Register transfer level</a:t>
              </a:r>
              <a:endParaRPr kumimoji="1" lang="sr-Cyrl-CS" sz="2400">
                <a:solidFill>
                  <a:srgbClr val="000000"/>
                </a:solidFill>
                <a:latin typeface="Times New Roman" charset="0"/>
              </a:endParaRPr>
            </a:p>
          </p:txBody>
        </p:sp>
        <p:sp>
          <p:nvSpPr>
            <p:cNvPr id="577545" name="AutoShape 9"/>
            <p:cNvSpPr>
              <a:spLocks noChangeArrowheads="1"/>
            </p:cNvSpPr>
            <p:nvPr/>
          </p:nvSpPr>
          <p:spPr bwMode="auto">
            <a:xfrm>
              <a:off x="1920" y="1742"/>
              <a:ext cx="332" cy="226"/>
            </a:xfrm>
            <a:prstGeom prst="downArrow">
              <a:avLst>
                <a:gd name="adj1" fmla="val 50000"/>
                <a:gd name="adj2" fmla="val 250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tx1"/>
              </a:solidFill>
              <a:miter lim="800000"/>
              <a:headEnd type="none" w="sm" len="sm"/>
              <a:tailEnd type="none" w="sm" len="sm"/>
            </a:ln>
            <a:effectLst/>
          </p:spPr>
          <p:txBody>
            <a:bodyPr wrap="none" anchor="ctr"/>
            <a:lstStyle/>
            <a:p>
              <a:pPr>
                <a:defRPr/>
              </a:pPr>
              <a:endParaRPr lang="en-US" sz="2400">
                <a:solidFill>
                  <a:srgbClr val="FFFFFF"/>
                </a:solidFill>
                <a:latin typeface="Arial" charset="0"/>
              </a:endParaRPr>
            </a:p>
          </p:txBody>
        </p:sp>
      </p:grpSp>
      <p:grpSp>
        <p:nvGrpSpPr>
          <p:cNvPr id="7" name="Group 62"/>
          <p:cNvGrpSpPr>
            <a:grpSpLocks/>
          </p:cNvGrpSpPr>
          <p:nvPr/>
        </p:nvGrpSpPr>
        <p:grpSpPr bwMode="auto">
          <a:xfrm>
            <a:off x="1917700" y="5664200"/>
            <a:ext cx="3249613" cy="965200"/>
            <a:chOff x="984" y="3643"/>
            <a:chExt cx="2208" cy="677"/>
          </a:xfrm>
        </p:grpSpPr>
        <p:sp>
          <p:nvSpPr>
            <p:cNvPr id="577579" name="AutoShape 43"/>
            <p:cNvSpPr>
              <a:spLocks noChangeArrowheads="1"/>
            </p:cNvSpPr>
            <p:nvPr/>
          </p:nvSpPr>
          <p:spPr bwMode="auto">
            <a:xfrm>
              <a:off x="984" y="3840"/>
              <a:ext cx="2208" cy="480"/>
            </a:xfrm>
            <a:prstGeom prst="can">
              <a:avLst>
                <a:gd name="adj" fmla="val 13153"/>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bg2"/>
              </a:solidFill>
              <a:round/>
              <a:headEnd type="none" w="sm" len="sm"/>
              <a:tailEnd type="none" w="sm" len="sm"/>
            </a:ln>
            <a:effectLst/>
          </p:spPr>
          <p:txBody>
            <a:bodyPr wrap="none" anchor="ctr"/>
            <a:lstStyle/>
            <a:p>
              <a:pPr algn="ctr">
                <a:defRPr/>
              </a:pPr>
              <a:r>
                <a:rPr kumimoji="1" lang="en-US" sz="2400">
                  <a:solidFill>
                    <a:srgbClr val="000000"/>
                  </a:solidFill>
                  <a:latin typeface="Times New Roman" charset="0"/>
                </a:rPr>
                <a:t>Testing</a:t>
              </a:r>
              <a:endParaRPr kumimoji="1" lang="sr-Cyrl-CS" sz="2400">
                <a:solidFill>
                  <a:srgbClr val="000000"/>
                </a:solidFill>
                <a:latin typeface="Times New Roman" charset="0"/>
              </a:endParaRPr>
            </a:p>
          </p:txBody>
        </p:sp>
        <p:sp>
          <p:nvSpPr>
            <p:cNvPr id="577554" name="AutoShape 18"/>
            <p:cNvSpPr>
              <a:spLocks noChangeArrowheads="1"/>
            </p:cNvSpPr>
            <p:nvPr/>
          </p:nvSpPr>
          <p:spPr bwMode="auto">
            <a:xfrm>
              <a:off x="1920" y="3643"/>
              <a:ext cx="332" cy="245"/>
            </a:xfrm>
            <a:prstGeom prst="downArrow">
              <a:avLst>
                <a:gd name="adj1" fmla="val 50000"/>
                <a:gd name="adj2" fmla="val 25000"/>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12700" cap="sq">
              <a:solidFill>
                <a:schemeClr val="tx1"/>
              </a:solidFill>
              <a:miter lim="800000"/>
              <a:headEnd type="none" w="sm" len="sm"/>
              <a:tailEnd type="none" w="sm" len="sm"/>
            </a:ln>
            <a:effectLst/>
          </p:spPr>
          <p:txBody>
            <a:bodyPr wrap="none" anchor="ctr"/>
            <a:lstStyle/>
            <a:p>
              <a:pPr>
                <a:defRPr/>
              </a:pPr>
              <a:endParaRPr lang="en-US" sz="2400">
                <a:solidFill>
                  <a:srgbClr val="FFFFFF"/>
                </a:solidFill>
                <a:latin typeface="Arial" charset="0"/>
              </a:endParaRPr>
            </a:p>
          </p:txBody>
        </p:sp>
      </p:grpSp>
      <p:sp>
        <p:nvSpPr>
          <p:cNvPr id="577616" name="Line 80"/>
          <p:cNvSpPr>
            <a:spLocks noChangeShapeType="1"/>
          </p:cNvSpPr>
          <p:nvPr/>
        </p:nvSpPr>
        <p:spPr bwMode="auto">
          <a:xfrm flipV="1">
            <a:off x="5105400" y="2743200"/>
            <a:ext cx="762000" cy="685800"/>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27" name="Line 81"/>
          <p:cNvSpPr>
            <a:spLocks noChangeShapeType="1"/>
          </p:cNvSpPr>
          <p:nvPr/>
        </p:nvSpPr>
        <p:spPr bwMode="auto">
          <a:xfrm>
            <a:off x="5105400" y="3429000"/>
            <a:ext cx="762000" cy="609600"/>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28" name="Line 82"/>
          <p:cNvSpPr>
            <a:spLocks noChangeShapeType="1"/>
          </p:cNvSpPr>
          <p:nvPr/>
        </p:nvSpPr>
        <p:spPr bwMode="auto">
          <a:xfrm flipV="1">
            <a:off x="5105400" y="1447800"/>
            <a:ext cx="762000" cy="990600"/>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29" name="Line 83"/>
          <p:cNvSpPr>
            <a:spLocks noChangeShapeType="1"/>
          </p:cNvSpPr>
          <p:nvPr/>
        </p:nvSpPr>
        <p:spPr bwMode="auto">
          <a:xfrm>
            <a:off x="5105400" y="4419600"/>
            <a:ext cx="762000" cy="990600"/>
          </a:xfrm>
          <a:prstGeom prst="line">
            <a:avLst/>
          </a:prstGeom>
          <a:noFill/>
          <a:ln w="127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430" name="Line 7"/>
          <p:cNvSpPr>
            <a:spLocks noChangeShapeType="1"/>
          </p:cNvSpPr>
          <p:nvPr/>
        </p:nvSpPr>
        <p:spPr bwMode="auto">
          <a:xfrm>
            <a:off x="0" y="901700"/>
            <a:ext cx="91440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1" name="Rectangle 5"/>
          <p:cNvSpPr>
            <a:spLocks noChangeArrowheads="1"/>
          </p:cNvSpPr>
          <p:nvPr/>
        </p:nvSpPr>
        <p:spPr bwMode="auto">
          <a:xfrm>
            <a:off x="0" y="25400"/>
            <a:ext cx="914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2"/>
              </a:buClr>
              <a:buSzPct val="80000"/>
              <a:buFont typeface="Wingdings" panose="05000000000000000000" pitchFamily="2" charset="2"/>
              <a:buChar char="l"/>
              <a:defRPr kumimoji="1" sz="2800" b="1">
                <a:solidFill>
                  <a:schemeClr val="tx1"/>
                </a:solidFill>
                <a:latin typeface="Arial" panose="020B0604020202020204" pitchFamily="34" charset="0"/>
              </a:defRPr>
            </a:lvl1pPr>
            <a:lvl2pPr marL="742950" indent="-285750">
              <a:spcBef>
                <a:spcPct val="20000"/>
              </a:spcBef>
              <a:buClr>
                <a:schemeClr val="accent2"/>
              </a:buClr>
              <a:buChar char="–"/>
              <a:defRPr kumimoji="1"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kumimoji="1" sz="2400">
                <a:solidFill>
                  <a:schemeClr val="tx1"/>
                </a:solidFill>
                <a:latin typeface="Arial" panose="020B0604020202020204" pitchFamily="34" charset="0"/>
              </a:defRPr>
            </a:lvl3pPr>
            <a:lvl4pPr marL="1600200" indent="-228600">
              <a:spcBef>
                <a:spcPct val="20000"/>
              </a:spcBef>
              <a:buClr>
                <a:schemeClr val="accent2"/>
              </a:buClr>
              <a:buChar char="–"/>
              <a:defRPr kumimoji="1"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b="0">
                <a:solidFill>
                  <a:schemeClr val="bg2"/>
                </a:solidFill>
                <a:latin typeface="Times New Roman" panose="02020603050405020304" pitchFamily="18" charset="0"/>
              </a:rPr>
              <a:t>Integrated Circuit Design Flow</a:t>
            </a:r>
          </a:p>
        </p:txBody>
      </p:sp>
      <p:sp>
        <p:nvSpPr>
          <p:cNvPr id="17432" name="Line 6"/>
          <p:cNvSpPr>
            <a:spLocks noChangeShapeType="1"/>
          </p:cNvSpPr>
          <p:nvPr/>
        </p:nvSpPr>
        <p:spPr bwMode="auto">
          <a:xfrm flipV="1">
            <a:off x="0" y="838200"/>
            <a:ext cx="9144000" cy="0"/>
          </a:xfrm>
          <a:prstGeom prst="line">
            <a:avLst/>
          </a:prstGeom>
          <a:noFill/>
          <a:ln w="57150" cmpd="thinThick">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75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7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75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75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77616"/>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57757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3" grpId="0" animBg="1" autoUpdateAnimBg="0"/>
      <p:bldP spid="577555" grpId="0" autoUpdateAnimBg="0"/>
      <p:bldP spid="577556" grpId="0" autoUpdateAnimBg="0"/>
      <p:bldP spid="577557" grpId="0" autoUpdateAnimBg="0"/>
      <p:bldP spid="577571" grpId="0" animBg="1" autoUpdateAnimBg="0"/>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ersonal Home Page (Standard)">
  <a:themeElements>
    <a:clrScheme name="1_Personal Home Page (Standard)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fontScheme name="1_Personal Home Page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Symbol" pitchFamily="18" charset="2"/>
          <a:buChar char="¨"/>
          <a:tabLst/>
          <a:defRPr kumimoji="0" lang="en-US" sz="1800" b="0" i="0" u="none" strike="noStrike" cap="none" normalizeH="0" baseline="0" smtClean="0">
            <a:ln>
              <a:noFill/>
            </a:ln>
            <a:solidFill>
              <a:schemeClr val="tx1"/>
            </a:solidFill>
            <a:effectLst/>
            <a:latin typeface="Humanst5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Symbol" pitchFamily="18" charset="2"/>
          <a:buChar char="¨"/>
          <a:tabLst/>
          <a:defRPr kumimoji="0" lang="en-US" sz="1800" b="0" i="0" u="none" strike="noStrike" cap="none" normalizeH="0" baseline="0" smtClean="0">
            <a:ln>
              <a:noFill/>
            </a:ln>
            <a:solidFill>
              <a:schemeClr val="tx1"/>
            </a:solidFill>
            <a:effectLst/>
            <a:latin typeface="Humanst521 BT" pitchFamily="34" charset="0"/>
          </a:defRPr>
        </a:defPPr>
      </a:lstStyle>
    </a:lnDef>
  </a:objectDefaults>
  <a:extraClrSchemeLst>
    <a:extraClrScheme>
      <a:clrScheme name="1_Personal Home Page (Standard)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clrMap bg1="dk2" tx1="lt1" bg2="dk1" tx2="lt2" accent1="accent1" accent2="accent2" accent3="accent3" accent4="accent4" accent5="accent5" accent6="accent6" hlink="hlink" folHlink="folHlink"/>
    </a:extraClrScheme>
    <a:extraClrScheme>
      <a:clrScheme name="1_Personal Home Page (Standard) 2">
        <a:dk1>
          <a:srgbClr val="663300"/>
        </a:dk1>
        <a:lt1>
          <a:srgbClr val="FFFFFF"/>
        </a:lt1>
        <a:dk2>
          <a:srgbClr val="996633"/>
        </a:dk2>
        <a:lt2>
          <a:srgbClr val="868686"/>
        </a:lt2>
        <a:accent1>
          <a:srgbClr val="FF9900"/>
        </a:accent1>
        <a:accent2>
          <a:srgbClr val="CC6600"/>
        </a:accent2>
        <a:accent3>
          <a:srgbClr val="FFFFFF"/>
        </a:accent3>
        <a:accent4>
          <a:srgbClr val="562A00"/>
        </a:accent4>
        <a:accent5>
          <a:srgbClr val="FFCAAA"/>
        </a:accent5>
        <a:accent6>
          <a:srgbClr val="B95C00"/>
        </a:accent6>
        <a:hlink>
          <a:srgbClr val="FFCC00"/>
        </a:hlink>
        <a:folHlink>
          <a:srgbClr val="CCCCCC"/>
        </a:folHlink>
      </a:clrScheme>
      <a:clrMap bg1="lt1" tx1="dk1" bg2="lt2" tx2="dk2" accent1="accent1" accent2="accent2" accent3="accent3" accent4="accent4" accent5="accent5" accent6="accent6" hlink="hlink" folHlink="folHlink"/>
    </a:extraClrScheme>
    <a:extraClrScheme>
      <a:clrScheme name="1_Personal Home Page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20650</TotalTime>
  <Words>3789</Words>
  <Application>Microsoft Office PowerPoint</Application>
  <PresentationFormat>On-screen Show (4:3)</PresentationFormat>
  <Paragraphs>1190</Paragraphs>
  <Slides>52</Slides>
  <Notes>29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52</vt:i4>
      </vt:variant>
    </vt:vector>
  </HeadingPairs>
  <TitlesOfParts>
    <vt:vector size="70" baseType="lpstr">
      <vt:lpstr>ＭＳ Ｐゴシック</vt:lpstr>
      <vt:lpstr>Andalus</vt:lpstr>
      <vt:lpstr>Arial</vt:lpstr>
      <vt:lpstr>Baskerville Old Face</vt:lpstr>
      <vt:lpstr>Calibri</vt:lpstr>
      <vt:lpstr>Courier New</vt:lpstr>
      <vt:lpstr>Lucida Grande</vt:lpstr>
      <vt:lpstr>Math1</vt:lpstr>
      <vt:lpstr>Monotype Sorts</vt:lpstr>
      <vt:lpstr>Symbol</vt:lpstr>
      <vt:lpstr>Times</vt:lpstr>
      <vt:lpstr>Times CE</vt:lpstr>
      <vt:lpstr>Times New Roman</vt:lpstr>
      <vt:lpstr>Wingdings</vt:lpstr>
      <vt:lpstr>Blank</vt:lpstr>
      <vt:lpstr>Default Design</vt:lpstr>
      <vt:lpstr>1_Personal Home Page (Standard)</vt:lpstr>
      <vt:lpstr>Office Theme</vt:lpstr>
      <vt:lpstr>PowerPoint Presentation</vt:lpstr>
      <vt:lpstr>Time and Place</vt:lpstr>
      <vt:lpstr>Course Contents</vt:lpstr>
      <vt:lpstr>Summary of Course Organization</vt:lpstr>
      <vt:lpstr>Design Methodologies</vt:lpstr>
      <vt:lpstr>Complexity vs. Year and the Y–Chart</vt:lpstr>
      <vt:lpstr>Levels of Design</vt:lpstr>
      <vt:lpstr>Performance Issues in VLSI/IC Design and Analysis</vt:lpstr>
      <vt:lpstr>PowerPoint Presentation</vt:lpstr>
      <vt:lpstr>A Host of VLSI/IC CAD Problems Exist</vt:lpstr>
      <vt:lpstr>Research in IC CAD Tools/Design Systems</vt:lpstr>
      <vt:lpstr>Technologies</vt:lpstr>
      <vt:lpstr>Integrated Circuit Technologies – Tradeoffs</vt:lpstr>
      <vt:lpstr>Digital Technologies – Speed.Power Product</vt:lpstr>
      <vt:lpstr>A Brief History</vt:lpstr>
      <vt:lpstr>PowerPoint Presentation</vt:lpstr>
      <vt:lpstr>PowerPoint Presentation</vt:lpstr>
      <vt:lpstr>Brief History of CMOS</vt:lpstr>
      <vt:lpstr>PowerPoint Presentation</vt:lpstr>
      <vt:lpstr>Evolution of Design Objectives</vt:lpstr>
      <vt:lpstr>Physical Design in a Heterogeneous System</vt:lpstr>
      <vt:lpstr>Implications of Physical Design Objectives</vt:lpstr>
      <vt:lpstr>Implications of Physical Design Objectives</vt:lpstr>
      <vt:lpstr>Electrical “Noise”</vt:lpstr>
      <vt:lpstr>Power and Clock Distribution </vt:lpstr>
      <vt:lpstr>Global Signaling</vt:lpstr>
      <vt:lpstr>Substrate Coupling</vt:lpstr>
      <vt:lpstr>Interdependent Physical Design</vt:lpstr>
      <vt:lpstr>Abstraction Level and Physical Constraints</vt:lpstr>
      <vt:lpstr>Technology Aware Physical Design</vt:lpstr>
      <vt:lpstr>Complexity Requirements of Large Scale Networks</vt:lpstr>
      <vt:lpstr>Bottleneck and Design Gap</vt:lpstr>
      <vt:lpstr>Advances in IC Technologies</vt:lpstr>
      <vt:lpstr>AT&amp;T BELLMAC-32 TEAM at MH LOBBY (1981)</vt:lpstr>
      <vt:lpstr>World’s First 32Bit CMOS Microprocessor BELLMAC-32</vt:lpstr>
      <vt:lpstr>Mighty Then</vt:lpstr>
      <vt:lpstr>Technology Scaling</vt:lpstr>
      <vt:lpstr>Increasing Die Area</vt:lpstr>
      <vt:lpstr>Increasing Clock Frequency</vt:lpstr>
      <vt:lpstr>Microprocessor Power Trends</vt:lpstr>
      <vt:lpstr>Power Density Trends</vt:lpstr>
      <vt:lpstr>Supply Voltage Scaling</vt:lpstr>
      <vt:lpstr>Increasing Supply Current</vt:lpstr>
      <vt:lpstr>Supply Voltage Scaling</vt:lpstr>
      <vt:lpstr>Increasing Propagation Delays</vt:lpstr>
      <vt:lpstr>Supply Voltage Scaling</vt:lpstr>
      <vt:lpstr>Emerging Technologies (Beyond CMOS)</vt:lpstr>
      <vt:lpstr>Summary</vt:lpstr>
      <vt:lpstr>PowerPoint Presentation</vt:lpstr>
      <vt:lpstr>Design Goals of CMOS Integrated Circuits</vt:lpstr>
      <vt:lpstr>Speed/Performance Issues</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Electrical Computer Engineering</dc:creator>
  <cp:lastModifiedBy>Sung-Mo "Steve" Kang</cp:lastModifiedBy>
  <cp:revision>828</cp:revision>
  <cp:lastPrinted>2016-08-29T22:33:29Z</cp:lastPrinted>
  <dcterms:created xsi:type="dcterms:W3CDTF">2004-01-12T20:56:21Z</dcterms:created>
  <dcterms:modified xsi:type="dcterms:W3CDTF">2017-04-07T21:47:45Z</dcterms:modified>
  <cp:contentStatus/>
</cp:coreProperties>
</file>